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3F_F58179A1.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5F_970EC569.xml" ContentType="application/vnd.ms-powerpoint.comments+xml"/>
  <Override PartName="/ppt/notesSlides/notesSlide7.xml" ContentType="application/vnd.openxmlformats-officedocument.presentationml.notesSlide+xml"/>
  <Override PartName="/ppt/comments/modernComment_193_D3F53868.xml" ContentType="application/vnd.ms-powerpoint.comments+xml"/>
  <Override PartName="/ppt/notesSlides/notesSlide8.xml" ContentType="application/vnd.openxmlformats-officedocument.presentationml.notesSlide+xml"/>
  <Override PartName="/ppt/comments/modernComment_15D_57C4BCF8.xml" ContentType="application/vnd.ms-powerpoint.comments+xml"/>
  <Override PartName="/ppt/comments/modernComment_142_BDD65A8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80_F4F3A5D5.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1"/>
    <p:sldMasterId id="2147483648" r:id="rId2"/>
  </p:sldMasterIdLst>
  <p:notesMasterIdLst>
    <p:notesMasterId r:id="rId73"/>
  </p:notesMasterIdLst>
  <p:sldIdLst>
    <p:sldId id="260" r:id="rId3"/>
    <p:sldId id="264" r:id="rId4"/>
    <p:sldId id="276" r:id="rId5"/>
    <p:sldId id="380" r:id="rId6"/>
    <p:sldId id="381" r:id="rId7"/>
    <p:sldId id="394" r:id="rId8"/>
    <p:sldId id="400" r:id="rId9"/>
    <p:sldId id="413" r:id="rId10"/>
    <p:sldId id="265" r:id="rId11"/>
    <p:sldId id="308" r:id="rId12"/>
    <p:sldId id="309" r:id="rId13"/>
    <p:sldId id="310" r:id="rId14"/>
    <p:sldId id="311" r:id="rId15"/>
    <p:sldId id="313" r:id="rId16"/>
    <p:sldId id="315" r:id="rId17"/>
    <p:sldId id="319" r:id="rId18"/>
    <p:sldId id="410" r:id="rId19"/>
    <p:sldId id="397" r:id="rId20"/>
    <p:sldId id="267" r:id="rId21"/>
    <p:sldId id="371" r:id="rId22"/>
    <p:sldId id="373" r:id="rId23"/>
    <p:sldId id="344" r:id="rId24"/>
    <p:sldId id="320" r:id="rId25"/>
    <p:sldId id="335" r:id="rId26"/>
    <p:sldId id="317" r:id="rId27"/>
    <p:sldId id="365" r:id="rId28"/>
    <p:sldId id="318" r:id="rId29"/>
    <p:sldId id="325" r:id="rId30"/>
    <p:sldId id="368" r:id="rId31"/>
    <p:sldId id="330" r:id="rId32"/>
    <p:sldId id="327" r:id="rId33"/>
    <p:sldId id="402" r:id="rId34"/>
    <p:sldId id="329" r:id="rId35"/>
    <p:sldId id="358" r:id="rId36"/>
    <p:sldId id="359" r:id="rId37"/>
    <p:sldId id="360" r:id="rId38"/>
    <p:sldId id="323" r:id="rId39"/>
    <p:sldId id="326" r:id="rId40"/>
    <p:sldId id="342" r:id="rId41"/>
    <p:sldId id="356" r:id="rId42"/>
    <p:sldId id="411" r:id="rId43"/>
    <p:sldId id="351" r:id="rId44"/>
    <p:sldId id="332" r:id="rId45"/>
    <p:sldId id="403" r:id="rId46"/>
    <p:sldId id="370" r:id="rId47"/>
    <p:sldId id="382" r:id="rId48"/>
    <p:sldId id="412" r:id="rId49"/>
    <p:sldId id="383" r:id="rId50"/>
    <p:sldId id="391" r:id="rId51"/>
    <p:sldId id="331" r:id="rId52"/>
    <p:sldId id="349" r:id="rId53"/>
    <p:sldId id="322" r:id="rId54"/>
    <p:sldId id="350" r:id="rId55"/>
    <p:sldId id="340" r:id="rId56"/>
    <p:sldId id="333" r:id="rId57"/>
    <p:sldId id="337" r:id="rId58"/>
    <p:sldId id="338" r:id="rId59"/>
    <p:sldId id="339" r:id="rId60"/>
    <p:sldId id="341" r:id="rId61"/>
    <p:sldId id="345" r:id="rId62"/>
    <p:sldId id="366" r:id="rId63"/>
    <p:sldId id="377" r:id="rId64"/>
    <p:sldId id="378" r:id="rId65"/>
    <p:sldId id="379" r:id="rId66"/>
    <p:sldId id="388" r:id="rId67"/>
    <p:sldId id="387" r:id="rId68"/>
    <p:sldId id="384" r:id="rId69"/>
    <p:sldId id="369" r:id="rId70"/>
    <p:sldId id="385" r:id="rId71"/>
    <p:sldId id="38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DE2DCC-2731-9B47-A7FE-2C4FEBD7B3C4}">
          <p14:sldIdLst>
            <p14:sldId id="260"/>
          </p14:sldIdLst>
        </p14:section>
        <p14:section name="Problem" id="{19C16B6A-6621-6241-B833-F87F49EB11A1}">
          <p14:sldIdLst>
            <p14:sldId id="264"/>
            <p14:sldId id="276"/>
            <p14:sldId id="380"/>
            <p14:sldId id="381"/>
            <p14:sldId id="394"/>
            <p14:sldId id="400"/>
            <p14:sldId id="413"/>
          </p14:sldIdLst>
        </p14:section>
        <p14:section name="Solution" id="{7BF0FD62-CE1F-044F-A374-07DC4A7CD94C}">
          <p14:sldIdLst>
            <p14:sldId id="265"/>
            <p14:sldId id="308"/>
            <p14:sldId id="309"/>
            <p14:sldId id="310"/>
            <p14:sldId id="311"/>
            <p14:sldId id="313"/>
            <p14:sldId id="315"/>
            <p14:sldId id="319"/>
            <p14:sldId id="410"/>
            <p14:sldId id="397"/>
          </p14:sldIdLst>
        </p14:section>
        <p14:section name="Implementation" id="{E90FCC7C-DE6C-8B4A-9698-7F64E5D10D08}">
          <p14:sldIdLst>
            <p14:sldId id="267"/>
            <p14:sldId id="371"/>
            <p14:sldId id="373"/>
            <p14:sldId id="344"/>
            <p14:sldId id="320"/>
            <p14:sldId id="335"/>
            <p14:sldId id="317"/>
            <p14:sldId id="365"/>
            <p14:sldId id="318"/>
            <p14:sldId id="325"/>
            <p14:sldId id="368"/>
          </p14:sldIdLst>
        </p14:section>
        <p14:section name="Clinical QnA" id="{18AA46D0-4D6D-CE4E-9289-3765D71F870D}">
          <p14:sldIdLst>
            <p14:sldId id="330"/>
            <p14:sldId id="327"/>
            <p14:sldId id="402"/>
            <p14:sldId id="329"/>
            <p14:sldId id="358"/>
            <p14:sldId id="359"/>
            <p14:sldId id="360"/>
            <p14:sldId id="323"/>
            <p14:sldId id="326"/>
            <p14:sldId id="342"/>
            <p14:sldId id="356"/>
            <p14:sldId id="411"/>
          </p14:sldIdLst>
        </p14:section>
        <p14:section name="Technical QnA" id="{C9729DA6-6012-B64D-A340-981D60B96E68}">
          <p14:sldIdLst>
            <p14:sldId id="351"/>
            <p14:sldId id="332"/>
            <p14:sldId id="403"/>
            <p14:sldId id="370"/>
            <p14:sldId id="382"/>
            <p14:sldId id="412"/>
            <p14:sldId id="383"/>
            <p14:sldId id="391"/>
            <p14:sldId id="331"/>
            <p14:sldId id="349"/>
            <p14:sldId id="322"/>
            <p14:sldId id="350"/>
          </p14:sldIdLst>
        </p14:section>
        <p14:section name="Business QnA" id="{7BD4ACA4-1ED6-AC46-9E86-B8D447F600BE}">
          <p14:sldIdLst>
            <p14:sldId id="340"/>
            <p14:sldId id="333"/>
            <p14:sldId id="337"/>
            <p14:sldId id="338"/>
            <p14:sldId id="339"/>
            <p14:sldId id="341"/>
            <p14:sldId id="345"/>
            <p14:sldId id="366"/>
            <p14:sldId id="377"/>
            <p14:sldId id="378"/>
            <p14:sldId id="379"/>
            <p14:sldId id="388"/>
            <p14:sldId id="387"/>
            <p14:sldId id="384"/>
            <p14:sldId id="369"/>
            <p14:sldId id="385"/>
            <p14:sldId id="38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CE8926-AAEA-ABC8-3866-2CB02BDE5F52}" name="#FOO WEN JING CHAVONZ#" initials="" userId="S::CFOO026@e.ntu.edu.sg::5e10328e-5d44-4877-8f04-d7693995809f" providerId="AD"/>
  <p188:author id="{B1F75770-4097-A6B3-BB3E-3768C77EFB05}" name="#AASISH MAMIDI#" initials="" userId="S::AASISH001@e.ntu.edu.sg::77a9a219-4183-404f-9903-94ebd6d4fd7e" providerId="AD"/>
  <p188:author id="{ED25D487-E429-84BA-9ED8-D043F1758E8C}" name="#TAN HUI EN, CLARA#" initials="#C" userId="S::tanh0275@e.ntu.edu.sg::4e6f57b6-bad3-4679-8f60-7060166b82aa" providerId="AD"/>
  <p188:author id="{0E3189B9-17EC-CCDE-502B-116168AFB071}" name="#FOO WEN JING CHAVONZ#" initials="#C" userId="S::cfoo026@e.ntu.edu.sg::5e10328e-5d44-4877-8f04-d7693995809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DBAF3"/>
    <a:srgbClr val="5EC9F3"/>
    <a:srgbClr val="102440"/>
    <a:srgbClr val="CCD3D8"/>
    <a:srgbClr val="5DCAF4"/>
    <a:srgbClr val="59B5EC"/>
    <a:srgbClr val="5EC9F4"/>
    <a:srgbClr val="5DBBF2"/>
    <a:srgbClr val="10233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9BAC6C-684F-324B-A15E-01BF5E9DFB4E}" v="2290" dt="2025-04-06T05:38:41.374"/>
    <p1510:client id="{C06B0B9A-0DB6-ED40-9AD6-17947336739B}" v="56" dt="2025-04-06T19:49:21.4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7"/>
    <p:restoredTop sz="94712"/>
  </p:normalViewPr>
  <p:slideViewPr>
    <p:cSldViewPr snapToGrid="0">
      <p:cViewPr varScale="1">
        <p:scale>
          <a:sx n="101" d="100"/>
          <a:sy n="101" d="100"/>
        </p:scale>
        <p:origin x="2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microsoft.com/office/2018/10/relationships/authors" Targe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omments/modernComment_13F_F58179A1.xml><?xml version="1.0" encoding="utf-8"?>
<p188:cmLst xmlns:a="http://schemas.openxmlformats.org/drawingml/2006/main" xmlns:r="http://schemas.openxmlformats.org/officeDocument/2006/relationships" xmlns:p188="http://schemas.microsoft.com/office/powerpoint/2018/8/main">
  <p188:cm id="{DA7654DC-D40D-8948-840C-5495EEB0318E}" authorId="{B1F75770-4097-A6B3-BB3E-3768C77EFB05}" created="2025-04-02T07:33:00.975">
    <ac:deMkLst xmlns:ac="http://schemas.microsoft.com/office/drawing/2013/main/command">
      <pc:docMk xmlns:pc="http://schemas.microsoft.com/office/powerpoint/2013/main/command"/>
      <pc:sldMk xmlns:pc="http://schemas.microsoft.com/office/powerpoint/2013/main/command" cId="4118903201" sldId="319"/>
      <ac:picMk id="3" creationId="{7222B015-F9F2-2817-6B80-521954D2E20C}"/>
    </ac:deMkLst>
    <p188:txBody>
      <a:bodyPr/>
      <a:lstStyle/>
      <a:p>
        <a:r>
          <a:rPr lang="en-US"/>
          <a:t>can we add a better, unlabelled picture here</a:t>
        </a:r>
      </a:p>
    </p188:txBody>
  </p188:cm>
</p188:cmLst>
</file>

<file path=ppt/comments/modernComment_142_BDD65A88.xml><?xml version="1.0" encoding="utf-8"?>
<p188:cmLst xmlns:a="http://schemas.openxmlformats.org/drawingml/2006/main" xmlns:r="http://schemas.openxmlformats.org/officeDocument/2006/relationships" xmlns:p188="http://schemas.microsoft.com/office/powerpoint/2018/8/main">
  <p188:cm id="{462059E6-9E30-0040-B2A6-CDA41418F651}" authorId="{0E3189B9-17EC-CCDE-502B-116168AFB071}" created="2025-03-30T16:09:11.408">
    <ac:deMkLst xmlns:ac="http://schemas.microsoft.com/office/drawing/2013/main/command">
      <pc:docMk xmlns:pc="http://schemas.microsoft.com/office/powerpoint/2013/main/command"/>
      <pc:sldMk xmlns:pc="http://schemas.microsoft.com/office/powerpoint/2013/main/command" cId="226351559" sldId="322"/>
      <ac:spMk id="8" creationId="{851211B6-359F-417C-EA54-6FB89D975A11}"/>
    </ac:deMkLst>
    <p188:replyLst>
      <p188:reply id="{5402BDF6-64E4-48E4-B45A-B64240BA2EA1}" authorId="{0E3189B9-17EC-CCDE-502B-116168AFB071}" created="2025-03-30T16:10:05.816">
        <p188:txBody>
          <a:bodyPr/>
          <a:lstStyle/>
          <a:p>
            <a:r>
              <a:rPr lang="en-GB"/>
              <a:t>talk about twill weaved carbon fiber that gives it flexibility</a:t>
            </a:r>
          </a:p>
        </p188:txBody>
      </p188:reply>
    </p188:replyLst>
    <p188:txBody>
      <a:bodyPr/>
      <a:lstStyle/>
      <a:p>
        <a:r>
          <a:rPr lang="en-GB"/>
          <a:t>Blue parts have — lycra, carbon fiber, then lycra again 
- can think about reusability</a:t>
        </a:r>
      </a:p>
    </p188:txBody>
  </p188:cm>
</p188:cmLst>
</file>

<file path=ppt/comments/modernComment_15D_57C4BCF8.xml><?xml version="1.0" encoding="utf-8"?>
<p188:cmLst xmlns:a="http://schemas.openxmlformats.org/drawingml/2006/main" xmlns:r="http://schemas.openxmlformats.org/officeDocument/2006/relationships" xmlns:p188="http://schemas.microsoft.com/office/powerpoint/2018/8/main">
  <p188:cm id="{AE31CD4A-5CA3-144E-9B49-6DD0B2F04674}" authorId="{0E3189B9-17EC-CCDE-502B-116168AFB071}" created="2025-03-30T16:24:49.965">
    <pc:sldMkLst xmlns:pc="http://schemas.microsoft.com/office/powerpoint/2013/main/command">
      <pc:docMk/>
      <pc:sldMk cId="143528124" sldId="349"/>
    </pc:sldMkLst>
    <p188:txBody>
      <a:bodyPr/>
      <a:lstStyle/>
      <a:p>
        <a:r>
          <a:rPr lang="en-GB"/>
          <a:t>material, property, how</a:t>
        </a:r>
      </a:p>
    </p188:txBody>
  </p188:cm>
</p188:cmLst>
</file>

<file path=ppt/comments/modernComment_15F_970EC569.xml><?xml version="1.0" encoding="utf-8"?>
<p188:cmLst xmlns:a="http://schemas.openxmlformats.org/drawingml/2006/main" xmlns:r="http://schemas.openxmlformats.org/officeDocument/2006/relationships" xmlns:p188="http://schemas.microsoft.com/office/powerpoint/2018/8/main">
  <p188:cm id="{3A9A06DB-DBA3-CC4B-A4DC-CBB31F9F9674}" authorId="{B1F75770-4097-A6B3-BB3E-3768C77EFB05}" created="2025-04-04T05:34:44.102">
    <ac:txMkLst xmlns:ac="http://schemas.microsoft.com/office/drawing/2013/main/command">
      <pc:docMk xmlns:pc="http://schemas.microsoft.com/office/powerpoint/2013/main/command"/>
      <pc:sldMk xmlns:pc="http://schemas.microsoft.com/office/powerpoint/2013/main/command" cId="2534327657" sldId="351"/>
      <ac:graphicFrameMk id="4" creationId="{1B313A95-59A8-520E-D259-365F9BFE42E1}"/>
      <ac:tblMk/>
      <ac:tcMk rowId="1652264117" colId="2011633416"/>
      <ac:txMk cp="80" len="99">
        <ac:context len="180" hash="2524680917"/>
      </ac:txMk>
    </ac:txMkLst>
    <p188:pos x="8386940" y="3585633"/>
    <p188:txBody>
      <a:bodyPr/>
      <a:lstStyle/>
      <a:p>
        <a:r>
          <a:rPr lang="en-US"/>
          <a:t>what does this mean</a:t>
        </a:r>
      </a:p>
    </p188:txBody>
  </p188:cm>
</p188:cmLst>
</file>

<file path=ppt/comments/modernComment_180_F4F3A5D5.xml><?xml version="1.0" encoding="utf-8"?>
<p188:cmLst xmlns:a="http://schemas.openxmlformats.org/drawingml/2006/main" xmlns:r="http://schemas.openxmlformats.org/officeDocument/2006/relationships" xmlns:p188="http://schemas.microsoft.com/office/powerpoint/2018/8/main">
  <p188:cm id="{311E37BC-1621-7A4B-BAE6-0BAD533E3F28}" authorId="{B1F75770-4097-A6B3-BB3E-3768C77EFB05}" created="2025-04-01T10:16:46.835">
    <ac:txMkLst xmlns:ac="http://schemas.microsoft.com/office/drawing/2013/main/command">
      <pc:docMk xmlns:pc="http://schemas.microsoft.com/office/powerpoint/2013/main/command"/>
      <pc:sldMk xmlns:pc="http://schemas.microsoft.com/office/powerpoint/2013/main/command" cId="4109608405" sldId="384"/>
      <ac:graphicFrameMk id="3" creationId="{DC159DD5-968E-44CC-202F-54B3525D5E99}"/>
      <ac:tblMk/>
      <ac:tcMk rowId="1014790563" colId="506367339"/>
      <ac:txMk cp="0" len="18">
        <ac:context len="19" hash="2319444096"/>
      </ac:txMk>
    </ac:txMkLst>
    <p188:pos x="2065867" y="2133601"/>
    <p188:txBody>
      <a:bodyPr/>
      <a:lstStyle/>
      <a:p>
        <a:r>
          <a:rPr lang="en-US"/>
          <a:t>are we using 4x patches? according to the optimal number and placement of patches slide</a:t>
        </a:r>
      </a:p>
    </p188:txBody>
  </p188:cm>
</p188:cmLst>
</file>

<file path=ppt/comments/modernComment_193_D3F53868.xml><?xml version="1.0" encoding="utf-8"?>
<p188:cmLst xmlns:a="http://schemas.openxmlformats.org/drawingml/2006/main" xmlns:r="http://schemas.openxmlformats.org/officeDocument/2006/relationships" xmlns:p188="http://schemas.microsoft.com/office/powerpoint/2018/8/main">
  <p188:cm id="{147FD372-A5A8-6142-BB9A-D578F54A6DF5}" authorId="{B1F75770-4097-A6B3-BB3E-3768C77EFB05}" created="2025-04-01T07:57:59.565">
    <ac:deMkLst xmlns:ac="http://schemas.microsoft.com/office/drawing/2013/main/command">
      <pc:docMk xmlns:pc="http://schemas.microsoft.com/office/powerpoint/2013/main/command"/>
      <pc:sldMk xmlns:pc="http://schemas.microsoft.com/office/powerpoint/2013/main/command" cId="3556063336" sldId="403"/>
      <ac:graphicFrameMk id="29" creationId="{F020B110-8ACC-A56A-767B-CF2FD63E3B64}"/>
    </ac:deMkLst>
    <p188:txBody>
      <a:bodyPr/>
      <a:lstStyle/>
      <a:p>
        <a:r>
          <a:rPr lang="en-US"/>
          <a:t>also add which sensor measures which input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6E6F5-CE7E-584A-8124-74D63A283125}" type="datetimeFigureOut">
              <a:rPr lang="en-US" smtClean="0"/>
              <a:t>4/6/25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15C99-20D6-C648-8640-5AAB2BF902AC}" type="slidenum">
              <a:rPr lang="en-US" smtClean="0"/>
              <a:t>‹#›</a:t>
            </a:fld>
            <a:endParaRPr lang="en-US"/>
          </a:p>
        </p:txBody>
      </p:sp>
    </p:spTree>
    <p:extLst>
      <p:ext uri="{BB962C8B-B14F-4D97-AF65-F5344CB8AC3E}">
        <p14:creationId xmlns:p14="http://schemas.microsoft.com/office/powerpoint/2010/main" val="880455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515C99-20D6-C648-8640-5AAB2BF902AC}" type="slidenum">
              <a:rPr lang="en-US" smtClean="0"/>
              <a:t>6</a:t>
            </a:fld>
            <a:endParaRPr lang="en-US"/>
          </a:p>
        </p:txBody>
      </p:sp>
    </p:spTree>
    <p:extLst>
      <p:ext uri="{BB962C8B-B14F-4D97-AF65-F5344CB8AC3E}">
        <p14:creationId xmlns:p14="http://schemas.microsoft.com/office/powerpoint/2010/main" val="2880217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Miscellaneous costs may include additional costs for the prototyping of the devices, possible outsourcing of the clinical trials, software development, cybersecurity and encryption costs etc. </a:t>
            </a:r>
          </a:p>
        </p:txBody>
      </p:sp>
      <p:sp>
        <p:nvSpPr>
          <p:cNvPr id="4" name="Slide Number Placeholder 3"/>
          <p:cNvSpPr>
            <a:spLocks noGrp="1"/>
          </p:cNvSpPr>
          <p:nvPr>
            <p:ph type="sldNum" sz="quarter" idx="5"/>
          </p:nvPr>
        </p:nvSpPr>
        <p:spPr/>
        <p:txBody>
          <a:bodyPr/>
          <a:lstStyle/>
          <a:p>
            <a:fld id="{21515C99-20D6-C648-8640-5AAB2BF902AC}" type="slidenum">
              <a:rPr lang="en-US" smtClean="0"/>
              <a:t>64</a:t>
            </a:fld>
            <a:endParaRPr lang="en-US"/>
          </a:p>
        </p:txBody>
      </p:sp>
    </p:spTree>
    <p:extLst>
      <p:ext uri="{BB962C8B-B14F-4D97-AF65-F5344CB8AC3E}">
        <p14:creationId xmlns:p14="http://schemas.microsoft.com/office/powerpoint/2010/main" val="360630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515C99-20D6-C648-8640-5AAB2BF902AC}" type="slidenum">
              <a:rPr lang="en-US" smtClean="0"/>
              <a:t>16</a:t>
            </a:fld>
            <a:endParaRPr lang="en-US"/>
          </a:p>
        </p:txBody>
      </p:sp>
    </p:spTree>
    <p:extLst>
      <p:ext uri="{BB962C8B-B14F-4D97-AF65-F5344CB8AC3E}">
        <p14:creationId xmlns:p14="http://schemas.microsoft.com/office/powerpoint/2010/main" val="3467223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515C99-20D6-C648-8640-5AAB2BF902AC}" type="slidenum">
              <a:rPr lang="en-US" smtClean="0"/>
              <a:t>37</a:t>
            </a:fld>
            <a:endParaRPr lang="en-US"/>
          </a:p>
        </p:txBody>
      </p:sp>
    </p:spTree>
    <p:extLst>
      <p:ext uri="{BB962C8B-B14F-4D97-AF65-F5344CB8AC3E}">
        <p14:creationId xmlns:p14="http://schemas.microsoft.com/office/powerpoint/2010/main" val="2294587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515C99-20D6-C648-8640-5AAB2BF902AC}" type="slidenum">
              <a:rPr lang="en-US" smtClean="0"/>
              <a:t>38</a:t>
            </a:fld>
            <a:endParaRPr lang="en-US"/>
          </a:p>
        </p:txBody>
      </p:sp>
    </p:spTree>
    <p:extLst>
      <p:ext uri="{BB962C8B-B14F-4D97-AF65-F5344CB8AC3E}">
        <p14:creationId xmlns:p14="http://schemas.microsoft.com/office/powerpoint/2010/main" val="3294545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53F81-97A8-167B-A64C-BC177EA29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E8E82-311C-AABA-0F0B-13D21356D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C5FB6-FEFD-BF9E-266A-44C3B3DE889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BDC423-D35F-3208-F620-AAFBFA0E9C64}"/>
              </a:ext>
            </a:extLst>
          </p:cNvPr>
          <p:cNvSpPr>
            <a:spLocks noGrp="1"/>
          </p:cNvSpPr>
          <p:nvPr>
            <p:ph type="sldNum" sz="quarter" idx="5"/>
          </p:nvPr>
        </p:nvSpPr>
        <p:spPr/>
        <p:txBody>
          <a:bodyPr/>
          <a:lstStyle/>
          <a:p>
            <a:fld id="{21515C99-20D6-C648-8640-5AAB2BF902AC}" type="slidenum">
              <a:rPr lang="en-US" smtClean="0"/>
              <a:t>41</a:t>
            </a:fld>
            <a:endParaRPr lang="en-US"/>
          </a:p>
        </p:txBody>
      </p:sp>
    </p:spTree>
    <p:extLst>
      <p:ext uri="{BB962C8B-B14F-4D97-AF65-F5344CB8AC3E}">
        <p14:creationId xmlns:p14="http://schemas.microsoft.com/office/powerpoint/2010/main" val="318460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515C99-20D6-C648-8640-5AAB2BF902AC}" type="slidenum">
              <a:rPr lang="en-US" smtClean="0"/>
              <a:t>42</a:t>
            </a:fld>
            <a:endParaRPr lang="en-US"/>
          </a:p>
        </p:txBody>
      </p:sp>
    </p:spTree>
    <p:extLst>
      <p:ext uri="{BB962C8B-B14F-4D97-AF65-F5344CB8AC3E}">
        <p14:creationId xmlns:p14="http://schemas.microsoft.com/office/powerpoint/2010/main" val="2508558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solidFill>
                  <a:srgbClr val="10233F"/>
                </a:solidFill>
              </a:rPr>
              <a:t>The two systems </a:t>
            </a:r>
            <a:r>
              <a:rPr lang="en-SG" b="1">
                <a:solidFill>
                  <a:srgbClr val="10233F"/>
                </a:solidFill>
              </a:rPr>
              <a:t>mostly agree</a:t>
            </a:r>
            <a:r>
              <a:rPr lang="en-SG">
                <a:solidFill>
                  <a:srgbClr val="10233F"/>
                </a:solidFill>
              </a:rPr>
              <a:t>, with small differences ranging from </a:t>
            </a:r>
            <a:r>
              <a:rPr lang="en-SG" b="1">
                <a:solidFill>
                  <a:srgbClr val="10233F"/>
                </a:solidFill>
              </a:rPr>
              <a:t>0.08° to 3.06°</a:t>
            </a:r>
            <a:r>
              <a:rPr lang="en-SG">
                <a:solidFill>
                  <a:srgbClr val="10233F"/>
                </a:solidFill>
              </a:rPr>
              <a:t>.</a:t>
            </a:r>
          </a:p>
          <a:p>
            <a:r>
              <a:rPr lang="en-SG">
                <a:solidFill>
                  <a:srgbClr val="10233F"/>
                </a:solidFill>
              </a:rPr>
              <a:t>That level of difference is </a:t>
            </a:r>
            <a:r>
              <a:rPr lang="en-SG" b="1">
                <a:solidFill>
                  <a:srgbClr val="10233F"/>
                </a:solidFill>
              </a:rPr>
              <a:t>very accurate</a:t>
            </a:r>
            <a:r>
              <a:rPr lang="en-SG">
                <a:solidFill>
                  <a:srgbClr val="10233F"/>
                </a:solidFill>
              </a:rPr>
              <a:t>, even better than what’s typically accepted in medical clinics.</a:t>
            </a:r>
          </a:p>
          <a:p>
            <a:endParaRPr lang="en-US"/>
          </a:p>
        </p:txBody>
      </p:sp>
      <p:sp>
        <p:nvSpPr>
          <p:cNvPr id="4" name="Slide Number Placeholder 3"/>
          <p:cNvSpPr>
            <a:spLocks noGrp="1"/>
          </p:cNvSpPr>
          <p:nvPr>
            <p:ph type="sldNum" sz="quarter" idx="5"/>
          </p:nvPr>
        </p:nvSpPr>
        <p:spPr/>
        <p:txBody>
          <a:bodyPr/>
          <a:lstStyle/>
          <a:p>
            <a:fld id="{21515C99-20D6-C648-8640-5AAB2BF902AC}" type="slidenum">
              <a:rPr lang="en-US" smtClean="0"/>
              <a:t>43</a:t>
            </a:fld>
            <a:endParaRPr lang="en-US"/>
          </a:p>
        </p:txBody>
      </p:sp>
    </p:spTree>
    <p:extLst>
      <p:ext uri="{BB962C8B-B14F-4D97-AF65-F5344CB8AC3E}">
        <p14:creationId xmlns:p14="http://schemas.microsoft.com/office/powerpoint/2010/main" val="558687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4539-6F33-68DF-9354-C9ADB4453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4F1A6-141A-A24D-3D25-ED4998366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C9288-45BE-5897-D087-F325F686BB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A12E51-A0C2-6026-DDAD-06EA200C425B}"/>
              </a:ext>
            </a:extLst>
          </p:cNvPr>
          <p:cNvSpPr>
            <a:spLocks noGrp="1"/>
          </p:cNvSpPr>
          <p:nvPr>
            <p:ph type="sldNum" sz="quarter" idx="5"/>
          </p:nvPr>
        </p:nvSpPr>
        <p:spPr/>
        <p:txBody>
          <a:bodyPr/>
          <a:lstStyle/>
          <a:p>
            <a:fld id="{21515C99-20D6-C648-8640-5AAB2BF902AC}" type="slidenum">
              <a:rPr lang="en-US" smtClean="0"/>
              <a:t>49</a:t>
            </a:fld>
            <a:endParaRPr lang="en-US"/>
          </a:p>
        </p:txBody>
      </p:sp>
    </p:spTree>
    <p:extLst>
      <p:ext uri="{BB962C8B-B14F-4D97-AF65-F5344CB8AC3E}">
        <p14:creationId xmlns:p14="http://schemas.microsoft.com/office/powerpoint/2010/main" val="1386718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515C99-20D6-C648-8640-5AAB2BF902AC}" type="slidenum">
              <a:rPr lang="en-US" smtClean="0"/>
              <a:t>62</a:t>
            </a:fld>
            <a:endParaRPr lang="en-US"/>
          </a:p>
        </p:txBody>
      </p:sp>
    </p:spTree>
    <p:extLst>
      <p:ext uri="{BB962C8B-B14F-4D97-AF65-F5344CB8AC3E}">
        <p14:creationId xmlns:p14="http://schemas.microsoft.com/office/powerpoint/2010/main" val="117923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8A52B3-23F5-2343-A593-5116D20ACEF1}"/>
              </a:ext>
            </a:extLst>
          </p:cNvPr>
          <p:cNvSpPr>
            <a:spLocks noGrp="1"/>
          </p:cNvSpPr>
          <p:nvPr>
            <p:ph type="sldNum" sz="quarter" idx="10"/>
          </p:nvPr>
        </p:nvSpPr>
        <p:spPr/>
        <p:txBody>
          <a:bodyPr/>
          <a:lstStyle/>
          <a:p>
            <a:fld id="{9D4FA368-4BCC-8B48-BFE5-008FB8796ADD}" type="slidenum">
              <a:rPr lang="en-US" smtClean="0"/>
              <a:t>‹#›</a:t>
            </a:fld>
            <a:endParaRPr lang="en-US"/>
          </a:p>
        </p:txBody>
      </p:sp>
    </p:spTree>
    <p:extLst>
      <p:ext uri="{BB962C8B-B14F-4D97-AF65-F5344CB8AC3E}">
        <p14:creationId xmlns:p14="http://schemas.microsoft.com/office/powerpoint/2010/main" val="4233682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BE7EB36-6BC8-D27C-9747-1EAB91F7EA8D}"/>
              </a:ext>
            </a:extLst>
          </p:cNvPr>
          <p:cNvSpPr>
            <a:spLocks noGrp="1"/>
          </p:cNvSpPr>
          <p:nvPr>
            <p:ph type="sldNum" sz="quarter" idx="12"/>
          </p:nvPr>
        </p:nvSpPr>
        <p:spPr>
          <a:xfrm>
            <a:off x="11625943" y="6492875"/>
            <a:ext cx="566057" cy="365125"/>
          </a:xfrm>
          <a:prstGeom prst="rect">
            <a:avLst/>
          </a:prstGeom>
        </p:spPr>
        <p:txBody>
          <a:bodyPr/>
          <a:lstStyle/>
          <a:p>
            <a:fld id="{9D4FA368-4BCC-8B48-BFE5-008FB8796ADD}" type="slidenum">
              <a:rPr lang="en-US" smtClean="0"/>
              <a:t>‹#›</a:t>
            </a:fld>
            <a:endParaRPr lang="en-US"/>
          </a:p>
        </p:txBody>
      </p:sp>
      <p:graphicFrame>
        <p:nvGraphicFramePr>
          <p:cNvPr id="14" name="Table 13">
            <a:extLst>
              <a:ext uri="{FF2B5EF4-FFF2-40B4-BE49-F238E27FC236}">
                <a16:creationId xmlns:a16="http://schemas.microsoft.com/office/drawing/2014/main" id="{8E5F7A1E-9355-E3FA-88E4-3FCE34FB3426}"/>
              </a:ext>
            </a:extLst>
          </p:cNvPr>
          <p:cNvGraphicFramePr>
            <a:graphicFrameLocks noGrp="1"/>
          </p:cNvGraphicFramePr>
          <p:nvPr userDrawn="1">
            <p:extLst>
              <p:ext uri="{D42A27DB-BD31-4B8C-83A1-F6EECF244321}">
                <p14:modId xmlns:p14="http://schemas.microsoft.com/office/powerpoint/2010/main" val="1950577124"/>
              </p:ext>
            </p:extLst>
          </p:nvPr>
        </p:nvGraphicFramePr>
        <p:xfrm>
          <a:off x="2044642" y="6253726"/>
          <a:ext cx="8246796" cy="478298"/>
        </p:xfrm>
        <a:graphic>
          <a:graphicData uri="http://schemas.openxmlformats.org/drawingml/2006/table">
            <a:tbl>
              <a:tblPr firstRow="1" bandRow="1">
                <a:tableStyleId>{5C22544A-7EE6-4342-B048-85BDC9FD1C3A}</a:tableStyleId>
              </a:tblPr>
              <a:tblGrid>
                <a:gridCol w="2061699">
                  <a:extLst>
                    <a:ext uri="{9D8B030D-6E8A-4147-A177-3AD203B41FA5}">
                      <a16:colId xmlns:a16="http://schemas.microsoft.com/office/drawing/2014/main" val="1724027836"/>
                    </a:ext>
                  </a:extLst>
                </a:gridCol>
                <a:gridCol w="2061699">
                  <a:extLst>
                    <a:ext uri="{9D8B030D-6E8A-4147-A177-3AD203B41FA5}">
                      <a16:colId xmlns:a16="http://schemas.microsoft.com/office/drawing/2014/main" val="2094462899"/>
                    </a:ext>
                  </a:extLst>
                </a:gridCol>
                <a:gridCol w="2061699">
                  <a:extLst>
                    <a:ext uri="{9D8B030D-6E8A-4147-A177-3AD203B41FA5}">
                      <a16:colId xmlns:a16="http://schemas.microsoft.com/office/drawing/2014/main" val="2509500488"/>
                    </a:ext>
                  </a:extLst>
                </a:gridCol>
                <a:gridCol w="2061699">
                  <a:extLst>
                    <a:ext uri="{9D8B030D-6E8A-4147-A177-3AD203B41FA5}">
                      <a16:colId xmlns:a16="http://schemas.microsoft.com/office/drawing/2014/main" val="1456379946"/>
                    </a:ext>
                  </a:extLst>
                </a:gridCol>
              </a:tblGrid>
              <a:tr h="478298">
                <a:tc>
                  <a:txBody>
                    <a:bodyPr/>
                    <a:lstStyle/>
                    <a:p>
                      <a:pPr algn="ctr"/>
                      <a:r>
                        <a:rPr lang="en-US" b="1">
                          <a:solidFill>
                            <a:schemeClr val="tx2"/>
                          </a:solidFill>
                        </a:rPr>
                        <a:t>Problem</a:t>
                      </a: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b="0">
                          <a:solidFill>
                            <a:schemeClr val="tx2"/>
                          </a:solidFill>
                        </a:rPr>
                        <a:t>Solution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a:solidFill>
                            <a:schemeClr val="tx2"/>
                          </a:solidFill>
                        </a:rPr>
                        <a:t>Implementation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a:solidFill>
                            <a:schemeClr val="tx2"/>
                          </a:solidFill>
                        </a:rPr>
                        <a:t>Team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6739235"/>
                  </a:ext>
                </a:extLst>
              </a:tr>
            </a:tbl>
          </a:graphicData>
        </a:graphic>
      </p:graphicFrame>
    </p:spTree>
    <p:extLst>
      <p:ext uri="{BB962C8B-B14F-4D97-AF65-F5344CB8AC3E}">
        <p14:creationId xmlns:p14="http://schemas.microsoft.com/office/powerpoint/2010/main" val="2626107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BE7EB36-6BC8-D27C-9747-1EAB91F7EA8D}"/>
              </a:ext>
            </a:extLst>
          </p:cNvPr>
          <p:cNvSpPr>
            <a:spLocks noGrp="1"/>
          </p:cNvSpPr>
          <p:nvPr>
            <p:ph type="sldNum" sz="quarter" idx="12"/>
          </p:nvPr>
        </p:nvSpPr>
        <p:spPr>
          <a:xfrm>
            <a:off x="11625943" y="6492875"/>
            <a:ext cx="566057" cy="365125"/>
          </a:xfrm>
          <a:prstGeom prst="rect">
            <a:avLst/>
          </a:prstGeom>
        </p:spPr>
        <p:txBody>
          <a:bodyPr/>
          <a:lstStyle/>
          <a:p>
            <a:fld id="{9D4FA368-4BCC-8B48-BFE5-008FB8796ADD}" type="slidenum">
              <a:rPr lang="en-US" smtClean="0"/>
              <a:t>‹#›</a:t>
            </a:fld>
            <a:endParaRPr lang="en-US"/>
          </a:p>
        </p:txBody>
      </p:sp>
      <p:graphicFrame>
        <p:nvGraphicFramePr>
          <p:cNvPr id="14" name="Table 13">
            <a:extLst>
              <a:ext uri="{FF2B5EF4-FFF2-40B4-BE49-F238E27FC236}">
                <a16:creationId xmlns:a16="http://schemas.microsoft.com/office/drawing/2014/main" id="{8E5F7A1E-9355-E3FA-88E4-3FCE34FB3426}"/>
              </a:ext>
            </a:extLst>
          </p:cNvPr>
          <p:cNvGraphicFramePr>
            <a:graphicFrameLocks noGrp="1"/>
          </p:cNvGraphicFramePr>
          <p:nvPr userDrawn="1">
            <p:extLst>
              <p:ext uri="{D42A27DB-BD31-4B8C-83A1-F6EECF244321}">
                <p14:modId xmlns:p14="http://schemas.microsoft.com/office/powerpoint/2010/main" val="1629632896"/>
              </p:ext>
            </p:extLst>
          </p:nvPr>
        </p:nvGraphicFramePr>
        <p:xfrm>
          <a:off x="2044642" y="6253726"/>
          <a:ext cx="8246796" cy="478298"/>
        </p:xfrm>
        <a:graphic>
          <a:graphicData uri="http://schemas.openxmlformats.org/drawingml/2006/table">
            <a:tbl>
              <a:tblPr firstRow="1" bandRow="1">
                <a:tableStyleId>{5C22544A-7EE6-4342-B048-85BDC9FD1C3A}</a:tableStyleId>
              </a:tblPr>
              <a:tblGrid>
                <a:gridCol w="2061699">
                  <a:extLst>
                    <a:ext uri="{9D8B030D-6E8A-4147-A177-3AD203B41FA5}">
                      <a16:colId xmlns:a16="http://schemas.microsoft.com/office/drawing/2014/main" val="1724027836"/>
                    </a:ext>
                  </a:extLst>
                </a:gridCol>
                <a:gridCol w="2061699">
                  <a:extLst>
                    <a:ext uri="{9D8B030D-6E8A-4147-A177-3AD203B41FA5}">
                      <a16:colId xmlns:a16="http://schemas.microsoft.com/office/drawing/2014/main" val="2094462899"/>
                    </a:ext>
                  </a:extLst>
                </a:gridCol>
                <a:gridCol w="2061699">
                  <a:extLst>
                    <a:ext uri="{9D8B030D-6E8A-4147-A177-3AD203B41FA5}">
                      <a16:colId xmlns:a16="http://schemas.microsoft.com/office/drawing/2014/main" val="2509500488"/>
                    </a:ext>
                  </a:extLst>
                </a:gridCol>
                <a:gridCol w="2061699">
                  <a:extLst>
                    <a:ext uri="{9D8B030D-6E8A-4147-A177-3AD203B41FA5}">
                      <a16:colId xmlns:a16="http://schemas.microsoft.com/office/drawing/2014/main" val="1456379946"/>
                    </a:ext>
                  </a:extLst>
                </a:gridCol>
              </a:tblGrid>
              <a:tr h="478298">
                <a:tc>
                  <a:txBody>
                    <a:bodyPr/>
                    <a:lstStyle/>
                    <a:p>
                      <a:pPr algn="ctr"/>
                      <a:r>
                        <a:rPr lang="en-US" b="0">
                          <a:solidFill>
                            <a:schemeClr val="tx2"/>
                          </a:solidFill>
                        </a:rPr>
                        <a:t>Problem</a:t>
                      </a: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b="1">
                          <a:solidFill>
                            <a:schemeClr val="tx2"/>
                          </a:solidFill>
                        </a:rPr>
                        <a:t>Solution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a:solidFill>
                            <a:schemeClr val="tx2"/>
                          </a:solidFill>
                        </a:rPr>
                        <a:t>Implementation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a:solidFill>
                            <a:schemeClr val="tx2"/>
                          </a:solidFill>
                        </a:rPr>
                        <a:t>Team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6739235"/>
                  </a:ext>
                </a:extLst>
              </a:tr>
            </a:tbl>
          </a:graphicData>
        </a:graphic>
      </p:graphicFrame>
    </p:spTree>
    <p:extLst>
      <p:ext uri="{BB962C8B-B14F-4D97-AF65-F5344CB8AC3E}">
        <p14:creationId xmlns:p14="http://schemas.microsoft.com/office/powerpoint/2010/main" val="2399211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BE7EB36-6BC8-D27C-9747-1EAB91F7EA8D}"/>
              </a:ext>
            </a:extLst>
          </p:cNvPr>
          <p:cNvSpPr>
            <a:spLocks noGrp="1"/>
          </p:cNvSpPr>
          <p:nvPr>
            <p:ph type="sldNum" sz="quarter" idx="12"/>
          </p:nvPr>
        </p:nvSpPr>
        <p:spPr>
          <a:xfrm>
            <a:off x="11625943" y="6492875"/>
            <a:ext cx="566057" cy="365125"/>
          </a:xfrm>
          <a:prstGeom prst="rect">
            <a:avLst/>
          </a:prstGeom>
        </p:spPr>
        <p:txBody>
          <a:bodyPr/>
          <a:lstStyle/>
          <a:p>
            <a:fld id="{9D4FA368-4BCC-8B48-BFE5-008FB8796ADD}" type="slidenum">
              <a:rPr lang="en-US" smtClean="0"/>
              <a:t>‹#›</a:t>
            </a:fld>
            <a:endParaRPr lang="en-US"/>
          </a:p>
        </p:txBody>
      </p:sp>
      <p:graphicFrame>
        <p:nvGraphicFramePr>
          <p:cNvPr id="14" name="Table 13">
            <a:extLst>
              <a:ext uri="{FF2B5EF4-FFF2-40B4-BE49-F238E27FC236}">
                <a16:creationId xmlns:a16="http://schemas.microsoft.com/office/drawing/2014/main" id="{8E5F7A1E-9355-E3FA-88E4-3FCE34FB3426}"/>
              </a:ext>
            </a:extLst>
          </p:cNvPr>
          <p:cNvGraphicFramePr>
            <a:graphicFrameLocks noGrp="1"/>
          </p:cNvGraphicFramePr>
          <p:nvPr userDrawn="1">
            <p:extLst>
              <p:ext uri="{D42A27DB-BD31-4B8C-83A1-F6EECF244321}">
                <p14:modId xmlns:p14="http://schemas.microsoft.com/office/powerpoint/2010/main" val="22000891"/>
              </p:ext>
            </p:extLst>
          </p:nvPr>
        </p:nvGraphicFramePr>
        <p:xfrm>
          <a:off x="2044642" y="6253726"/>
          <a:ext cx="8246796" cy="478298"/>
        </p:xfrm>
        <a:graphic>
          <a:graphicData uri="http://schemas.openxmlformats.org/drawingml/2006/table">
            <a:tbl>
              <a:tblPr firstRow="1" bandRow="1">
                <a:tableStyleId>{5C22544A-7EE6-4342-B048-85BDC9FD1C3A}</a:tableStyleId>
              </a:tblPr>
              <a:tblGrid>
                <a:gridCol w="2061699">
                  <a:extLst>
                    <a:ext uri="{9D8B030D-6E8A-4147-A177-3AD203B41FA5}">
                      <a16:colId xmlns:a16="http://schemas.microsoft.com/office/drawing/2014/main" val="1724027836"/>
                    </a:ext>
                  </a:extLst>
                </a:gridCol>
                <a:gridCol w="2061699">
                  <a:extLst>
                    <a:ext uri="{9D8B030D-6E8A-4147-A177-3AD203B41FA5}">
                      <a16:colId xmlns:a16="http://schemas.microsoft.com/office/drawing/2014/main" val="2094462899"/>
                    </a:ext>
                  </a:extLst>
                </a:gridCol>
                <a:gridCol w="2061699">
                  <a:extLst>
                    <a:ext uri="{9D8B030D-6E8A-4147-A177-3AD203B41FA5}">
                      <a16:colId xmlns:a16="http://schemas.microsoft.com/office/drawing/2014/main" val="2509500488"/>
                    </a:ext>
                  </a:extLst>
                </a:gridCol>
                <a:gridCol w="2061699">
                  <a:extLst>
                    <a:ext uri="{9D8B030D-6E8A-4147-A177-3AD203B41FA5}">
                      <a16:colId xmlns:a16="http://schemas.microsoft.com/office/drawing/2014/main" val="1456379946"/>
                    </a:ext>
                  </a:extLst>
                </a:gridCol>
              </a:tblGrid>
              <a:tr h="478298">
                <a:tc>
                  <a:txBody>
                    <a:bodyPr/>
                    <a:lstStyle/>
                    <a:p>
                      <a:pPr algn="ctr"/>
                      <a:r>
                        <a:rPr lang="en-US" b="0">
                          <a:solidFill>
                            <a:schemeClr val="tx2"/>
                          </a:solidFill>
                        </a:rPr>
                        <a:t>Problem</a:t>
                      </a: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b="0">
                          <a:solidFill>
                            <a:schemeClr val="tx2"/>
                          </a:solidFill>
                        </a:rPr>
                        <a:t>Solution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a:solidFill>
                            <a:schemeClr val="tx2"/>
                          </a:solidFill>
                        </a:rPr>
                        <a:t>Implementation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a:solidFill>
                            <a:schemeClr val="tx2"/>
                          </a:solidFill>
                        </a:rPr>
                        <a:t>Team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6739235"/>
                  </a:ext>
                </a:extLst>
              </a:tr>
            </a:tbl>
          </a:graphicData>
        </a:graphic>
      </p:graphicFrame>
    </p:spTree>
    <p:extLst>
      <p:ext uri="{BB962C8B-B14F-4D97-AF65-F5344CB8AC3E}">
        <p14:creationId xmlns:p14="http://schemas.microsoft.com/office/powerpoint/2010/main" val="2791897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BE7EB36-6BC8-D27C-9747-1EAB91F7EA8D}"/>
              </a:ext>
            </a:extLst>
          </p:cNvPr>
          <p:cNvSpPr>
            <a:spLocks noGrp="1"/>
          </p:cNvSpPr>
          <p:nvPr>
            <p:ph type="sldNum" sz="quarter" idx="12"/>
          </p:nvPr>
        </p:nvSpPr>
        <p:spPr>
          <a:xfrm>
            <a:off x="11625943" y="6492875"/>
            <a:ext cx="566057" cy="365125"/>
          </a:xfrm>
          <a:prstGeom prst="rect">
            <a:avLst/>
          </a:prstGeom>
        </p:spPr>
        <p:txBody>
          <a:bodyPr/>
          <a:lstStyle/>
          <a:p>
            <a:fld id="{9D4FA368-4BCC-8B48-BFE5-008FB8796ADD}" type="slidenum">
              <a:rPr lang="en-US" smtClean="0"/>
              <a:t>‹#›</a:t>
            </a:fld>
            <a:endParaRPr lang="en-US"/>
          </a:p>
        </p:txBody>
      </p:sp>
      <p:graphicFrame>
        <p:nvGraphicFramePr>
          <p:cNvPr id="14" name="Table 13">
            <a:extLst>
              <a:ext uri="{FF2B5EF4-FFF2-40B4-BE49-F238E27FC236}">
                <a16:creationId xmlns:a16="http://schemas.microsoft.com/office/drawing/2014/main" id="{8E5F7A1E-9355-E3FA-88E4-3FCE34FB3426}"/>
              </a:ext>
            </a:extLst>
          </p:cNvPr>
          <p:cNvGraphicFramePr>
            <a:graphicFrameLocks noGrp="1"/>
          </p:cNvGraphicFramePr>
          <p:nvPr userDrawn="1">
            <p:extLst>
              <p:ext uri="{D42A27DB-BD31-4B8C-83A1-F6EECF244321}">
                <p14:modId xmlns:p14="http://schemas.microsoft.com/office/powerpoint/2010/main" val="2769754920"/>
              </p:ext>
            </p:extLst>
          </p:nvPr>
        </p:nvGraphicFramePr>
        <p:xfrm>
          <a:off x="2044642" y="6253726"/>
          <a:ext cx="8246796" cy="478298"/>
        </p:xfrm>
        <a:graphic>
          <a:graphicData uri="http://schemas.openxmlformats.org/drawingml/2006/table">
            <a:tbl>
              <a:tblPr firstRow="1" bandRow="1">
                <a:tableStyleId>{5C22544A-7EE6-4342-B048-85BDC9FD1C3A}</a:tableStyleId>
              </a:tblPr>
              <a:tblGrid>
                <a:gridCol w="2061699">
                  <a:extLst>
                    <a:ext uri="{9D8B030D-6E8A-4147-A177-3AD203B41FA5}">
                      <a16:colId xmlns:a16="http://schemas.microsoft.com/office/drawing/2014/main" val="1724027836"/>
                    </a:ext>
                  </a:extLst>
                </a:gridCol>
                <a:gridCol w="2061699">
                  <a:extLst>
                    <a:ext uri="{9D8B030D-6E8A-4147-A177-3AD203B41FA5}">
                      <a16:colId xmlns:a16="http://schemas.microsoft.com/office/drawing/2014/main" val="2094462899"/>
                    </a:ext>
                  </a:extLst>
                </a:gridCol>
                <a:gridCol w="2061699">
                  <a:extLst>
                    <a:ext uri="{9D8B030D-6E8A-4147-A177-3AD203B41FA5}">
                      <a16:colId xmlns:a16="http://schemas.microsoft.com/office/drawing/2014/main" val="2509500488"/>
                    </a:ext>
                  </a:extLst>
                </a:gridCol>
                <a:gridCol w="2061699">
                  <a:extLst>
                    <a:ext uri="{9D8B030D-6E8A-4147-A177-3AD203B41FA5}">
                      <a16:colId xmlns:a16="http://schemas.microsoft.com/office/drawing/2014/main" val="1456379946"/>
                    </a:ext>
                  </a:extLst>
                </a:gridCol>
              </a:tblGrid>
              <a:tr h="478298">
                <a:tc>
                  <a:txBody>
                    <a:bodyPr/>
                    <a:lstStyle/>
                    <a:p>
                      <a:pPr algn="ctr"/>
                      <a:r>
                        <a:rPr lang="en-US" b="0">
                          <a:solidFill>
                            <a:schemeClr val="tx2"/>
                          </a:solidFill>
                        </a:rPr>
                        <a:t>Problem</a:t>
                      </a: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b="0">
                          <a:solidFill>
                            <a:schemeClr val="tx2"/>
                          </a:solidFill>
                        </a:rPr>
                        <a:t>Solution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a:solidFill>
                            <a:schemeClr val="tx2"/>
                          </a:solidFill>
                        </a:rPr>
                        <a:t>Implementation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a:solidFill>
                            <a:schemeClr val="tx2"/>
                          </a:solidFill>
                        </a:rPr>
                        <a:t>Team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6739235"/>
                  </a:ext>
                </a:extLst>
              </a:tr>
            </a:tbl>
          </a:graphicData>
        </a:graphic>
      </p:graphicFrame>
    </p:spTree>
    <p:extLst>
      <p:ext uri="{BB962C8B-B14F-4D97-AF65-F5344CB8AC3E}">
        <p14:creationId xmlns:p14="http://schemas.microsoft.com/office/powerpoint/2010/main" val="3943470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6D55178-6575-BE59-8708-3F18455E3BC9}"/>
              </a:ext>
            </a:extLst>
          </p:cNvPr>
          <p:cNvSpPr>
            <a:spLocks noGrp="1"/>
          </p:cNvSpPr>
          <p:nvPr>
            <p:ph type="sldNum" sz="quarter" idx="12"/>
          </p:nvPr>
        </p:nvSpPr>
        <p:spPr>
          <a:xfrm>
            <a:off x="11596255" y="6356350"/>
            <a:ext cx="491836" cy="365125"/>
          </a:xfrm>
          <a:prstGeom prst="rect">
            <a:avLst/>
          </a:prstGeom>
        </p:spPr>
        <p:txBody>
          <a:bodyPr/>
          <a:lstStyle/>
          <a:p>
            <a:fld id="{9D4FA368-4BCC-8B48-BFE5-008FB8796ADD}" type="slidenum">
              <a:rPr lang="en-US" smtClean="0"/>
              <a:t>‹#›</a:t>
            </a:fld>
            <a:endParaRPr lang="en-US"/>
          </a:p>
        </p:txBody>
      </p:sp>
    </p:spTree>
    <p:extLst>
      <p:ext uri="{BB962C8B-B14F-4D97-AF65-F5344CB8AC3E}">
        <p14:creationId xmlns:p14="http://schemas.microsoft.com/office/powerpoint/2010/main" val="16748237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F50EF323-DE89-98C8-08C9-F9D520F70B28}"/>
              </a:ext>
            </a:extLst>
          </p:cNvPr>
          <p:cNvSpPr>
            <a:spLocks noGrp="1"/>
          </p:cNvSpPr>
          <p:nvPr>
            <p:ph type="sldNum" sz="quarter" idx="4"/>
          </p:nvPr>
        </p:nvSpPr>
        <p:spPr>
          <a:xfrm>
            <a:off x="11596255" y="6356350"/>
            <a:ext cx="491836" cy="365125"/>
          </a:xfrm>
          <a:prstGeom prst="rect">
            <a:avLst/>
          </a:prstGeom>
        </p:spPr>
        <p:txBody>
          <a:bodyPr/>
          <a:lstStyle/>
          <a:p>
            <a:fld id="{9D4FA368-4BCC-8B48-BFE5-008FB8796ADD}" type="slidenum">
              <a:rPr lang="en-US" smtClean="0"/>
              <a:t>‹#›</a:t>
            </a:fld>
            <a:endParaRPr lang="en-US"/>
          </a:p>
        </p:txBody>
      </p:sp>
      <p:pic>
        <p:nvPicPr>
          <p:cNvPr id="2" name="Picture 1">
            <a:extLst>
              <a:ext uri="{FF2B5EF4-FFF2-40B4-BE49-F238E27FC236}">
                <a16:creationId xmlns:a16="http://schemas.microsoft.com/office/drawing/2014/main" id="{1244CEAD-6430-32A2-A708-DD5C87363F54}"/>
              </a:ext>
            </a:extLst>
          </p:cNvPr>
          <p:cNvPicPr>
            <a:picLocks noChangeAspect="1"/>
          </p:cNvPicPr>
          <p:nvPr userDrawn="1"/>
        </p:nvPicPr>
        <p:blipFill>
          <a:blip r:embed="rId3"/>
          <a:stretch>
            <a:fillRect/>
          </a:stretch>
        </p:blipFill>
        <p:spPr>
          <a:xfrm rot="5400000">
            <a:off x="-4053467" y="2979584"/>
            <a:ext cx="6858000" cy="898830"/>
          </a:xfrm>
          <a:prstGeom prst="rect">
            <a:avLst/>
          </a:prstGeom>
        </p:spPr>
      </p:pic>
    </p:spTree>
    <p:extLst>
      <p:ext uri="{BB962C8B-B14F-4D97-AF65-F5344CB8AC3E}">
        <p14:creationId xmlns:p14="http://schemas.microsoft.com/office/powerpoint/2010/main" val="4144523177"/>
      </p:ext>
    </p:extLst>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A blue and white logo&#10;&#10;Description automatically generated">
            <a:extLst>
              <a:ext uri="{FF2B5EF4-FFF2-40B4-BE49-F238E27FC236}">
                <a16:creationId xmlns:a16="http://schemas.microsoft.com/office/drawing/2014/main" id="{95ED00E7-3DFE-636A-AC00-E8D1C078D3FB}"/>
              </a:ext>
            </a:extLst>
          </p:cNvPr>
          <p:cNvPicPr>
            <a:picLocks noChangeAspect="1"/>
          </p:cNvPicPr>
          <p:nvPr userDrawn="1"/>
        </p:nvPicPr>
        <p:blipFill>
          <a:blip r:embed="rId7"/>
          <a:srcRect l="21546" t="15665" r="20161" b="20000"/>
          <a:stretch/>
        </p:blipFill>
        <p:spPr>
          <a:xfrm>
            <a:off x="11201278" y="94183"/>
            <a:ext cx="849329" cy="743404"/>
          </a:xfrm>
          <a:prstGeom prst="rect">
            <a:avLst/>
          </a:prstGeom>
        </p:spPr>
      </p:pic>
      <p:cxnSp>
        <p:nvCxnSpPr>
          <p:cNvPr id="3" name="Straight Connector 2">
            <a:extLst>
              <a:ext uri="{FF2B5EF4-FFF2-40B4-BE49-F238E27FC236}">
                <a16:creationId xmlns:a16="http://schemas.microsoft.com/office/drawing/2014/main" id="{8D26CC2E-BF6A-12FD-7E6B-C90C536F9C11}"/>
              </a:ext>
            </a:extLst>
          </p:cNvPr>
          <p:cNvCxnSpPr>
            <a:cxnSpLocks/>
          </p:cNvCxnSpPr>
          <p:nvPr userDrawn="1"/>
        </p:nvCxnSpPr>
        <p:spPr>
          <a:xfrm>
            <a:off x="285474" y="955496"/>
            <a:ext cx="11765133" cy="0"/>
          </a:xfrm>
          <a:prstGeom prst="line">
            <a:avLst/>
          </a:prstGeom>
          <a:ln>
            <a:solidFill>
              <a:srgbClr val="11254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5D7BC1B-76F1-0E08-876A-01ACEF2AAC9B}"/>
              </a:ext>
            </a:extLst>
          </p:cNvPr>
          <p:cNvPicPr>
            <a:picLocks noChangeAspect="1"/>
          </p:cNvPicPr>
          <p:nvPr userDrawn="1"/>
        </p:nvPicPr>
        <p:blipFill>
          <a:blip r:embed="rId8"/>
          <a:stretch>
            <a:fillRect/>
          </a:stretch>
        </p:blipFill>
        <p:spPr>
          <a:xfrm rot="5400000">
            <a:off x="-4053467" y="2979584"/>
            <a:ext cx="6858000" cy="898830"/>
          </a:xfrm>
          <a:prstGeom prst="rect">
            <a:avLst/>
          </a:prstGeom>
        </p:spPr>
      </p:pic>
    </p:spTree>
    <p:extLst>
      <p:ext uri="{BB962C8B-B14F-4D97-AF65-F5344CB8AC3E}">
        <p14:creationId xmlns:p14="http://schemas.microsoft.com/office/powerpoint/2010/main" val="364281751"/>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18/10/relationships/comments" Target="../comments/modernComment_13F_F58179A1.xml"/><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49.png"/><Relationship Id="rId16"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69.png"/><Relationship Id="rId16"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png"/><Relationship Id="rId15" Type="http://schemas.openxmlformats.org/officeDocument/2006/relationships/image" Target="../media/image8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8.svg"/><Relationship Id="rId7" Type="http://schemas.openxmlformats.org/officeDocument/2006/relationships/image" Target="../media/image84.sv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3.png"/><Relationship Id="rId11" Type="http://schemas.openxmlformats.org/officeDocument/2006/relationships/image" Target="../media/image82.svg"/><Relationship Id="rId5" Type="http://schemas.openxmlformats.org/officeDocument/2006/relationships/image" Target="../media/image80.svg"/><Relationship Id="rId10" Type="http://schemas.openxmlformats.org/officeDocument/2006/relationships/image" Target="../media/image81.png"/><Relationship Id="rId4" Type="http://schemas.openxmlformats.org/officeDocument/2006/relationships/image" Target="../media/image79.png"/><Relationship Id="rId9"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4.xml"/><Relationship Id="rId5" Type="http://schemas.openxmlformats.org/officeDocument/2006/relationships/image" Target="../media/image91.sv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3.sv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5.svg"/><Relationship Id="rId11" Type="http://schemas.openxmlformats.org/officeDocument/2006/relationships/image" Target="../media/image91.svg"/><Relationship Id="rId5" Type="http://schemas.openxmlformats.org/officeDocument/2006/relationships/image" Target="../media/image94.png"/><Relationship Id="rId10"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9.sv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svg"/><Relationship Id="rId3" Type="http://schemas.openxmlformats.org/officeDocument/2006/relationships/image" Target="../media/image5.jpeg"/><Relationship Id="rId7" Type="http://schemas.openxmlformats.org/officeDocument/2006/relationships/image" Target="../media/image98.svg"/><Relationship Id="rId12" Type="http://schemas.openxmlformats.org/officeDocument/2006/relationships/image" Target="../media/image103.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2.svg"/><Relationship Id="rId5" Type="http://schemas.openxmlformats.org/officeDocument/2006/relationships/image" Target="../media/image7.jpeg"/><Relationship Id="rId10" Type="http://schemas.openxmlformats.org/officeDocument/2006/relationships/image" Target="../media/image101.png"/><Relationship Id="rId4" Type="http://schemas.openxmlformats.org/officeDocument/2006/relationships/image" Target="../media/image6.png"/><Relationship Id="rId9" Type="http://schemas.openxmlformats.org/officeDocument/2006/relationships/image" Target="../media/image100.sv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1.png"/><Relationship Id="rId7" Type="http://schemas.openxmlformats.org/officeDocument/2006/relationships/image" Target="../media/image98.svg"/><Relationship Id="rId2"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106.jpeg"/><Relationship Id="rId4" Type="http://schemas.openxmlformats.org/officeDocument/2006/relationships/image" Target="../media/image102.sv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70.xml"/><Relationship Id="rId18" Type="http://schemas.openxmlformats.org/officeDocument/2006/relationships/slide" Target="slide46.xml"/><Relationship Id="rId26" Type="http://schemas.openxmlformats.org/officeDocument/2006/relationships/slide" Target="slide33.xml"/><Relationship Id="rId3" Type="http://schemas.openxmlformats.org/officeDocument/2006/relationships/slide" Target="slide55.xml"/><Relationship Id="rId21" Type="http://schemas.openxmlformats.org/officeDocument/2006/relationships/slide" Target="slide49.xml"/><Relationship Id="rId7" Type="http://schemas.openxmlformats.org/officeDocument/2006/relationships/slide" Target="slide59.xml"/><Relationship Id="rId12" Type="http://schemas.openxmlformats.org/officeDocument/2006/relationships/slide" Target="slide69.xml"/><Relationship Id="rId17" Type="http://schemas.openxmlformats.org/officeDocument/2006/relationships/slide" Target="slide45.xml"/><Relationship Id="rId25" Type="http://schemas.openxmlformats.org/officeDocument/2006/relationships/slide" Target="slide31.xml"/><Relationship Id="rId2" Type="http://schemas.openxmlformats.org/officeDocument/2006/relationships/slide" Target="slide54.xml"/><Relationship Id="rId16" Type="http://schemas.openxmlformats.org/officeDocument/2006/relationships/slide" Target="slide44.xml"/><Relationship Id="rId20" Type="http://schemas.openxmlformats.org/officeDocument/2006/relationships/slide" Target="slide48.xml"/><Relationship Id="rId29" Type="http://schemas.openxmlformats.org/officeDocument/2006/relationships/slide" Target="slide41.xml"/><Relationship Id="rId1" Type="http://schemas.openxmlformats.org/officeDocument/2006/relationships/slideLayout" Target="../slideLayouts/slideLayout6.xml"/><Relationship Id="rId6" Type="http://schemas.openxmlformats.org/officeDocument/2006/relationships/slide" Target="slide58.xml"/><Relationship Id="rId11" Type="http://schemas.openxmlformats.org/officeDocument/2006/relationships/slide" Target="slide67.xml"/><Relationship Id="rId24" Type="http://schemas.openxmlformats.org/officeDocument/2006/relationships/slide" Target="slide30.xml"/><Relationship Id="rId5" Type="http://schemas.openxmlformats.org/officeDocument/2006/relationships/slide" Target="slide57.xml"/><Relationship Id="rId15" Type="http://schemas.openxmlformats.org/officeDocument/2006/relationships/slide" Target="slide51.xml"/><Relationship Id="rId23" Type="http://schemas.openxmlformats.org/officeDocument/2006/relationships/slide" Target="slide43.xml"/><Relationship Id="rId28" Type="http://schemas.openxmlformats.org/officeDocument/2006/relationships/slide" Target="slide38.xml"/><Relationship Id="rId10" Type="http://schemas.openxmlformats.org/officeDocument/2006/relationships/slide" Target="slide62.xml"/><Relationship Id="rId19" Type="http://schemas.openxmlformats.org/officeDocument/2006/relationships/slide" Target="slide47.xml"/><Relationship Id="rId4" Type="http://schemas.openxmlformats.org/officeDocument/2006/relationships/slide" Target="slide56.xml"/><Relationship Id="rId9" Type="http://schemas.openxmlformats.org/officeDocument/2006/relationships/slide" Target="slide61.xml"/><Relationship Id="rId14" Type="http://schemas.openxmlformats.org/officeDocument/2006/relationships/slide" Target="slide50.xml"/><Relationship Id="rId22" Type="http://schemas.openxmlformats.org/officeDocument/2006/relationships/slide" Target="slide42.xml"/><Relationship Id="rId27" Type="http://schemas.openxmlformats.org/officeDocument/2006/relationships/slide" Target="slide3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6.xml"/><Relationship Id="rId4" Type="http://schemas.openxmlformats.org/officeDocument/2006/relationships/image" Target="../media/image112.jpeg"/></Relationships>
</file>

<file path=ppt/slides/_rels/slide32.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jpeg"/></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5F_970EC569.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30.svg"/></Relationships>
</file>

<file path=ppt/slides/_rels/slide44.xml.rels><?xml version="1.0" encoding="UTF-8" standalone="yes"?>
<Relationships xmlns="http://schemas.openxmlformats.org/package/2006/relationships"><Relationship Id="rId2" Type="http://schemas.microsoft.com/office/2018/10/relationships/comments" Target="../comments/modernComment_193_D3F5386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33.svg"/><Relationship Id="rId4" Type="http://schemas.openxmlformats.org/officeDocument/2006/relationships/image" Target="../media/image132.png"/></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hyperlink" Target="https://reefwing.medium.com/an-arduino-library-for-the-x-imu3-gui-imu-data-visualisation-tool-e5aaacf894a7"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36.jpeg"/><Relationship Id="rId2" Type="http://schemas.microsoft.com/office/2018/10/relationships/comments" Target="../comments/modernComment_15D_57C4BCF8.xml"/><Relationship Id="rId1" Type="http://schemas.openxmlformats.org/officeDocument/2006/relationships/slideLayout" Target="../slideLayouts/slideLayout6.xml"/><Relationship Id="rId4" Type="http://schemas.openxmlformats.org/officeDocument/2006/relationships/image" Target="../media/image137.jpeg"/></Relationships>
</file>

<file path=ppt/slides/_rels/slide52.xml.rels><?xml version="1.0" encoding="UTF-8" standalone="yes"?>
<Relationships xmlns="http://schemas.openxmlformats.org/package/2006/relationships"><Relationship Id="rId3" Type="http://schemas.openxmlformats.org/officeDocument/2006/relationships/image" Target="../media/image138.jpeg"/><Relationship Id="rId2" Type="http://schemas.microsoft.com/office/2018/10/relationships/comments" Target="../comments/modernComment_142_BDD65A88.xml"/><Relationship Id="rId1" Type="http://schemas.openxmlformats.org/officeDocument/2006/relationships/slideLayout" Target="../slideLayouts/slideLayout6.xml"/><Relationship Id="rId4" Type="http://schemas.openxmlformats.org/officeDocument/2006/relationships/image" Target="../media/image137.jpeg"/></Relationships>
</file>

<file path=ppt/slides/_rels/slide5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0.xml.rels><?xml version="1.0" encoding="UTF-8" standalone="yes"?>
<Relationships xmlns="http://schemas.openxmlformats.org/package/2006/relationships"><Relationship Id="rId3" Type="http://schemas.openxmlformats.org/officeDocument/2006/relationships/hyperlink" Target="https://www.researchgate.net/publication/310782838_SAT0463_The_Prevalence_of_Knee_Osteoarthritis_Estimated_by_Validated_Screening_Questionnaire_in_The_General_Population_of_Singapore" TargetMode="External"/><Relationship Id="rId2" Type="http://schemas.openxmlformats.org/officeDocument/2006/relationships/hyperlink" Target="https://www.population.gov.sg/files/media-centre/publications/Population_in_Brief_2024.pdf" TargetMode="External"/><Relationship Id="rId1" Type="http://schemas.openxmlformats.org/officeDocument/2006/relationships/slideLayout" Target="../slideLayouts/slideLayout6.xml"/><Relationship Id="rId4" Type="http://schemas.openxmlformats.org/officeDocument/2006/relationships/hyperlink" Target="https://www.population.gov.sg/our-population/population-trends/overall-population/"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accoladeip.com/sg/en/patent-fee-schedule/" TargetMode="External"/><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6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www.digikey.sg/en/products/filter/imus-inertial-measurement-units/567?s=N4IgTCBcDaIJYFsCuACAzgUwHZoPYCcQBdAXyA" TargetMode="External"/><Relationship Id="rId2" Type="http://schemas.microsoft.com/office/2018/10/relationships/comments" Target="../comments/modernComment_180_F4F3A5D5.xml"/><Relationship Id="rId1" Type="http://schemas.openxmlformats.org/officeDocument/2006/relationships/slideLayout" Target="../slideLayouts/slideLayout6.xml"/><Relationship Id="rId6" Type="http://schemas.openxmlformats.org/officeDocument/2006/relationships/hyperlink" Target="https://www.alibaba.com/product-detail/Certification-2Channel-Medical-Fitness-Pain-Relief_1601154036349.html?spm=a2700.galleryofferlist.normal_offer.d_image.2e1d13a08wXGZt" TargetMode="External"/><Relationship Id="rId5" Type="http://schemas.openxmlformats.org/officeDocument/2006/relationships/hyperlink" Target="https://www.alibaba.com/product-detail/Wireless-TENS-UNIT-Massage-Machine-Electronic_1601251639599.html?spm=a2700.galleryofferlist.p_offer.d_price.3f6513a0CY7K00&amp;s=p" TargetMode="External"/><Relationship Id="rId4" Type="http://schemas.openxmlformats.org/officeDocument/2006/relationships/hyperlink" Target="https://www.pcbway.com/quotesmt.aspx"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hyperlink" Target="https://pubmed.ncbi.nlm.nih.gov/19950287/" TargetMode="External"/><Relationship Id="rId2" Type="http://schemas.openxmlformats.org/officeDocument/2006/relationships/image" Target="../media/image146.png"/><Relationship Id="rId1" Type="http://schemas.openxmlformats.org/officeDocument/2006/relationships/slideLayout" Target="../slideLayouts/slideLayout6.xml"/><Relationship Id="rId4" Type="http://schemas.openxmlformats.org/officeDocument/2006/relationships/hyperlink" Target="https://www.adventhealth.com/primary-care-plus/blog/how-much-does-a-primary-care-visit-cost-without-insuran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D89D341-E9BF-7672-C915-B16A2BEBB699}"/>
              </a:ext>
            </a:extLst>
          </p:cNvPr>
          <p:cNvGrpSpPr>
            <a:grpSpLocks/>
          </p:cNvGrpSpPr>
          <p:nvPr/>
        </p:nvGrpSpPr>
        <p:grpSpPr>
          <a:xfrm>
            <a:off x="-294807" y="-320053"/>
            <a:ext cx="12486807" cy="5638874"/>
            <a:chOff x="-292100" y="-1119452"/>
            <a:chExt cx="12486807" cy="5638874"/>
          </a:xfrm>
        </p:grpSpPr>
        <p:pic>
          <p:nvPicPr>
            <p:cNvPr id="3" name="Picture 2" descr="5,400+ Knee Surgery Hospital Stock Photos, Pictures &amp; Royalty-Free Images -  iStock">
              <a:extLst>
                <a:ext uri="{FF2B5EF4-FFF2-40B4-BE49-F238E27FC236}">
                  <a16:creationId xmlns:a16="http://schemas.microsoft.com/office/drawing/2014/main" id="{C05DDE36-1EE2-6EF4-1600-4C2DF6111878}"/>
                </a:ext>
              </a:extLst>
            </p:cNvPr>
            <p:cNvPicPr>
              <a:picLocks noChangeAspect="1"/>
            </p:cNvPicPr>
            <p:nvPr/>
          </p:nvPicPr>
          <p:blipFill>
            <a:blip r:embed="rId2">
              <a:alphaModFix/>
            </a:blip>
            <a:srcRect l="-11" t="9628" r="11" b="25126"/>
            <a:stretch/>
          </p:blipFill>
          <p:spPr>
            <a:xfrm>
              <a:off x="0" y="-1119452"/>
              <a:ext cx="12194707" cy="5619531"/>
            </a:xfrm>
            <a:prstGeom prst="rect">
              <a:avLst/>
            </a:prstGeom>
            <a:ln>
              <a:noFill/>
            </a:ln>
          </p:spPr>
        </p:pic>
        <p:sp>
          <p:nvSpPr>
            <p:cNvPr id="4" name="Rectangle 3">
              <a:extLst>
                <a:ext uri="{FF2B5EF4-FFF2-40B4-BE49-F238E27FC236}">
                  <a16:creationId xmlns:a16="http://schemas.microsoft.com/office/drawing/2014/main" id="{6BD5A7F8-F2CA-F1FD-EA3E-FB023D72A329}"/>
                </a:ext>
              </a:extLst>
            </p:cNvPr>
            <p:cNvSpPr>
              <a:spLocks/>
            </p:cNvSpPr>
            <p:nvPr/>
          </p:nvSpPr>
          <p:spPr>
            <a:xfrm>
              <a:off x="-292100" y="-1100109"/>
              <a:ext cx="12484100" cy="5619531"/>
            </a:xfrm>
            <a:prstGeom prst="rect">
              <a:avLst/>
            </a:prstGeom>
            <a:solidFill>
              <a:srgbClr val="112541">
                <a:alpha val="50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F9D0EDF-97F3-C1FC-71F0-04B0B5BDBFFE}"/>
              </a:ext>
            </a:extLst>
          </p:cNvPr>
          <p:cNvSpPr txBox="1"/>
          <p:nvPr/>
        </p:nvSpPr>
        <p:spPr>
          <a:xfrm>
            <a:off x="620925" y="819071"/>
            <a:ext cx="9596236" cy="2431435"/>
          </a:xfrm>
          <a:prstGeom prst="rect">
            <a:avLst/>
          </a:prstGeom>
          <a:noFill/>
        </p:spPr>
        <p:txBody>
          <a:bodyPr wrap="square" rtlCol="0">
            <a:spAutoFit/>
          </a:bodyPr>
          <a:lstStyle/>
          <a:p>
            <a:r>
              <a:rPr lang="en-US" sz="7600" b="1">
                <a:solidFill>
                  <a:schemeClr val="bg2"/>
                </a:solidFill>
                <a:latin typeface="Aharoni" panose="02010803020104030203" pitchFamily="2" charset="-79"/>
                <a:cs typeface="Aharoni" panose="02010803020104030203" pitchFamily="2" charset="-79"/>
              </a:rPr>
              <a:t>A New Era of Mobility Starts Here. </a:t>
            </a:r>
          </a:p>
        </p:txBody>
      </p:sp>
      <p:cxnSp>
        <p:nvCxnSpPr>
          <p:cNvPr id="10" name="Straight Connector 9">
            <a:extLst>
              <a:ext uri="{FF2B5EF4-FFF2-40B4-BE49-F238E27FC236}">
                <a16:creationId xmlns:a16="http://schemas.microsoft.com/office/drawing/2014/main" id="{C4DBE46E-283C-57FE-E9E2-9E515C964DF9}"/>
              </a:ext>
            </a:extLst>
          </p:cNvPr>
          <p:cNvCxnSpPr/>
          <p:nvPr/>
        </p:nvCxnSpPr>
        <p:spPr>
          <a:xfrm>
            <a:off x="736600" y="3339406"/>
            <a:ext cx="1930400" cy="0"/>
          </a:xfrm>
          <a:prstGeom prst="line">
            <a:avLst/>
          </a:prstGeom>
          <a:ln w="38100">
            <a:solidFill>
              <a:srgbClr val="59B5EC">
                <a:alpha val="90000"/>
              </a:srgb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1734748-3665-37A5-1C19-68D2450DAB95}"/>
              </a:ext>
            </a:extLst>
          </p:cNvPr>
          <p:cNvSpPr txBox="1"/>
          <p:nvPr/>
        </p:nvSpPr>
        <p:spPr>
          <a:xfrm>
            <a:off x="215906" y="5527077"/>
            <a:ext cx="3750891" cy="738664"/>
          </a:xfrm>
          <a:prstGeom prst="rect">
            <a:avLst/>
          </a:prstGeom>
          <a:noFill/>
        </p:spPr>
        <p:txBody>
          <a:bodyPr wrap="square" rtlCol="0">
            <a:spAutoFit/>
          </a:bodyPr>
          <a:lstStyle/>
          <a:p>
            <a:r>
              <a:rPr lang="en-US" sz="2100" b="1">
                <a:solidFill>
                  <a:srgbClr val="112541"/>
                </a:solidFill>
              </a:rPr>
              <a:t>Global Health Innovation Grand Challenge 2025</a:t>
            </a:r>
          </a:p>
        </p:txBody>
      </p:sp>
      <p:sp>
        <p:nvSpPr>
          <p:cNvPr id="15" name="TextBox 14">
            <a:extLst>
              <a:ext uri="{FF2B5EF4-FFF2-40B4-BE49-F238E27FC236}">
                <a16:creationId xmlns:a16="http://schemas.microsoft.com/office/drawing/2014/main" id="{222E5334-AD85-F2A7-00C9-FB538578FA99}"/>
              </a:ext>
            </a:extLst>
          </p:cNvPr>
          <p:cNvSpPr txBox="1"/>
          <p:nvPr/>
        </p:nvSpPr>
        <p:spPr>
          <a:xfrm>
            <a:off x="215907" y="6230853"/>
            <a:ext cx="1930400" cy="415498"/>
          </a:xfrm>
          <a:prstGeom prst="rect">
            <a:avLst/>
          </a:prstGeom>
          <a:noFill/>
        </p:spPr>
        <p:txBody>
          <a:bodyPr wrap="square" rtlCol="0">
            <a:spAutoFit/>
          </a:bodyPr>
          <a:lstStyle/>
          <a:p>
            <a:r>
              <a:rPr lang="en-US" sz="2100" b="1" err="1">
                <a:solidFill>
                  <a:srgbClr val="59B5EC"/>
                </a:solidFill>
              </a:rPr>
              <a:t>Neurostride</a:t>
            </a:r>
            <a:endParaRPr lang="en-US" sz="2100" b="1">
              <a:solidFill>
                <a:srgbClr val="59B5EC"/>
              </a:solidFill>
            </a:endParaRPr>
          </a:p>
        </p:txBody>
      </p:sp>
      <p:pic>
        <p:nvPicPr>
          <p:cNvPr id="6" name="Picture 5">
            <a:extLst>
              <a:ext uri="{FF2B5EF4-FFF2-40B4-BE49-F238E27FC236}">
                <a16:creationId xmlns:a16="http://schemas.microsoft.com/office/drawing/2014/main" id="{90ED54FC-8C20-5D21-A92B-91DC6011F271}"/>
              </a:ext>
            </a:extLst>
          </p:cNvPr>
          <p:cNvPicPr>
            <a:picLocks noChangeAspect="1"/>
          </p:cNvPicPr>
          <p:nvPr/>
        </p:nvPicPr>
        <p:blipFill>
          <a:blip r:embed="rId3"/>
          <a:srcRect l="25380" r="6286"/>
          <a:stretch/>
        </p:blipFill>
        <p:spPr>
          <a:xfrm>
            <a:off x="6430565" y="4656680"/>
            <a:ext cx="1346145" cy="1342800"/>
          </a:xfrm>
          <a:prstGeom prst="ellipse">
            <a:avLst/>
          </a:prstGeom>
          <a:ln w="3175">
            <a:noFill/>
          </a:ln>
          <a:effectLst/>
        </p:spPr>
      </p:pic>
      <p:pic>
        <p:nvPicPr>
          <p:cNvPr id="7" name="Picture 6">
            <a:extLst>
              <a:ext uri="{FF2B5EF4-FFF2-40B4-BE49-F238E27FC236}">
                <a16:creationId xmlns:a16="http://schemas.microsoft.com/office/drawing/2014/main" id="{342CDCC2-A90B-44B4-1241-CD05548313DA}"/>
              </a:ext>
            </a:extLst>
          </p:cNvPr>
          <p:cNvPicPr>
            <a:picLocks noChangeAspect="1"/>
          </p:cNvPicPr>
          <p:nvPr/>
        </p:nvPicPr>
        <p:blipFill>
          <a:blip r:embed="rId4"/>
          <a:srcRect l="6275" t="20481" r="11904" b="20830"/>
          <a:stretch/>
        </p:blipFill>
        <p:spPr>
          <a:xfrm>
            <a:off x="8418182" y="4700139"/>
            <a:ext cx="1346145" cy="1342800"/>
          </a:xfrm>
          <a:prstGeom prst="ellipse">
            <a:avLst/>
          </a:prstGeom>
          <a:ln w="3175">
            <a:noFill/>
          </a:ln>
          <a:effectLst/>
        </p:spPr>
      </p:pic>
      <p:pic>
        <p:nvPicPr>
          <p:cNvPr id="8" name="Picture 7">
            <a:extLst>
              <a:ext uri="{FF2B5EF4-FFF2-40B4-BE49-F238E27FC236}">
                <a16:creationId xmlns:a16="http://schemas.microsoft.com/office/drawing/2014/main" id="{7AC7C69C-07AD-2944-1CC3-7588C55CEC61}"/>
              </a:ext>
            </a:extLst>
          </p:cNvPr>
          <p:cNvPicPr>
            <a:picLocks noChangeAspect="1"/>
          </p:cNvPicPr>
          <p:nvPr/>
        </p:nvPicPr>
        <p:blipFill>
          <a:blip r:embed="rId5"/>
          <a:srcRect l="22874" t="21114" r="17248" b="23481"/>
          <a:stretch/>
        </p:blipFill>
        <p:spPr>
          <a:xfrm>
            <a:off x="4550299" y="4700140"/>
            <a:ext cx="1342800" cy="1342800"/>
          </a:xfrm>
          <a:prstGeom prst="ellipse">
            <a:avLst/>
          </a:prstGeom>
          <a:ln w="3175">
            <a:noFill/>
          </a:ln>
          <a:effectLst/>
        </p:spPr>
      </p:pic>
      <p:pic>
        <p:nvPicPr>
          <p:cNvPr id="9" name="Picture 8">
            <a:extLst>
              <a:ext uri="{FF2B5EF4-FFF2-40B4-BE49-F238E27FC236}">
                <a16:creationId xmlns:a16="http://schemas.microsoft.com/office/drawing/2014/main" id="{C0AE3213-C0DF-B5FD-1F90-F191E2941920}"/>
              </a:ext>
            </a:extLst>
          </p:cNvPr>
          <p:cNvPicPr>
            <a:picLocks noChangeAspect="1"/>
          </p:cNvPicPr>
          <p:nvPr/>
        </p:nvPicPr>
        <p:blipFill>
          <a:blip r:embed="rId6"/>
          <a:srcRect l="8198" t="8920" b="1001"/>
          <a:stretch/>
        </p:blipFill>
        <p:spPr>
          <a:xfrm>
            <a:off x="10366612" y="4656679"/>
            <a:ext cx="1342800" cy="1342800"/>
          </a:xfrm>
          <a:prstGeom prst="ellipse">
            <a:avLst/>
          </a:prstGeom>
          <a:ln w="19050">
            <a:noFill/>
          </a:ln>
          <a:effectLst/>
        </p:spPr>
      </p:pic>
      <p:sp>
        <p:nvSpPr>
          <p:cNvPr id="12" name="Oval 11">
            <a:extLst>
              <a:ext uri="{FF2B5EF4-FFF2-40B4-BE49-F238E27FC236}">
                <a16:creationId xmlns:a16="http://schemas.microsoft.com/office/drawing/2014/main" id="{1CDF2A68-9215-F435-487E-48C26A2F8D8A}"/>
              </a:ext>
            </a:extLst>
          </p:cNvPr>
          <p:cNvSpPr>
            <a:spLocks noChangeAspect="1"/>
          </p:cNvSpPr>
          <p:nvPr/>
        </p:nvSpPr>
        <p:spPr>
          <a:xfrm>
            <a:off x="10280701" y="4581538"/>
            <a:ext cx="1490400" cy="1492382"/>
          </a:xfrm>
          <a:prstGeom prst="ellipse">
            <a:avLst/>
          </a:prstGeom>
          <a:noFill/>
          <a:ln w="38100">
            <a:solidFill>
              <a:srgbClr val="59B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DA3F997-7F46-9324-DF46-31167C67D4A0}"/>
              </a:ext>
            </a:extLst>
          </p:cNvPr>
          <p:cNvSpPr txBox="1"/>
          <p:nvPr/>
        </p:nvSpPr>
        <p:spPr>
          <a:xfrm>
            <a:off x="4580359" y="6156077"/>
            <a:ext cx="1322280" cy="415498"/>
          </a:xfrm>
          <a:prstGeom prst="rect">
            <a:avLst/>
          </a:prstGeom>
          <a:noFill/>
        </p:spPr>
        <p:txBody>
          <a:bodyPr wrap="square" rtlCol="0">
            <a:spAutoFit/>
          </a:bodyPr>
          <a:lstStyle/>
          <a:p>
            <a:pPr algn="ctr"/>
            <a:r>
              <a:rPr lang="en-US" sz="2100" b="1">
                <a:solidFill>
                  <a:srgbClr val="59B5EC"/>
                </a:solidFill>
              </a:rPr>
              <a:t>C</a:t>
            </a:r>
            <a:r>
              <a:rPr lang="en-US" sz="2100" b="1"/>
              <a:t>lara</a:t>
            </a:r>
          </a:p>
        </p:txBody>
      </p:sp>
      <p:sp>
        <p:nvSpPr>
          <p:cNvPr id="18" name="Oval 17">
            <a:extLst>
              <a:ext uri="{FF2B5EF4-FFF2-40B4-BE49-F238E27FC236}">
                <a16:creationId xmlns:a16="http://schemas.microsoft.com/office/drawing/2014/main" id="{63900040-B0F7-F252-9F5E-2D204DAA290B}"/>
              </a:ext>
            </a:extLst>
          </p:cNvPr>
          <p:cNvSpPr>
            <a:spLocks noChangeAspect="1"/>
          </p:cNvSpPr>
          <p:nvPr/>
        </p:nvSpPr>
        <p:spPr>
          <a:xfrm>
            <a:off x="8336691" y="4617080"/>
            <a:ext cx="1490400" cy="1492382"/>
          </a:xfrm>
          <a:prstGeom prst="ellipse">
            <a:avLst/>
          </a:prstGeom>
          <a:noFill/>
          <a:ln w="38100">
            <a:solidFill>
              <a:srgbClr val="59B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6CFCAC5-2338-22AE-BBDE-0EBFCAC9173F}"/>
              </a:ext>
            </a:extLst>
          </p:cNvPr>
          <p:cNvSpPr>
            <a:spLocks noChangeAspect="1"/>
          </p:cNvSpPr>
          <p:nvPr/>
        </p:nvSpPr>
        <p:spPr>
          <a:xfrm>
            <a:off x="6356092" y="4572630"/>
            <a:ext cx="1490400" cy="1492382"/>
          </a:xfrm>
          <a:prstGeom prst="ellipse">
            <a:avLst/>
          </a:prstGeom>
          <a:noFill/>
          <a:ln w="38100">
            <a:solidFill>
              <a:srgbClr val="59B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36EFAB0-D925-ADF9-2EE4-0A43FD00E669}"/>
              </a:ext>
            </a:extLst>
          </p:cNvPr>
          <p:cNvSpPr>
            <a:spLocks noChangeAspect="1"/>
          </p:cNvSpPr>
          <p:nvPr/>
        </p:nvSpPr>
        <p:spPr>
          <a:xfrm>
            <a:off x="4480624" y="4625348"/>
            <a:ext cx="1490400" cy="1492382"/>
          </a:xfrm>
          <a:prstGeom prst="ellipse">
            <a:avLst/>
          </a:prstGeom>
          <a:noFill/>
          <a:ln w="38100">
            <a:solidFill>
              <a:srgbClr val="59B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E3FB4B-547E-AF6C-FD4E-A4AEC175A292}"/>
              </a:ext>
            </a:extLst>
          </p:cNvPr>
          <p:cNvSpPr txBox="1"/>
          <p:nvPr/>
        </p:nvSpPr>
        <p:spPr>
          <a:xfrm>
            <a:off x="6462609" y="6149062"/>
            <a:ext cx="1322280" cy="415498"/>
          </a:xfrm>
          <a:prstGeom prst="rect">
            <a:avLst/>
          </a:prstGeom>
          <a:noFill/>
        </p:spPr>
        <p:txBody>
          <a:bodyPr wrap="square" rtlCol="0">
            <a:spAutoFit/>
          </a:bodyPr>
          <a:lstStyle/>
          <a:p>
            <a:pPr algn="ctr"/>
            <a:r>
              <a:rPr lang="en-US" sz="2100" b="1">
                <a:solidFill>
                  <a:srgbClr val="59B5EC"/>
                </a:solidFill>
              </a:rPr>
              <a:t>C</a:t>
            </a:r>
            <a:r>
              <a:rPr lang="en-US" sz="2100" b="1">
                <a:solidFill>
                  <a:srgbClr val="102940"/>
                </a:solidFill>
              </a:rPr>
              <a:t>havonz</a:t>
            </a:r>
          </a:p>
        </p:txBody>
      </p:sp>
      <p:sp>
        <p:nvSpPr>
          <p:cNvPr id="22" name="TextBox 21">
            <a:extLst>
              <a:ext uri="{FF2B5EF4-FFF2-40B4-BE49-F238E27FC236}">
                <a16:creationId xmlns:a16="http://schemas.microsoft.com/office/drawing/2014/main" id="{ECD99307-05D7-2734-373D-5FB98F739956}"/>
              </a:ext>
            </a:extLst>
          </p:cNvPr>
          <p:cNvSpPr txBox="1"/>
          <p:nvPr/>
        </p:nvSpPr>
        <p:spPr>
          <a:xfrm>
            <a:off x="8125627" y="6135558"/>
            <a:ext cx="1927910" cy="415498"/>
          </a:xfrm>
          <a:prstGeom prst="rect">
            <a:avLst/>
          </a:prstGeom>
          <a:noFill/>
        </p:spPr>
        <p:txBody>
          <a:bodyPr wrap="square" rtlCol="0">
            <a:spAutoFit/>
          </a:bodyPr>
          <a:lstStyle/>
          <a:p>
            <a:pPr algn="ctr"/>
            <a:r>
              <a:rPr lang="en-US" sz="2100" b="1">
                <a:solidFill>
                  <a:srgbClr val="59B5EC"/>
                </a:solidFill>
              </a:rPr>
              <a:t>L</a:t>
            </a:r>
            <a:r>
              <a:rPr lang="en-US" sz="2100" b="1"/>
              <a:t>avantika</a:t>
            </a:r>
          </a:p>
        </p:txBody>
      </p:sp>
      <p:sp>
        <p:nvSpPr>
          <p:cNvPr id="23" name="TextBox 22">
            <a:extLst>
              <a:ext uri="{FF2B5EF4-FFF2-40B4-BE49-F238E27FC236}">
                <a16:creationId xmlns:a16="http://schemas.microsoft.com/office/drawing/2014/main" id="{58081F71-93EF-6FBB-B380-0C7E3913DEC6}"/>
              </a:ext>
            </a:extLst>
          </p:cNvPr>
          <p:cNvSpPr txBox="1"/>
          <p:nvPr/>
        </p:nvSpPr>
        <p:spPr>
          <a:xfrm>
            <a:off x="10072257" y="6143971"/>
            <a:ext cx="1927910" cy="415498"/>
          </a:xfrm>
          <a:prstGeom prst="rect">
            <a:avLst/>
          </a:prstGeom>
          <a:noFill/>
        </p:spPr>
        <p:txBody>
          <a:bodyPr wrap="square" rtlCol="0">
            <a:spAutoFit/>
          </a:bodyPr>
          <a:lstStyle/>
          <a:p>
            <a:pPr algn="ctr"/>
            <a:r>
              <a:rPr lang="en-US" sz="2100" b="1">
                <a:solidFill>
                  <a:srgbClr val="59B5EC"/>
                </a:solidFill>
              </a:rPr>
              <a:t>A</a:t>
            </a:r>
            <a:r>
              <a:rPr lang="en-US" sz="2100" b="1"/>
              <a:t>asish</a:t>
            </a:r>
          </a:p>
        </p:txBody>
      </p:sp>
    </p:spTree>
    <p:extLst>
      <p:ext uri="{BB962C8B-B14F-4D97-AF65-F5344CB8AC3E}">
        <p14:creationId xmlns:p14="http://schemas.microsoft.com/office/powerpoint/2010/main" val="48269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0F56-AFF2-D8EC-0B97-E8B440EEB6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B7374B6-1BCA-BF84-F56E-23D6C3FF9B99}"/>
              </a:ext>
            </a:extLst>
          </p:cNvPr>
          <p:cNvSpPr txBox="1"/>
          <p:nvPr/>
        </p:nvSpPr>
        <p:spPr>
          <a:xfrm>
            <a:off x="196770" y="347242"/>
            <a:ext cx="7095281"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Competitor Analysis</a:t>
            </a:r>
            <a:endParaRPr lang="en-US"/>
          </a:p>
        </p:txBody>
      </p:sp>
      <p:graphicFrame>
        <p:nvGraphicFramePr>
          <p:cNvPr id="6" name="Table 5">
            <a:extLst>
              <a:ext uri="{FF2B5EF4-FFF2-40B4-BE49-F238E27FC236}">
                <a16:creationId xmlns:a16="http://schemas.microsoft.com/office/drawing/2014/main" id="{26E98666-4100-5C04-1550-A926D67CB5D6}"/>
              </a:ext>
            </a:extLst>
          </p:cNvPr>
          <p:cNvGraphicFramePr>
            <a:graphicFrameLocks noGrp="1"/>
          </p:cNvGraphicFramePr>
          <p:nvPr>
            <p:extLst>
              <p:ext uri="{D42A27DB-BD31-4B8C-83A1-F6EECF244321}">
                <p14:modId xmlns:p14="http://schemas.microsoft.com/office/powerpoint/2010/main" val="322203329"/>
              </p:ext>
            </p:extLst>
          </p:nvPr>
        </p:nvGraphicFramePr>
        <p:xfrm>
          <a:off x="701653" y="1371900"/>
          <a:ext cx="10788694" cy="4617976"/>
        </p:xfrm>
        <a:graphic>
          <a:graphicData uri="http://schemas.openxmlformats.org/drawingml/2006/table">
            <a:tbl>
              <a:tblPr firstRow="1" bandRow="1">
                <a:tableStyleId>{5C22544A-7EE6-4342-B048-85BDC9FD1C3A}</a:tableStyleId>
              </a:tblPr>
              <a:tblGrid>
                <a:gridCol w="2397766">
                  <a:extLst>
                    <a:ext uri="{9D8B030D-6E8A-4147-A177-3AD203B41FA5}">
                      <a16:colId xmlns:a16="http://schemas.microsoft.com/office/drawing/2014/main" val="840823301"/>
                    </a:ext>
                  </a:extLst>
                </a:gridCol>
                <a:gridCol w="2097732">
                  <a:extLst>
                    <a:ext uri="{9D8B030D-6E8A-4147-A177-3AD203B41FA5}">
                      <a16:colId xmlns:a16="http://schemas.microsoft.com/office/drawing/2014/main" val="3399904573"/>
                    </a:ext>
                  </a:extLst>
                </a:gridCol>
                <a:gridCol w="2097732">
                  <a:extLst>
                    <a:ext uri="{9D8B030D-6E8A-4147-A177-3AD203B41FA5}">
                      <a16:colId xmlns:a16="http://schemas.microsoft.com/office/drawing/2014/main" val="1092513240"/>
                    </a:ext>
                  </a:extLst>
                </a:gridCol>
                <a:gridCol w="2097732">
                  <a:extLst>
                    <a:ext uri="{9D8B030D-6E8A-4147-A177-3AD203B41FA5}">
                      <a16:colId xmlns:a16="http://schemas.microsoft.com/office/drawing/2014/main" val="2737617544"/>
                    </a:ext>
                  </a:extLst>
                </a:gridCol>
                <a:gridCol w="2097732">
                  <a:extLst>
                    <a:ext uri="{9D8B030D-6E8A-4147-A177-3AD203B41FA5}">
                      <a16:colId xmlns:a16="http://schemas.microsoft.com/office/drawing/2014/main" val="3142894718"/>
                    </a:ext>
                  </a:extLst>
                </a:gridCol>
              </a:tblGrid>
              <a:tr h="746736">
                <a:tc>
                  <a:txBody>
                    <a:bodyPr/>
                    <a:lstStyle/>
                    <a:p>
                      <a:pPr algn="ctr"/>
                      <a:r>
                        <a:rPr lang="en-GB">
                          <a:solidFill>
                            <a:schemeClr val="bg1"/>
                          </a:solidFill>
                        </a:rPr>
                        <a:t>Criteria</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Analgesic Patches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NSAIDS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Physiotherapy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TENS Machine</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2582567"/>
                  </a:ext>
                </a:extLst>
              </a:tr>
              <a:tr h="774248">
                <a:tc>
                  <a:txBody>
                    <a:bodyPr/>
                    <a:lstStyle/>
                    <a:p>
                      <a:pPr algn="ctr"/>
                      <a:r>
                        <a:rPr lang="en-GB">
                          <a:solidFill>
                            <a:schemeClr val="tx1"/>
                          </a:solidFill>
                        </a:rPr>
                        <a:t>Accessibility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793751"/>
                  </a:ext>
                </a:extLst>
              </a:tr>
              <a:tr h="774248">
                <a:tc>
                  <a:txBody>
                    <a:bodyPr/>
                    <a:lstStyle/>
                    <a:p>
                      <a:pPr algn="ctr"/>
                      <a:r>
                        <a:rPr lang="en-GB">
                          <a:solidFill>
                            <a:schemeClr val="tx1"/>
                          </a:solidFill>
                        </a:rPr>
                        <a:t>Convenience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222817"/>
                  </a:ext>
                </a:extLst>
              </a:tr>
              <a:tr h="774248">
                <a:tc>
                  <a:txBody>
                    <a:bodyPr/>
                    <a:lstStyle/>
                    <a:p>
                      <a:pPr algn="ctr"/>
                      <a:r>
                        <a:rPr lang="en-GB">
                          <a:solidFill>
                            <a:schemeClr val="tx1"/>
                          </a:solidFill>
                        </a:rPr>
                        <a:t>Personalisation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12176"/>
                  </a:ext>
                </a:extLst>
              </a:tr>
              <a:tr h="774248">
                <a:tc>
                  <a:txBody>
                    <a:bodyPr/>
                    <a:lstStyle/>
                    <a:p>
                      <a:pPr algn="ctr"/>
                      <a:r>
                        <a:rPr lang="en-GB">
                          <a:solidFill>
                            <a:schemeClr val="tx1"/>
                          </a:solidFill>
                        </a:rPr>
                        <a:t>Effectiveness in Improving Condition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147944"/>
                  </a:ext>
                </a:extLst>
              </a:tr>
              <a:tr h="774248">
                <a:tc>
                  <a:txBody>
                    <a:bodyPr/>
                    <a:lstStyle/>
                    <a:p>
                      <a:pPr algn="ctr"/>
                      <a:r>
                        <a:rPr lang="en-GB">
                          <a:solidFill>
                            <a:schemeClr val="tx1"/>
                          </a:solidFill>
                        </a:rPr>
                        <a:t>Safety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7637858"/>
                  </a:ext>
                </a:extLst>
              </a:tr>
            </a:tbl>
          </a:graphicData>
        </a:graphic>
      </p:graphicFrame>
      <p:pic>
        <p:nvPicPr>
          <p:cNvPr id="10" name="Picture 9" descr="A yellow star on a black background&#10;&#10;AI-generated content may be incorrect.">
            <a:extLst>
              <a:ext uri="{FF2B5EF4-FFF2-40B4-BE49-F238E27FC236}">
                <a16:creationId xmlns:a16="http://schemas.microsoft.com/office/drawing/2014/main" id="{B42D76B7-E6E8-1F7A-616B-34DC10EF9848}"/>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3115496"/>
            <a:ext cx="282696" cy="282696"/>
          </a:xfrm>
          <a:prstGeom prst="rect">
            <a:avLst/>
          </a:prstGeom>
        </p:spPr>
      </p:pic>
      <p:pic>
        <p:nvPicPr>
          <p:cNvPr id="12" name="Picture 11" descr="A yellow star on a black background&#10;&#10;AI-generated content may be incorrect.">
            <a:extLst>
              <a:ext uri="{FF2B5EF4-FFF2-40B4-BE49-F238E27FC236}">
                <a16:creationId xmlns:a16="http://schemas.microsoft.com/office/drawing/2014/main" id="{DF844A85-D18E-4DDD-3271-770B7EF17891}"/>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3115496"/>
            <a:ext cx="282696" cy="282696"/>
          </a:xfrm>
          <a:prstGeom prst="rect">
            <a:avLst/>
          </a:prstGeom>
        </p:spPr>
      </p:pic>
      <p:pic>
        <p:nvPicPr>
          <p:cNvPr id="15" name="Picture 14" descr="A yellow star on a black background&#10;&#10;AI-generated content may be incorrect.">
            <a:extLst>
              <a:ext uri="{FF2B5EF4-FFF2-40B4-BE49-F238E27FC236}">
                <a16:creationId xmlns:a16="http://schemas.microsoft.com/office/drawing/2014/main" id="{C9C02FD2-F503-4E32-22DA-D1006AED3E33}"/>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3115496"/>
            <a:ext cx="282696" cy="282696"/>
          </a:xfrm>
          <a:prstGeom prst="rect">
            <a:avLst/>
          </a:prstGeom>
        </p:spPr>
      </p:pic>
      <p:grpSp>
        <p:nvGrpSpPr>
          <p:cNvPr id="33" name="Group 32">
            <a:extLst>
              <a:ext uri="{FF2B5EF4-FFF2-40B4-BE49-F238E27FC236}">
                <a16:creationId xmlns:a16="http://schemas.microsoft.com/office/drawing/2014/main" id="{9C5D2EA0-C1B6-BFFA-6D60-9DE8DF03AE00}"/>
              </a:ext>
            </a:extLst>
          </p:cNvPr>
          <p:cNvGrpSpPr/>
          <p:nvPr/>
        </p:nvGrpSpPr>
        <p:grpSpPr>
          <a:xfrm>
            <a:off x="3724511" y="2340328"/>
            <a:ext cx="907661" cy="282696"/>
            <a:chOff x="3724511" y="2340328"/>
            <a:chExt cx="907661" cy="282696"/>
          </a:xfrm>
        </p:grpSpPr>
        <p:pic>
          <p:nvPicPr>
            <p:cNvPr id="16" name="Picture 15" descr="A yellow star on a black background&#10;&#10;AI-generated content may be incorrect.">
              <a:extLst>
                <a:ext uri="{FF2B5EF4-FFF2-40B4-BE49-F238E27FC236}">
                  <a16:creationId xmlns:a16="http://schemas.microsoft.com/office/drawing/2014/main" id="{82BC3F59-74D6-2CDD-85FB-2BD952CEE3CB}"/>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17" name="Picture 16" descr="A yellow star on a black background&#10;&#10;AI-generated content may be incorrect.">
              <a:extLst>
                <a:ext uri="{FF2B5EF4-FFF2-40B4-BE49-F238E27FC236}">
                  <a16:creationId xmlns:a16="http://schemas.microsoft.com/office/drawing/2014/main" id="{0B97DB60-09B0-F12D-BC38-CCC60C08565B}"/>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18" name="Picture 17" descr="A yellow star on a black background&#10;&#10;AI-generated content may be incorrect.">
              <a:extLst>
                <a:ext uri="{FF2B5EF4-FFF2-40B4-BE49-F238E27FC236}">
                  <a16:creationId xmlns:a16="http://schemas.microsoft.com/office/drawing/2014/main" id="{809FE3C7-D9A1-4C22-EE80-F26F48AD1498}"/>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20" name="Picture 19" descr="A yellow star on a black background&#10;&#10;AI-generated content may be incorrect.">
            <a:extLst>
              <a:ext uri="{FF2B5EF4-FFF2-40B4-BE49-F238E27FC236}">
                <a16:creationId xmlns:a16="http://schemas.microsoft.com/office/drawing/2014/main" id="{5B1DEDC8-BEB2-9568-5977-0BCC58A133A4}"/>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3890664"/>
            <a:ext cx="282696" cy="282696"/>
          </a:xfrm>
          <a:prstGeom prst="rect">
            <a:avLst/>
          </a:prstGeom>
          <a:solidFill>
            <a:schemeClr val="bg1"/>
          </a:solidFill>
        </p:spPr>
      </p:pic>
      <p:pic>
        <p:nvPicPr>
          <p:cNvPr id="22" name="Picture 21" descr="A yellow star on a black background&#10;&#10;AI-generated content may be incorrect.">
            <a:extLst>
              <a:ext uri="{FF2B5EF4-FFF2-40B4-BE49-F238E27FC236}">
                <a16:creationId xmlns:a16="http://schemas.microsoft.com/office/drawing/2014/main" id="{094F0152-7AD7-FC0B-9BC5-672A87E953DA}"/>
              </a:ext>
            </a:extLst>
          </p:cNvPr>
          <p:cNvPicPr>
            <a:picLocks noChangeAspect="1"/>
          </p:cNvPicPr>
          <p:nvPr/>
        </p:nvPicPr>
        <p:blipFill>
          <a:blip r:embed="rId2">
            <a:duotone>
              <a:prstClr val="black"/>
              <a:schemeClr val="accent4">
                <a:tint val="45000"/>
                <a:satMod val="400000"/>
              </a:schemeClr>
            </a:duotone>
          </a:blip>
          <a:stretch>
            <a:fillRect/>
          </a:stretch>
        </p:blipFill>
        <p:spPr>
          <a:xfrm>
            <a:off x="4020939" y="4699030"/>
            <a:ext cx="282696" cy="282696"/>
          </a:xfrm>
          <a:prstGeom prst="rect">
            <a:avLst/>
          </a:prstGeom>
        </p:spPr>
      </p:pic>
      <p:pic>
        <p:nvPicPr>
          <p:cNvPr id="23" name="Picture 22" descr="A yellow star on a black background&#10;&#10;AI-generated content may be incorrect.">
            <a:extLst>
              <a:ext uri="{FF2B5EF4-FFF2-40B4-BE49-F238E27FC236}">
                <a16:creationId xmlns:a16="http://schemas.microsoft.com/office/drawing/2014/main" id="{AF53171E-EAA2-11DD-ED4B-D86BD4EA736B}"/>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5471555"/>
            <a:ext cx="282696" cy="282696"/>
          </a:xfrm>
          <a:prstGeom prst="rect">
            <a:avLst/>
          </a:prstGeom>
        </p:spPr>
      </p:pic>
      <p:pic>
        <p:nvPicPr>
          <p:cNvPr id="24" name="Picture 23" descr="A yellow star on a black background&#10;&#10;AI-generated content may be incorrect.">
            <a:extLst>
              <a:ext uri="{FF2B5EF4-FFF2-40B4-BE49-F238E27FC236}">
                <a16:creationId xmlns:a16="http://schemas.microsoft.com/office/drawing/2014/main" id="{767C842C-CC53-66E7-71FE-EB41A5E4CFFB}"/>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5471555"/>
            <a:ext cx="282696" cy="282696"/>
          </a:xfrm>
          <a:prstGeom prst="rect">
            <a:avLst/>
          </a:prstGeom>
        </p:spPr>
      </p:pic>
      <p:pic>
        <p:nvPicPr>
          <p:cNvPr id="25" name="Picture 24" descr="A yellow star on a black background&#10;&#10;AI-generated content may be incorrect.">
            <a:extLst>
              <a:ext uri="{FF2B5EF4-FFF2-40B4-BE49-F238E27FC236}">
                <a16:creationId xmlns:a16="http://schemas.microsoft.com/office/drawing/2014/main" id="{935079C6-A630-493B-C8EB-D61FCF23B90B}"/>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5471555"/>
            <a:ext cx="282696" cy="282696"/>
          </a:xfrm>
          <a:prstGeom prst="rect">
            <a:avLst/>
          </a:prstGeom>
        </p:spPr>
      </p:pic>
      <p:pic>
        <p:nvPicPr>
          <p:cNvPr id="26" name="Picture 25" descr="A yellow star on a black background&#10;&#10;AI-generated content may be incorrect.">
            <a:extLst>
              <a:ext uri="{FF2B5EF4-FFF2-40B4-BE49-F238E27FC236}">
                <a16:creationId xmlns:a16="http://schemas.microsoft.com/office/drawing/2014/main" id="{A57FB765-5127-3294-3F79-5D2D2FD76871}"/>
              </a:ext>
            </a:extLst>
          </p:cNvPr>
          <p:cNvPicPr>
            <a:picLocks noChangeAspect="1"/>
          </p:cNvPicPr>
          <p:nvPr/>
        </p:nvPicPr>
        <p:blipFill>
          <a:blip r:embed="rId2">
            <a:duotone>
              <a:prstClr val="black"/>
              <a:schemeClr val="accent4">
                <a:tint val="45000"/>
                <a:satMod val="400000"/>
              </a:schemeClr>
            </a:duotone>
          </a:blip>
          <a:stretch>
            <a:fillRect/>
          </a:stretch>
        </p:blipFill>
        <p:spPr>
          <a:xfrm>
            <a:off x="6096000" y="5486100"/>
            <a:ext cx="282696" cy="282696"/>
          </a:xfrm>
          <a:prstGeom prst="rect">
            <a:avLst/>
          </a:prstGeom>
        </p:spPr>
      </p:pic>
      <p:pic>
        <p:nvPicPr>
          <p:cNvPr id="27" name="Picture 26" descr="A yellow star on a black background&#10;&#10;AI-generated content may be incorrect.">
            <a:extLst>
              <a:ext uri="{FF2B5EF4-FFF2-40B4-BE49-F238E27FC236}">
                <a16:creationId xmlns:a16="http://schemas.microsoft.com/office/drawing/2014/main" id="{37FAEB69-6CE0-C6FB-FF83-226DD3DF9B2B}"/>
              </a:ext>
            </a:extLst>
          </p:cNvPr>
          <p:cNvPicPr>
            <a:picLocks noChangeAspect="1"/>
          </p:cNvPicPr>
          <p:nvPr/>
        </p:nvPicPr>
        <p:blipFill>
          <a:blip r:embed="rId2">
            <a:duotone>
              <a:prstClr val="black"/>
              <a:schemeClr val="accent4">
                <a:tint val="45000"/>
                <a:satMod val="400000"/>
              </a:schemeClr>
            </a:duotone>
          </a:blip>
          <a:stretch>
            <a:fillRect/>
          </a:stretch>
        </p:blipFill>
        <p:spPr>
          <a:xfrm>
            <a:off x="6080561" y="4699030"/>
            <a:ext cx="282696" cy="282696"/>
          </a:xfrm>
          <a:prstGeom prst="rect">
            <a:avLst/>
          </a:prstGeom>
        </p:spPr>
      </p:pic>
      <p:pic>
        <p:nvPicPr>
          <p:cNvPr id="28" name="Picture 27" descr="A yellow star on a black background&#10;&#10;AI-generated content may be incorrect.">
            <a:extLst>
              <a:ext uri="{FF2B5EF4-FFF2-40B4-BE49-F238E27FC236}">
                <a16:creationId xmlns:a16="http://schemas.microsoft.com/office/drawing/2014/main" id="{912CBDA9-F86A-7A89-4830-A75215FAB090}"/>
              </a:ext>
            </a:extLst>
          </p:cNvPr>
          <p:cNvPicPr>
            <a:picLocks noChangeAspect="1"/>
          </p:cNvPicPr>
          <p:nvPr/>
        </p:nvPicPr>
        <p:blipFill>
          <a:blip r:embed="rId2">
            <a:duotone>
              <a:prstClr val="black"/>
              <a:schemeClr val="accent4">
                <a:tint val="45000"/>
                <a:satMod val="400000"/>
              </a:schemeClr>
            </a:duotone>
          </a:blip>
          <a:stretch>
            <a:fillRect/>
          </a:stretch>
        </p:blipFill>
        <p:spPr>
          <a:xfrm>
            <a:off x="6096000" y="3911960"/>
            <a:ext cx="282696" cy="282696"/>
          </a:xfrm>
          <a:prstGeom prst="rect">
            <a:avLst/>
          </a:prstGeom>
        </p:spPr>
      </p:pic>
      <p:pic>
        <p:nvPicPr>
          <p:cNvPr id="30" name="Picture 29" descr="A yellow star on a black background&#10;&#10;AI-generated content may be incorrect.">
            <a:extLst>
              <a:ext uri="{FF2B5EF4-FFF2-40B4-BE49-F238E27FC236}">
                <a16:creationId xmlns:a16="http://schemas.microsoft.com/office/drawing/2014/main" id="{50061719-23DC-2248-DF10-EBAA04F59831}"/>
              </a:ext>
            </a:extLst>
          </p:cNvPr>
          <p:cNvPicPr>
            <a:picLocks noChangeAspect="1"/>
          </p:cNvPicPr>
          <p:nvPr/>
        </p:nvPicPr>
        <p:blipFill>
          <a:blip r:embed="rId2">
            <a:duotone>
              <a:prstClr val="black"/>
              <a:schemeClr val="accent4">
                <a:tint val="45000"/>
                <a:satMod val="400000"/>
              </a:schemeClr>
            </a:duotone>
          </a:blip>
          <a:stretch>
            <a:fillRect/>
          </a:stretch>
        </p:blipFill>
        <p:spPr>
          <a:xfrm>
            <a:off x="5820166" y="3115496"/>
            <a:ext cx="282696" cy="282696"/>
          </a:xfrm>
          <a:prstGeom prst="rect">
            <a:avLst/>
          </a:prstGeom>
        </p:spPr>
      </p:pic>
      <p:pic>
        <p:nvPicPr>
          <p:cNvPr id="31" name="Picture 30" descr="A yellow star on a black background&#10;&#10;AI-generated content may be incorrect.">
            <a:extLst>
              <a:ext uri="{FF2B5EF4-FFF2-40B4-BE49-F238E27FC236}">
                <a16:creationId xmlns:a16="http://schemas.microsoft.com/office/drawing/2014/main" id="{1928FF47-34FA-BB33-7D60-7478112C1172}"/>
              </a:ext>
            </a:extLst>
          </p:cNvPr>
          <p:cNvPicPr>
            <a:picLocks noChangeAspect="1"/>
          </p:cNvPicPr>
          <p:nvPr/>
        </p:nvPicPr>
        <p:blipFill>
          <a:blip r:embed="rId2">
            <a:duotone>
              <a:prstClr val="black"/>
              <a:schemeClr val="accent4">
                <a:tint val="45000"/>
                <a:satMod val="400000"/>
              </a:schemeClr>
            </a:duotone>
          </a:blip>
          <a:stretch>
            <a:fillRect/>
          </a:stretch>
        </p:blipFill>
        <p:spPr>
          <a:xfrm>
            <a:off x="6132648" y="3115496"/>
            <a:ext cx="282696" cy="282696"/>
          </a:xfrm>
          <a:prstGeom prst="rect">
            <a:avLst/>
          </a:prstGeom>
        </p:spPr>
      </p:pic>
      <p:pic>
        <p:nvPicPr>
          <p:cNvPr id="32" name="Picture 31" descr="A yellow star on a black background&#10;&#10;AI-generated content may be incorrect.">
            <a:extLst>
              <a:ext uri="{FF2B5EF4-FFF2-40B4-BE49-F238E27FC236}">
                <a16:creationId xmlns:a16="http://schemas.microsoft.com/office/drawing/2014/main" id="{AB26F33B-EE3C-9EEF-43DF-23163670AEE7}"/>
              </a:ext>
            </a:extLst>
          </p:cNvPr>
          <p:cNvPicPr>
            <a:picLocks noChangeAspect="1"/>
          </p:cNvPicPr>
          <p:nvPr/>
        </p:nvPicPr>
        <p:blipFill>
          <a:blip r:embed="rId2">
            <a:duotone>
              <a:prstClr val="black"/>
              <a:schemeClr val="accent4">
                <a:tint val="45000"/>
                <a:satMod val="400000"/>
              </a:schemeClr>
            </a:duotone>
          </a:blip>
          <a:stretch>
            <a:fillRect/>
          </a:stretch>
        </p:blipFill>
        <p:spPr>
          <a:xfrm>
            <a:off x="6445131" y="3115496"/>
            <a:ext cx="282696" cy="282696"/>
          </a:xfrm>
          <a:prstGeom prst="rect">
            <a:avLst/>
          </a:prstGeom>
        </p:spPr>
      </p:pic>
      <p:pic>
        <p:nvPicPr>
          <p:cNvPr id="2" name="Picture 1" descr="A yellow star on a black background&#10;&#10;AI-generated content may be incorrect.">
            <a:extLst>
              <a:ext uri="{FF2B5EF4-FFF2-40B4-BE49-F238E27FC236}">
                <a16:creationId xmlns:a16="http://schemas.microsoft.com/office/drawing/2014/main" id="{2E33DA8D-DF7A-C785-DF65-5BCD8EA29C0E}"/>
              </a:ext>
            </a:extLst>
          </p:cNvPr>
          <p:cNvPicPr>
            <a:picLocks noChangeAspect="1"/>
          </p:cNvPicPr>
          <p:nvPr/>
        </p:nvPicPr>
        <p:blipFill>
          <a:blip r:embed="rId2">
            <a:duotone>
              <a:prstClr val="black"/>
              <a:schemeClr val="accent4">
                <a:tint val="45000"/>
                <a:satMod val="400000"/>
              </a:schemeClr>
            </a:duotone>
          </a:blip>
          <a:stretch>
            <a:fillRect/>
          </a:stretch>
        </p:blipFill>
        <p:spPr>
          <a:xfrm>
            <a:off x="12724839" y="3398192"/>
            <a:ext cx="282696" cy="282696"/>
          </a:xfrm>
          <a:prstGeom prst="rect">
            <a:avLst/>
          </a:prstGeom>
        </p:spPr>
      </p:pic>
      <p:grpSp>
        <p:nvGrpSpPr>
          <p:cNvPr id="34" name="Group 33">
            <a:extLst>
              <a:ext uri="{FF2B5EF4-FFF2-40B4-BE49-F238E27FC236}">
                <a16:creationId xmlns:a16="http://schemas.microsoft.com/office/drawing/2014/main" id="{F24E6007-2E27-35D2-F66F-CEDA388F298D}"/>
              </a:ext>
            </a:extLst>
          </p:cNvPr>
          <p:cNvGrpSpPr/>
          <p:nvPr/>
        </p:nvGrpSpPr>
        <p:grpSpPr>
          <a:xfrm>
            <a:off x="12412356" y="3853553"/>
            <a:ext cx="907661" cy="282696"/>
            <a:chOff x="3724511" y="2340328"/>
            <a:chExt cx="907661" cy="282696"/>
          </a:xfrm>
        </p:grpSpPr>
        <p:pic>
          <p:nvPicPr>
            <p:cNvPr id="35" name="Picture 34" descr="A yellow star on a black background&#10;&#10;AI-generated content may be incorrect.">
              <a:extLst>
                <a:ext uri="{FF2B5EF4-FFF2-40B4-BE49-F238E27FC236}">
                  <a16:creationId xmlns:a16="http://schemas.microsoft.com/office/drawing/2014/main" id="{582B6F61-5DF5-2EF6-68B0-B0B478F56DEA}"/>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36" name="Picture 35" descr="A yellow star on a black background&#10;&#10;AI-generated content may be incorrect.">
              <a:extLst>
                <a:ext uri="{FF2B5EF4-FFF2-40B4-BE49-F238E27FC236}">
                  <a16:creationId xmlns:a16="http://schemas.microsoft.com/office/drawing/2014/main" id="{0777C995-9AD5-B5C6-ED24-3AC9D58A61EA}"/>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37" name="Picture 36" descr="A yellow star on a black background&#10;&#10;AI-generated content may be incorrect.">
              <a:extLst>
                <a:ext uri="{FF2B5EF4-FFF2-40B4-BE49-F238E27FC236}">
                  <a16:creationId xmlns:a16="http://schemas.microsoft.com/office/drawing/2014/main" id="{4AF0BAAB-1CF0-B043-2AE5-1A57FDE4FCD6}"/>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0" name="Group 39">
            <a:extLst>
              <a:ext uri="{FF2B5EF4-FFF2-40B4-BE49-F238E27FC236}">
                <a16:creationId xmlns:a16="http://schemas.microsoft.com/office/drawing/2014/main" id="{45E3ADAB-4759-16E6-8E33-B02EA5C0BDB3}"/>
              </a:ext>
            </a:extLst>
          </p:cNvPr>
          <p:cNvGrpSpPr/>
          <p:nvPr/>
        </p:nvGrpSpPr>
        <p:grpSpPr>
          <a:xfrm>
            <a:off x="12542120" y="3029164"/>
            <a:ext cx="593101" cy="282696"/>
            <a:chOff x="12542120" y="3029164"/>
            <a:chExt cx="593101" cy="282696"/>
          </a:xfrm>
        </p:grpSpPr>
        <p:pic>
          <p:nvPicPr>
            <p:cNvPr id="38" name="Picture 37" descr="A yellow star on a black background&#10;&#10;AI-generated content may be incorrect.">
              <a:extLst>
                <a:ext uri="{FF2B5EF4-FFF2-40B4-BE49-F238E27FC236}">
                  <a16:creationId xmlns:a16="http://schemas.microsoft.com/office/drawing/2014/main" id="{93C4576D-8F18-CF0B-C58F-C5B44FDF956D}"/>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39" name="Picture 38" descr="A yellow star on a black background&#10;&#10;AI-generated content may be incorrect.">
              <a:extLst>
                <a:ext uri="{FF2B5EF4-FFF2-40B4-BE49-F238E27FC236}">
                  <a16:creationId xmlns:a16="http://schemas.microsoft.com/office/drawing/2014/main" id="{969F282E-84C6-38ED-72CA-988F8514067C}"/>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8" name="Group 7">
            <a:extLst>
              <a:ext uri="{FF2B5EF4-FFF2-40B4-BE49-F238E27FC236}">
                <a16:creationId xmlns:a16="http://schemas.microsoft.com/office/drawing/2014/main" id="{549FEBAD-30BC-A501-3018-0F2C1EEEAC3A}"/>
              </a:ext>
            </a:extLst>
          </p:cNvPr>
          <p:cNvGrpSpPr/>
          <p:nvPr/>
        </p:nvGrpSpPr>
        <p:grpSpPr>
          <a:xfrm>
            <a:off x="5965243" y="2337820"/>
            <a:ext cx="593101" cy="282696"/>
            <a:chOff x="12542120" y="3029164"/>
            <a:chExt cx="593101" cy="282696"/>
          </a:xfrm>
        </p:grpSpPr>
        <p:pic>
          <p:nvPicPr>
            <p:cNvPr id="9" name="Picture 8" descr="A yellow star on a black background&#10;&#10;AI-generated content may be incorrect.">
              <a:extLst>
                <a:ext uri="{FF2B5EF4-FFF2-40B4-BE49-F238E27FC236}">
                  <a16:creationId xmlns:a16="http://schemas.microsoft.com/office/drawing/2014/main" id="{735E5E9B-541E-9BF6-5D63-127127D07C05}"/>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1" name="Picture 10" descr="A yellow star on a black background&#10;&#10;AI-generated content may be incorrect.">
              <a:extLst>
                <a:ext uri="{FF2B5EF4-FFF2-40B4-BE49-F238E27FC236}">
                  <a16:creationId xmlns:a16="http://schemas.microsoft.com/office/drawing/2014/main" id="{F9095034-E0A2-1238-3E5C-72F4B9BCE33E}"/>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13" name="Group 12">
            <a:extLst>
              <a:ext uri="{FF2B5EF4-FFF2-40B4-BE49-F238E27FC236}">
                <a16:creationId xmlns:a16="http://schemas.microsoft.com/office/drawing/2014/main" id="{0647BFC5-3FE3-5131-FE79-79B95963A2D8}"/>
              </a:ext>
            </a:extLst>
          </p:cNvPr>
          <p:cNvGrpSpPr/>
          <p:nvPr/>
        </p:nvGrpSpPr>
        <p:grpSpPr>
          <a:xfrm>
            <a:off x="8033109" y="2335348"/>
            <a:ext cx="593101" cy="282696"/>
            <a:chOff x="12542120" y="3029164"/>
            <a:chExt cx="593101" cy="282696"/>
          </a:xfrm>
        </p:grpSpPr>
        <p:pic>
          <p:nvPicPr>
            <p:cNvPr id="14" name="Picture 13" descr="A yellow star on a black background&#10;&#10;AI-generated content may be incorrect.">
              <a:extLst>
                <a:ext uri="{FF2B5EF4-FFF2-40B4-BE49-F238E27FC236}">
                  <a16:creationId xmlns:a16="http://schemas.microsoft.com/office/drawing/2014/main" id="{BA54A26C-2A12-AAF7-658A-B3BC11DF79CF}"/>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9" name="Picture 18" descr="A yellow star on a black background&#10;&#10;AI-generated content may be incorrect.">
              <a:extLst>
                <a:ext uri="{FF2B5EF4-FFF2-40B4-BE49-F238E27FC236}">
                  <a16:creationId xmlns:a16="http://schemas.microsoft.com/office/drawing/2014/main" id="{15F6EC28-6CC0-37E5-893E-FB2A31C4DD33}"/>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21" name="Picture 20" descr="A yellow star on a black background&#10;&#10;AI-generated content may be incorrect.">
            <a:extLst>
              <a:ext uri="{FF2B5EF4-FFF2-40B4-BE49-F238E27FC236}">
                <a16:creationId xmlns:a16="http://schemas.microsoft.com/office/drawing/2014/main" id="{9B4B7F1E-E707-63A1-3519-D4D0B1F8BCC9}"/>
              </a:ext>
            </a:extLst>
          </p:cNvPr>
          <p:cNvPicPr>
            <a:picLocks noChangeAspect="1"/>
          </p:cNvPicPr>
          <p:nvPr/>
        </p:nvPicPr>
        <p:blipFill>
          <a:blip r:embed="rId2">
            <a:duotone>
              <a:prstClr val="black"/>
              <a:schemeClr val="accent4">
                <a:tint val="45000"/>
                <a:satMod val="400000"/>
              </a:schemeClr>
            </a:duotone>
          </a:blip>
          <a:stretch>
            <a:fillRect/>
          </a:stretch>
        </p:blipFill>
        <p:spPr>
          <a:xfrm>
            <a:off x="8188312" y="3115496"/>
            <a:ext cx="282696" cy="282696"/>
          </a:xfrm>
          <a:prstGeom prst="rect">
            <a:avLst/>
          </a:prstGeom>
        </p:spPr>
      </p:pic>
      <p:grpSp>
        <p:nvGrpSpPr>
          <p:cNvPr id="29" name="Group 28">
            <a:extLst>
              <a:ext uri="{FF2B5EF4-FFF2-40B4-BE49-F238E27FC236}">
                <a16:creationId xmlns:a16="http://schemas.microsoft.com/office/drawing/2014/main" id="{51E3B936-6289-28C5-A0D5-99CF70CF1FE3}"/>
              </a:ext>
            </a:extLst>
          </p:cNvPr>
          <p:cNvGrpSpPr/>
          <p:nvPr/>
        </p:nvGrpSpPr>
        <p:grpSpPr>
          <a:xfrm>
            <a:off x="7905617" y="4687082"/>
            <a:ext cx="907661" cy="282696"/>
            <a:chOff x="3724511" y="2340328"/>
            <a:chExt cx="907661" cy="282696"/>
          </a:xfrm>
        </p:grpSpPr>
        <p:pic>
          <p:nvPicPr>
            <p:cNvPr id="42" name="Picture 41" descr="A yellow star on a black background&#10;&#10;AI-generated content may be incorrect.">
              <a:extLst>
                <a:ext uri="{FF2B5EF4-FFF2-40B4-BE49-F238E27FC236}">
                  <a16:creationId xmlns:a16="http://schemas.microsoft.com/office/drawing/2014/main" id="{2C41F10B-EEFE-C130-A61A-21831D608177}"/>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3" name="Picture 42" descr="A yellow star on a black background&#10;&#10;AI-generated content may be incorrect.">
              <a:extLst>
                <a:ext uri="{FF2B5EF4-FFF2-40B4-BE49-F238E27FC236}">
                  <a16:creationId xmlns:a16="http://schemas.microsoft.com/office/drawing/2014/main" id="{51586A07-8BA7-4439-02DD-FF9461BC1942}"/>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4" name="Picture 43" descr="A yellow star on a black background&#10;&#10;AI-generated content may be incorrect.">
              <a:extLst>
                <a:ext uri="{FF2B5EF4-FFF2-40B4-BE49-F238E27FC236}">
                  <a16:creationId xmlns:a16="http://schemas.microsoft.com/office/drawing/2014/main" id="{D9144DE2-71DE-C0D3-7F28-7A4CD1167B3A}"/>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6" name="Group 45">
            <a:extLst>
              <a:ext uri="{FF2B5EF4-FFF2-40B4-BE49-F238E27FC236}">
                <a16:creationId xmlns:a16="http://schemas.microsoft.com/office/drawing/2014/main" id="{C6CED75E-E9F3-2578-5A06-B5F1766B1FD8}"/>
              </a:ext>
            </a:extLst>
          </p:cNvPr>
          <p:cNvGrpSpPr/>
          <p:nvPr/>
        </p:nvGrpSpPr>
        <p:grpSpPr>
          <a:xfrm>
            <a:off x="7905617" y="3888065"/>
            <a:ext cx="907661" cy="282696"/>
            <a:chOff x="3724511" y="2340328"/>
            <a:chExt cx="907661" cy="282696"/>
          </a:xfrm>
        </p:grpSpPr>
        <p:pic>
          <p:nvPicPr>
            <p:cNvPr id="47" name="Picture 46" descr="A yellow star on a black background&#10;&#10;AI-generated content may be incorrect.">
              <a:extLst>
                <a:ext uri="{FF2B5EF4-FFF2-40B4-BE49-F238E27FC236}">
                  <a16:creationId xmlns:a16="http://schemas.microsoft.com/office/drawing/2014/main" id="{34FB28D9-AED3-FB53-213C-FA2996CA3DD6}"/>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8" name="Picture 47" descr="A yellow star on a black background&#10;&#10;AI-generated content may be incorrect.">
              <a:extLst>
                <a:ext uri="{FF2B5EF4-FFF2-40B4-BE49-F238E27FC236}">
                  <a16:creationId xmlns:a16="http://schemas.microsoft.com/office/drawing/2014/main" id="{E447BCD5-BF56-7625-2EB7-AB28D46F74F8}"/>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9" name="Picture 48" descr="A yellow star on a black background&#10;&#10;AI-generated content may be incorrect.">
              <a:extLst>
                <a:ext uri="{FF2B5EF4-FFF2-40B4-BE49-F238E27FC236}">
                  <a16:creationId xmlns:a16="http://schemas.microsoft.com/office/drawing/2014/main" id="{79E2B9EA-5450-40F7-235B-0A6BBA736AF1}"/>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0" name="Group 49">
            <a:extLst>
              <a:ext uri="{FF2B5EF4-FFF2-40B4-BE49-F238E27FC236}">
                <a16:creationId xmlns:a16="http://schemas.microsoft.com/office/drawing/2014/main" id="{C1FCF9CA-0243-0528-C1F7-AE2ECAF9DA9A}"/>
              </a:ext>
            </a:extLst>
          </p:cNvPr>
          <p:cNvGrpSpPr/>
          <p:nvPr/>
        </p:nvGrpSpPr>
        <p:grpSpPr>
          <a:xfrm>
            <a:off x="7905616" y="5448361"/>
            <a:ext cx="907661" cy="282696"/>
            <a:chOff x="3724511" y="2340328"/>
            <a:chExt cx="907661" cy="282696"/>
          </a:xfrm>
        </p:grpSpPr>
        <p:pic>
          <p:nvPicPr>
            <p:cNvPr id="51" name="Picture 50" descr="A yellow star on a black background&#10;&#10;AI-generated content may be incorrect.">
              <a:extLst>
                <a:ext uri="{FF2B5EF4-FFF2-40B4-BE49-F238E27FC236}">
                  <a16:creationId xmlns:a16="http://schemas.microsoft.com/office/drawing/2014/main" id="{98FBD12C-F4EC-77CB-CD2F-5D08A09F44BC}"/>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2" name="Picture 51" descr="A yellow star on a black background&#10;&#10;AI-generated content may be incorrect.">
              <a:extLst>
                <a:ext uri="{FF2B5EF4-FFF2-40B4-BE49-F238E27FC236}">
                  <a16:creationId xmlns:a16="http://schemas.microsoft.com/office/drawing/2014/main" id="{32F6873F-4AC8-2C51-354A-48F388DF79D2}"/>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3" name="Picture 52" descr="A yellow star on a black background&#10;&#10;AI-generated content may be incorrect.">
              <a:extLst>
                <a:ext uri="{FF2B5EF4-FFF2-40B4-BE49-F238E27FC236}">
                  <a16:creationId xmlns:a16="http://schemas.microsoft.com/office/drawing/2014/main" id="{8BC5F072-2B1F-7B0A-955A-A7A0540FC387}"/>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4" name="Group 53">
            <a:extLst>
              <a:ext uri="{FF2B5EF4-FFF2-40B4-BE49-F238E27FC236}">
                <a16:creationId xmlns:a16="http://schemas.microsoft.com/office/drawing/2014/main" id="{1368A57D-ACE6-38E8-E36F-8ED1D715BDCB}"/>
              </a:ext>
            </a:extLst>
          </p:cNvPr>
          <p:cNvGrpSpPr/>
          <p:nvPr/>
        </p:nvGrpSpPr>
        <p:grpSpPr>
          <a:xfrm>
            <a:off x="10002924" y="2337820"/>
            <a:ext cx="907661" cy="282696"/>
            <a:chOff x="3724511" y="2340328"/>
            <a:chExt cx="907661" cy="282696"/>
          </a:xfrm>
        </p:grpSpPr>
        <p:pic>
          <p:nvPicPr>
            <p:cNvPr id="55" name="Picture 54" descr="A yellow star on a black background&#10;&#10;AI-generated content may be incorrect.">
              <a:extLst>
                <a:ext uri="{FF2B5EF4-FFF2-40B4-BE49-F238E27FC236}">
                  <a16:creationId xmlns:a16="http://schemas.microsoft.com/office/drawing/2014/main" id="{A9A60E08-E946-D345-89C9-5E72A7777526}"/>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6" name="Picture 55" descr="A yellow star on a black background&#10;&#10;AI-generated content may be incorrect.">
              <a:extLst>
                <a:ext uri="{FF2B5EF4-FFF2-40B4-BE49-F238E27FC236}">
                  <a16:creationId xmlns:a16="http://schemas.microsoft.com/office/drawing/2014/main" id="{91EABDE8-61EA-BBCD-A1BF-2D037958D51D}"/>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7" name="Picture 56" descr="A yellow star on a black background&#10;&#10;AI-generated content may be incorrect.">
              <a:extLst>
                <a:ext uri="{FF2B5EF4-FFF2-40B4-BE49-F238E27FC236}">
                  <a16:creationId xmlns:a16="http://schemas.microsoft.com/office/drawing/2014/main" id="{D2E54897-6243-4692-224F-9F1D4C16424E}"/>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58" name="Picture 57" descr="A yellow star on a black background&#10;&#10;AI-generated content may be incorrect.">
            <a:extLst>
              <a:ext uri="{FF2B5EF4-FFF2-40B4-BE49-F238E27FC236}">
                <a16:creationId xmlns:a16="http://schemas.microsoft.com/office/drawing/2014/main" id="{878D867F-393C-8AA9-2DF4-8A49CA294CAF}"/>
              </a:ext>
            </a:extLst>
          </p:cNvPr>
          <p:cNvPicPr>
            <a:picLocks noChangeAspect="1"/>
          </p:cNvPicPr>
          <p:nvPr/>
        </p:nvPicPr>
        <p:blipFill>
          <a:blip r:embed="rId2">
            <a:duotone>
              <a:prstClr val="black"/>
              <a:schemeClr val="accent4">
                <a:tint val="45000"/>
                <a:satMod val="400000"/>
              </a:schemeClr>
            </a:duotone>
          </a:blip>
          <a:stretch>
            <a:fillRect/>
          </a:stretch>
        </p:blipFill>
        <p:spPr>
          <a:xfrm>
            <a:off x="10315406" y="3115496"/>
            <a:ext cx="282696" cy="282696"/>
          </a:xfrm>
          <a:prstGeom prst="rect">
            <a:avLst/>
          </a:prstGeom>
        </p:spPr>
      </p:pic>
      <p:grpSp>
        <p:nvGrpSpPr>
          <p:cNvPr id="59" name="Group 58">
            <a:extLst>
              <a:ext uri="{FF2B5EF4-FFF2-40B4-BE49-F238E27FC236}">
                <a16:creationId xmlns:a16="http://schemas.microsoft.com/office/drawing/2014/main" id="{9351B260-DFEF-670F-A138-3C9BC43C08BC}"/>
              </a:ext>
            </a:extLst>
          </p:cNvPr>
          <p:cNvGrpSpPr/>
          <p:nvPr/>
        </p:nvGrpSpPr>
        <p:grpSpPr>
          <a:xfrm>
            <a:off x="10160203" y="3911960"/>
            <a:ext cx="593101" cy="282696"/>
            <a:chOff x="12542120" y="3029164"/>
            <a:chExt cx="593101" cy="282696"/>
          </a:xfrm>
        </p:grpSpPr>
        <p:pic>
          <p:nvPicPr>
            <p:cNvPr id="60" name="Picture 59" descr="A yellow star on a black background&#10;&#10;AI-generated content may be incorrect.">
              <a:extLst>
                <a:ext uri="{FF2B5EF4-FFF2-40B4-BE49-F238E27FC236}">
                  <a16:creationId xmlns:a16="http://schemas.microsoft.com/office/drawing/2014/main" id="{787BB943-13C8-A945-1725-3A01166A1CEF}"/>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1" name="Picture 60" descr="A yellow star on a black background&#10;&#10;AI-generated content may be incorrect.">
              <a:extLst>
                <a:ext uri="{FF2B5EF4-FFF2-40B4-BE49-F238E27FC236}">
                  <a16:creationId xmlns:a16="http://schemas.microsoft.com/office/drawing/2014/main" id="{5E9903FD-281A-2069-6244-D1816500323A}"/>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62" name="Picture 61" descr="A yellow star on a black background&#10;&#10;AI-generated content may be incorrect.">
            <a:extLst>
              <a:ext uri="{FF2B5EF4-FFF2-40B4-BE49-F238E27FC236}">
                <a16:creationId xmlns:a16="http://schemas.microsoft.com/office/drawing/2014/main" id="{C644CC79-BCEA-8878-9B39-EDCEDFA7486A}"/>
              </a:ext>
            </a:extLst>
          </p:cNvPr>
          <p:cNvPicPr>
            <a:picLocks noChangeAspect="1"/>
          </p:cNvPicPr>
          <p:nvPr/>
        </p:nvPicPr>
        <p:blipFill>
          <a:blip r:embed="rId2">
            <a:duotone>
              <a:prstClr val="black"/>
              <a:schemeClr val="accent4">
                <a:tint val="45000"/>
                <a:satMod val="400000"/>
              </a:schemeClr>
            </a:duotone>
          </a:blip>
          <a:stretch>
            <a:fillRect/>
          </a:stretch>
        </p:blipFill>
        <p:spPr>
          <a:xfrm>
            <a:off x="10270414" y="4693088"/>
            <a:ext cx="282696" cy="282696"/>
          </a:xfrm>
          <a:prstGeom prst="rect">
            <a:avLst/>
          </a:prstGeom>
        </p:spPr>
      </p:pic>
      <p:grpSp>
        <p:nvGrpSpPr>
          <p:cNvPr id="63" name="Group 62">
            <a:extLst>
              <a:ext uri="{FF2B5EF4-FFF2-40B4-BE49-F238E27FC236}">
                <a16:creationId xmlns:a16="http://schemas.microsoft.com/office/drawing/2014/main" id="{8C5CFC1C-5E1C-C974-D163-61BD143B252E}"/>
              </a:ext>
            </a:extLst>
          </p:cNvPr>
          <p:cNvGrpSpPr/>
          <p:nvPr/>
        </p:nvGrpSpPr>
        <p:grpSpPr>
          <a:xfrm>
            <a:off x="10139229" y="5448361"/>
            <a:ext cx="593101" cy="282696"/>
            <a:chOff x="12542120" y="3029164"/>
            <a:chExt cx="593101" cy="282696"/>
          </a:xfrm>
        </p:grpSpPr>
        <p:pic>
          <p:nvPicPr>
            <p:cNvPr id="64" name="Picture 63" descr="A yellow star on a black background&#10;&#10;AI-generated content may be incorrect.">
              <a:extLst>
                <a:ext uri="{FF2B5EF4-FFF2-40B4-BE49-F238E27FC236}">
                  <a16:creationId xmlns:a16="http://schemas.microsoft.com/office/drawing/2014/main" id="{D36F8F2E-C8B2-1BE9-1F43-830FB47F4094}"/>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5" name="Picture 64" descr="A yellow star on a black background&#10;&#10;AI-generated content may be incorrect.">
              <a:extLst>
                <a:ext uri="{FF2B5EF4-FFF2-40B4-BE49-F238E27FC236}">
                  <a16:creationId xmlns:a16="http://schemas.microsoft.com/office/drawing/2014/main" id="{9FF8F63C-46F7-3AB7-260C-CC376D65EF45}"/>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sp>
        <p:nvSpPr>
          <p:cNvPr id="3" name="Rectangle 2">
            <a:extLst>
              <a:ext uri="{FF2B5EF4-FFF2-40B4-BE49-F238E27FC236}">
                <a16:creationId xmlns:a16="http://schemas.microsoft.com/office/drawing/2014/main" id="{20E5ACD0-903D-33D3-F281-9E9A9BC9B2B6}"/>
              </a:ext>
            </a:extLst>
          </p:cNvPr>
          <p:cNvSpPr/>
          <p:nvPr/>
        </p:nvSpPr>
        <p:spPr>
          <a:xfrm>
            <a:off x="5183756" y="1371900"/>
            <a:ext cx="6308746" cy="4617976"/>
          </a:xfrm>
          <a:prstGeom prst="rect">
            <a:avLst/>
          </a:prstGeom>
          <a:solidFill>
            <a:srgbClr val="CCD3D8">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72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3FD24-2245-BE93-3F46-DD5D882E0E6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CE96B36-15BD-2FE5-2CF6-C571D35D97C4}"/>
              </a:ext>
            </a:extLst>
          </p:cNvPr>
          <p:cNvSpPr txBox="1"/>
          <p:nvPr/>
        </p:nvSpPr>
        <p:spPr>
          <a:xfrm>
            <a:off x="196770" y="347242"/>
            <a:ext cx="7095281"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Competitor Analysis</a:t>
            </a:r>
            <a:endParaRPr lang="en-US"/>
          </a:p>
        </p:txBody>
      </p:sp>
      <p:graphicFrame>
        <p:nvGraphicFramePr>
          <p:cNvPr id="6" name="Table 5">
            <a:extLst>
              <a:ext uri="{FF2B5EF4-FFF2-40B4-BE49-F238E27FC236}">
                <a16:creationId xmlns:a16="http://schemas.microsoft.com/office/drawing/2014/main" id="{8736424B-5787-B5A7-A46B-36A9404D5BBD}"/>
              </a:ext>
            </a:extLst>
          </p:cNvPr>
          <p:cNvGraphicFramePr>
            <a:graphicFrameLocks noGrp="1"/>
          </p:cNvGraphicFramePr>
          <p:nvPr>
            <p:extLst>
              <p:ext uri="{D42A27DB-BD31-4B8C-83A1-F6EECF244321}">
                <p14:modId xmlns:p14="http://schemas.microsoft.com/office/powerpoint/2010/main" val="159821710"/>
              </p:ext>
            </p:extLst>
          </p:nvPr>
        </p:nvGraphicFramePr>
        <p:xfrm>
          <a:off x="701653" y="1371900"/>
          <a:ext cx="10788694" cy="4617976"/>
        </p:xfrm>
        <a:graphic>
          <a:graphicData uri="http://schemas.openxmlformats.org/drawingml/2006/table">
            <a:tbl>
              <a:tblPr firstRow="1" bandRow="1">
                <a:tableStyleId>{5C22544A-7EE6-4342-B048-85BDC9FD1C3A}</a:tableStyleId>
              </a:tblPr>
              <a:tblGrid>
                <a:gridCol w="2397766">
                  <a:extLst>
                    <a:ext uri="{9D8B030D-6E8A-4147-A177-3AD203B41FA5}">
                      <a16:colId xmlns:a16="http://schemas.microsoft.com/office/drawing/2014/main" val="840823301"/>
                    </a:ext>
                  </a:extLst>
                </a:gridCol>
                <a:gridCol w="2097732">
                  <a:extLst>
                    <a:ext uri="{9D8B030D-6E8A-4147-A177-3AD203B41FA5}">
                      <a16:colId xmlns:a16="http://schemas.microsoft.com/office/drawing/2014/main" val="3399904573"/>
                    </a:ext>
                  </a:extLst>
                </a:gridCol>
                <a:gridCol w="2097732">
                  <a:extLst>
                    <a:ext uri="{9D8B030D-6E8A-4147-A177-3AD203B41FA5}">
                      <a16:colId xmlns:a16="http://schemas.microsoft.com/office/drawing/2014/main" val="1092513240"/>
                    </a:ext>
                  </a:extLst>
                </a:gridCol>
                <a:gridCol w="2097732">
                  <a:extLst>
                    <a:ext uri="{9D8B030D-6E8A-4147-A177-3AD203B41FA5}">
                      <a16:colId xmlns:a16="http://schemas.microsoft.com/office/drawing/2014/main" val="2737617544"/>
                    </a:ext>
                  </a:extLst>
                </a:gridCol>
                <a:gridCol w="2097732">
                  <a:extLst>
                    <a:ext uri="{9D8B030D-6E8A-4147-A177-3AD203B41FA5}">
                      <a16:colId xmlns:a16="http://schemas.microsoft.com/office/drawing/2014/main" val="3142894718"/>
                    </a:ext>
                  </a:extLst>
                </a:gridCol>
              </a:tblGrid>
              <a:tr h="746736">
                <a:tc>
                  <a:txBody>
                    <a:bodyPr/>
                    <a:lstStyle/>
                    <a:p>
                      <a:pPr algn="ctr"/>
                      <a:r>
                        <a:rPr lang="en-GB">
                          <a:solidFill>
                            <a:schemeClr val="bg1"/>
                          </a:solidFill>
                        </a:rPr>
                        <a:t>Criteria</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Analgesic Patches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NSAIDS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Physiotherapy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TENS Machine</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2582567"/>
                  </a:ext>
                </a:extLst>
              </a:tr>
              <a:tr h="774248">
                <a:tc>
                  <a:txBody>
                    <a:bodyPr/>
                    <a:lstStyle/>
                    <a:p>
                      <a:pPr algn="ctr"/>
                      <a:r>
                        <a:rPr lang="en-GB">
                          <a:solidFill>
                            <a:schemeClr val="tx1"/>
                          </a:solidFill>
                        </a:rPr>
                        <a:t>Accessibility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793751"/>
                  </a:ext>
                </a:extLst>
              </a:tr>
              <a:tr h="774248">
                <a:tc>
                  <a:txBody>
                    <a:bodyPr/>
                    <a:lstStyle/>
                    <a:p>
                      <a:pPr algn="ctr"/>
                      <a:r>
                        <a:rPr lang="en-GB">
                          <a:solidFill>
                            <a:schemeClr val="tx1"/>
                          </a:solidFill>
                        </a:rPr>
                        <a:t>Convenience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222817"/>
                  </a:ext>
                </a:extLst>
              </a:tr>
              <a:tr h="774248">
                <a:tc>
                  <a:txBody>
                    <a:bodyPr/>
                    <a:lstStyle/>
                    <a:p>
                      <a:pPr algn="ctr"/>
                      <a:r>
                        <a:rPr lang="en-GB">
                          <a:solidFill>
                            <a:schemeClr val="tx1"/>
                          </a:solidFill>
                        </a:rPr>
                        <a:t>Personalisation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12176"/>
                  </a:ext>
                </a:extLst>
              </a:tr>
              <a:tr h="774248">
                <a:tc>
                  <a:txBody>
                    <a:bodyPr/>
                    <a:lstStyle/>
                    <a:p>
                      <a:pPr algn="ctr"/>
                      <a:r>
                        <a:rPr lang="en-GB">
                          <a:solidFill>
                            <a:schemeClr val="tx1"/>
                          </a:solidFill>
                        </a:rPr>
                        <a:t>Effectiveness in Improving Condition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147944"/>
                  </a:ext>
                </a:extLst>
              </a:tr>
              <a:tr h="774248">
                <a:tc>
                  <a:txBody>
                    <a:bodyPr/>
                    <a:lstStyle/>
                    <a:p>
                      <a:pPr algn="ctr"/>
                      <a:r>
                        <a:rPr lang="en-GB">
                          <a:solidFill>
                            <a:schemeClr val="tx1"/>
                          </a:solidFill>
                        </a:rPr>
                        <a:t>Safety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7637858"/>
                  </a:ext>
                </a:extLst>
              </a:tr>
            </a:tbl>
          </a:graphicData>
        </a:graphic>
      </p:graphicFrame>
      <p:pic>
        <p:nvPicPr>
          <p:cNvPr id="10" name="Picture 9" descr="A yellow star on a black background&#10;&#10;AI-generated content may be incorrect.">
            <a:extLst>
              <a:ext uri="{FF2B5EF4-FFF2-40B4-BE49-F238E27FC236}">
                <a16:creationId xmlns:a16="http://schemas.microsoft.com/office/drawing/2014/main" id="{5FE5D724-9A4A-8237-127B-70FEFAEAEFDB}"/>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3115496"/>
            <a:ext cx="282696" cy="282696"/>
          </a:xfrm>
          <a:prstGeom prst="rect">
            <a:avLst/>
          </a:prstGeom>
        </p:spPr>
      </p:pic>
      <p:pic>
        <p:nvPicPr>
          <p:cNvPr id="12" name="Picture 11" descr="A yellow star on a black background&#10;&#10;AI-generated content may be incorrect.">
            <a:extLst>
              <a:ext uri="{FF2B5EF4-FFF2-40B4-BE49-F238E27FC236}">
                <a16:creationId xmlns:a16="http://schemas.microsoft.com/office/drawing/2014/main" id="{923DAD1F-498E-C88B-3E4B-8578F78989EB}"/>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3115496"/>
            <a:ext cx="282696" cy="282696"/>
          </a:xfrm>
          <a:prstGeom prst="rect">
            <a:avLst/>
          </a:prstGeom>
        </p:spPr>
      </p:pic>
      <p:pic>
        <p:nvPicPr>
          <p:cNvPr id="15" name="Picture 14" descr="A yellow star on a black background&#10;&#10;AI-generated content may be incorrect.">
            <a:extLst>
              <a:ext uri="{FF2B5EF4-FFF2-40B4-BE49-F238E27FC236}">
                <a16:creationId xmlns:a16="http://schemas.microsoft.com/office/drawing/2014/main" id="{7EA5FBB9-DAF6-B5EB-41C5-663E30415B93}"/>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3115496"/>
            <a:ext cx="282696" cy="282696"/>
          </a:xfrm>
          <a:prstGeom prst="rect">
            <a:avLst/>
          </a:prstGeom>
        </p:spPr>
      </p:pic>
      <p:grpSp>
        <p:nvGrpSpPr>
          <p:cNvPr id="33" name="Group 32">
            <a:extLst>
              <a:ext uri="{FF2B5EF4-FFF2-40B4-BE49-F238E27FC236}">
                <a16:creationId xmlns:a16="http://schemas.microsoft.com/office/drawing/2014/main" id="{A2A1D7AB-F399-92F7-C675-3D69CCCBE386}"/>
              </a:ext>
            </a:extLst>
          </p:cNvPr>
          <p:cNvGrpSpPr/>
          <p:nvPr/>
        </p:nvGrpSpPr>
        <p:grpSpPr>
          <a:xfrm>
            <a:off x="3724511" y="2340328"/>
            <a:ext cx="907661" cy="282696"/>
            <a:chOff x="3724511" y="2340328"/>
            <a:chExt cx="907661" cy="282696"/>
          </a:xfrm>
        </p:grpSpPr>
        <p:pic>
          <p:nvPicPr>
            <p:cNvPr id="16" name="Picture 15" descr="A yellow star on a black background&#10;&#10;AI-generated content may be incorrect.">
              <a:extLst>
                <a:ext uri="{FF2B5EF4-FFF2-40B4-BE49-F238E27FC236}">
                  <a16:creationId xmlns:a16="http://schemas.microsoft.com/office/drawing/2014/main" id="{269764F2-ABCA-D6FD-A9EB-AD984416465A}"/>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17" name="Picture 16" descr="A yellow star on a black background&#10;&#10;AI-generated content may be incorrect.">
              <a:extLst>
                <a:ext uri="{FF2B5EF4-FFF2-40B4-BE49-F238E27FC236}">
                  <a16:creationId xmlns:a16="http://schemas.microsoft.com/office/drawing/2014/main" id="{D6D5DDBB-2596-5323-EF8B-41212CA056EA}"/>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18" name="Picture 17" descr="A yellow star on a black background&#10;&#10;AI-generated content may be incorrect.">
              <a:extLst>
                <a:ext uri="{FF2B5EF4-FFF2-40B4-BE49-F238E27FC236}">
                  <a16:creationId xmlns:a16="http://schemas.microsoft.com/office/drawing/2014/main" id="{02DCCB9B-3B73-CE55-A174-2E9F2590AD84}"/>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20" name="Picture 19" descr="A yellow star on a black background&#10;&#10;AI-generated content may be incorrect.">
            <a:extLst>
              <a:ext uri="{FF2B5EF4-FFF2-40B4-BE49-F238E27FC236}">
                <a16:creationId xmlns:a16="http://schemas.microsoft.com/office/drawing/2014/main" id="{DB79C0F9-19D3-40EC-5EA8-A4CC08D9BC08}"/>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3890664"/>
            <a:ext cx="282696" cy="282696"/>
          </a:xfrm>
          <a:prstGeom prst="rect">
            <a:avLst/>
          </a:prstGeom>
        </p:spPr>
      </p:pic>
      <p:pic>
        <p:nvPicPr>
          <p:cNvPr id="22" name="Picture 21" descr="A yellow star on a black background&#10;&#10;AI-generated content may be incorrect.">
            <a:extLst>
              <a:ext uri="{FF2B5EF4-FFF2-40B4-BE49-F238E27FC236}">
                <a16:creationId xmlns:a16="http://schemas.microsoft.com/office/drawing/2014/main" id="{784EEF11-350E-4260-2BA3-CC6E0E07CC29}"/>
              </a:ext>
            </a:extLst>
          </p:cNvPr>
          <p:cNvPicPr>
            <a:picLocks noChangeAspect="1"/>
          </p:cNvPicPr>
          <p:nvPr/>
        </p:nvPicPr>
        <p:blipFill>
          <a:blip r:embed="rId2">
            <a:duotone>
              <a:prstClr val="black"/>
              <a:schemeClr val="accent4">
                <a:tint val="45000"/>
                <a:satMod val="400000"/>
              </a:schemeClr>
            </a:duotone>
          </a:blip>
          <a:stretch>
            <a:fillRect/>
          </a:stretch>
        </p:blipFill>
        <p:spPr>
          <a:xfrm>
            <a:off x="4020939" y="4699030"/>
            <a:ext cx="282696" cy="282696"/>
          </a:xfrm>
          <a:prstGeom prst="rect">
            <a:avLst/>
          </a:prstGeom>
        </p:spPr>
      </p:pic>
      <p:pic>
        <p:nvPicPr>
          <p:cNvPr id="23" name="Picture 22" descr="A yellow star on a black background&#10;&#10;AI-generated content may be incorrect.">
            <a:extLst>
              <a:ext uri="{FF2B5EF4-FFF2-40B4-BE49-F238E27FC236}">
                <a16:creationId xmlns:a16="http://schemas.microsoft.com/office/drawing/2014/main" id="{BC213436-F361-72C1-B137-12B35AC10615}"/>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5471555"/>
            <a:ext cx="282696" cy="282696"/>
          </a:xfrm>
          <a:prstGeom prst="rect">
            <a:avLst/>
          </a:prstGeom>
        </p:spPr>
      </p:pic>
      <p:pic>
        <p:nvPicPr>
          <p:cNvPr id="24" name="Picture 23" descr="A yellow star on a black background&#10;&#10;AI-generated content may be incorrect.">
            <a:extLst>
              <a:ext uri="{FF2B5EF4-FFF2-40B4-BE49-F238E27FC236}">
                <a16:creationId xmlns:a16="http://schemas.microsoft.com/office/drawing/2014/main" id="{E488D39F-896A-ED26-4FB6-A4911C6FA94A}"/>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5471555"/>
            <a:ext cx="282696" cy="282696"/>
          </a:xfrm>
          <a:prstGeom prst="rect">
            <a:avLst/>
          </a:prstGeom>
        </p:spPr>
      </p:pic>
      <p:pic>
        <p:nvPicPr>
          <p:cNvPr id="25" name="Picture 24" descr="A yellow star on a black background&#10;&#10;AI-generated content may be incorrect.">
            <a:extLst>
              <a:ext uri="{FF2B5EF4-FFF2-40B4-BE49-F238E27FC236}">
                <a16:creationId xmlns:a16="http://schemas.microsoft.com/office/drawing/2014/main" id="{478A7566-241E-1E95-D57E-1F99D20B95B3}"/>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5471555"/>
            <a:ext cx="282696" cy="282696"/>
          </a:xfrm>
          <a:prstGeom prst="rect">
            <a:avLst/>
          </a:prstGeom>
        </p:spPr>
      </p:pic>
      <p:pic>
        <p:nvPicPr>
          <p:cNvPr id="26" name="Picture 25" descr="A yellow star on a black background&#10;&#10;AI-generated content may be incorrect.">
            <a:extLst>
              <a:ext uri="{FF2B5EF4-FFF2-40B4-BE49-F238E27FC236}">
                <a16:creationId xmlns:a16="http://schemas.microsoft.com/office/drawing/2014/main" id="{1815012A-5228-EE84-2609-8B050583DC08}"/>
              </a:ext>
            </a:extLst>
          </p:cNvPr>
          <p:cNvPicPr>
            <a:picLocks noChangeAspect="1"/>
          </p:cNvPicPr>
          <p:nvPr/>
        </p:nvPicPr>
        <p:blipFill>
          <a:blip r:embed="rId2">
            <a:duotone>
              <a:prstClr val="black"/>
              <a:schemeClr val="accent4">
                <a:tint val="45000"/>
                <a:satMod val="400000"/>
              </a:schemeClr>
            </a:duotone>
          </a:blip>
          <a:stretch>
            <a:fillRect/>
          </a:stretch>
        </p:blipFill>
        <p:spPr>
          <a:xfrm>
            <a:off x="6096000" y="5486100"/>
            <a:ext cx="282696" cy="282696"/>
          </a:xfrm>
          <a:prstGeom prst="rect">
            <a:avLst/>
          </a:prstGeom>
        </p:spPr>
      </p:pic>
      <p:pic>
        <p:nvPicPr>
          <p:cNvPr id="27" name="Picture 26" descr="A yellow star on a black background&#10;&#10;AI-generated content may be incorrect.">
            <a:extLst>
              <a:ext uri="{FF2B5EF4-FFF2-40B4-BE49-F238E27FC236}">
                <a16:creationId xmlns:a16="http://schemas.microsoft.com/office/drawing/2014/main" id="{679790B6-F33E-A81E-6D9C-8B707BEB20E0}"/>
              </a:ext>
            </a:extLst>
          </p:cNvPr>
          <p:cNvPicPr>
            <a:picLocks noChangeAspect="1"/>
          </p:cNvPicPr>
          <p:nvPr/>
        </p:nvPicPr>
        <p:blipFill>
          <a:blip r:embed="rId2">
            <a:duotone>
              <a:prstClr val="black"/>
              <a:schemeClr val="accent4">
                <a:tint val="45000"/>
                <a:satMod val="400000"/>
              </a:schemeClr>
            </a:duotone>
          </a:blip>
          <a:stretch>
            <a:fillRect/>
          </a:stretch>
        </p:blipFill>
        <p:spPr>
          <a:xfrm>
            <a:off x="6080561" y="4699030"/>
            <a:ext cx="282696" cy="282696"/>
          </a:xfrm>
          <a:prstGeom prst="rect">
            <a:avLst/>
          </a:prstGeom>
        </p:spPr>
      </p:pic>
      <p:pic>
        <p:nvPicPr>
          <p:cNvPr id="28" name="Picture 27" descr="A yellow star on a black background&#10;&#10;AI-generated content may be incorrect.">
            <a:extLst>
              <a:ext uri="{FF2B5EF4-FFF2-40B4-BE49-F238E27FC236}">
                <a16:creationId xmlns:a16="http://schemas.microsoft.com/office/drawing/2014/main" id="{556E7CE0-F65C-B810-5627-18C4662631AE}"/>
              </a:ext>
            </a:extLst>
          </p:cNvPr>
          <p:cNvPicPr>
            <a:picLocks noChangeAspect="1"/>
          </p:cNvPicPr>
          <p:nvPr/>
        </p:nvPicPr>
        <p:blipFill>
          <a:blip r:embed="rId2">
            <a:duotone>
              <a:prstClr val="black"/>
              <a:schemeClr val="accent4">
                <a:tint val="45000"/>
                <a:satMod val="400000"/>
              </a:schemeClr>
            </a:duotone>
          </a:blip>
          <a:stretch>
            <a:fillRect/>
          </a:stretch>
        </p:blipFill>
        <p:spPr>
          <a:xfrm>
            <a:off x="6096000" y="3911960"/>
            <a:ext cx="282696" cy="282696"/>
          </a:xfrm>
          <a:prstGeom prst="rect">
            <a:avLst/>
          </a:prstGeom>
        </p:spPr>
      </p:pic>
      <p:pic>
        <p:nvPicPr>
          <p:cNvPr id="30" name="Picture 29" descr="A yellow star on a black background&#10;&#10;AI-generated content may be incorrect.">
            <a:extLst>
              <a:ext uri="{FF2B5EF4-FFF2-40B4-BE49-F238E27FC236}">
                <a16:creationId xmlns:a16="http://schemas.microsoft.com/office/drawing/2014/main" id="{2ECAB39B-FF9B-E5AC-5480-106DFFACCBDF}"/>
              </a:ext>
            </a:extLst>
          </p:cNvPr>
          <p:cNvPicPr>
            <a:picLocks noChangeAspect="1"/>
          </p:cNvPicPr>
          <p:nvPr/>
        </p:nvPicPr>
        <p:blipFill>
          <a:blip r:embed="rId2">
            <a:duotone>
              <a:prstClr val="black"/>
              <a:schemeClr val="accent4">
                <a:tint val="45000"/>
                <a:satMod val="400000"/>
              </a:schemeClr>
            </a:duotone>
          </a:blip>
          <a:stretch>
            <a:fillRect/>
          </a:stretch>
        </p:blipFill>
        <p:spPr>
          <a:xfrm>
            <a:off x="5820166" y="3115496"/>
            <a:ext cx="282696" cy="282696"/>
          </a:xfrm>
          <a:prstGeom prst="rect">
            <a:avLst/>
          </a:prstGeom>
        </p:spPr>
      </p:pic>
      <p:pic>
        <p:nvPicPr>
          <p:cNvPr id="31" name="Picture 30" descr="A yellow star on a black background&#10;&#10;AI-generated content may be incorrect.">
            <a:extLst>
              <a:ext uri="{FF2B5EF4-FFF2-40B4-BE49-F238E27FC236}">
                <a16:creationId xmlns:a16="http://schemas.microsoft.com/office/drawing/2014/main" id="{412B6843-3771-05AA-200F-61F2222943AF}"/>
              </a:ext>
            </a:extLst>
          </p:cNvPr>
          <p:cNvPicPr>
            <a:picLocks noChangeAspect="1"/>
          </p:cNvPicPr>
          <p:nvPr/>
        </p:nvPicPr>
        <p:blipFill>
          <a:blip r:embed="rId2">
            <a:duotone>
              <a:prstClr val="black"/>
              <a:schemeClr val="accent4">
                <a:tint val="45000"/>
                <a:satMod val="400000"/>
              </a:schemeClr>
            </a:duotone>
          </a:blip>
          <a:stretch>
            <a:fillRect/>
          </a:stretch>
        </p:blipFill>
        <p:spPr>
          <a:xfrm>
            <a:off x="6132648" y="3115496"/>
            <a:ext cx="282696" cy="282696"/>
          </a:xfrm>
          <a:prstGeom prst="rect">
            <a:avLst/>
          </a:prstGeom>
        </p:spPr>
      </p:pic>
      <p:pic>
        <p:nvPicPr>
          <p:cNvPr id="32" name="Picture 31" descr="A yellow star on a black background&#10;&#10;AI-generated content may be incorrect.">
            <a:extLst>
              <a:ext uri="{FF2B5EF4-FFF2-40B4-BE49-F238E27FC236}">
                <a16:creationId xmlns:a16="http://schemas.microsoft.com/office/drawing/2014/main" id="{07D687BA-928F-7DDF-EBD6-541444326C94}"/>
              </a:ext>
            </a:extLst>
          </p:cNvPr>
          <p:cNvPicPr>
            <a:picLocks noChangeAspect="1"/>
          </p:cNvPicPr>
          <p:nvPr/>
        </p:nvPicPr>
        <p:blipFill>
          <a:blip r:embed="rId2">
            <a:duotone>
              <a:prstClr val="black"/>
              <a:schemeClr val="accent4">
                <a:tint val="45000"/>
                <a:satMod val="400000"/>
              </a:schemeClr>
            </a:duotone>
          </a:blip>
          <a:stretch>
            <a:fillRect/>
          </a:stretch>
        </p:blipFill>
        <p:spPr>
          <a:xfrm>
            <a:off x="6445131" y="3115496"/>
            <a:ext cx="282696" cy="282696"/>
          </a:xfrm>
          <a:prstGeom prst="rect">
            <a:avLst/>
          </a:prstGeom>
        </p:spPr>
      </p:pic>
      <p:pic>
        <p:nvPicPr>
          <p:cNvPr id="2" name="Picture 1" descr="A yellow star on a black background&#10;&#10;AI-generated content may be incorrect.">
            <a:extLst>
              <a:ext uri="{FF2B5EF4-FFF2-40B4-BE49-F238E27FC236}">
                <a16:creationId xmlns:a16="http://schemas.microsoft.com/office/drawing/2014/main" id="{5C1D2B9B-7518-6795-B027-0CCC61CE0AAB}"/>
              </a:ext>
            </a:extLst>
          </p:cNvPr>
          <p:cNvPicPr>
            <a:picLocks noChangeAspect="1"/>
          </p:cNvPicPr>
          <p:nvPr/>
        </p:nvPicPr>
        <p:blipFill>
          <a:blip r:embed="rId2">
            <a:duotone>
              <a:prstClr val="black"/>
              <a:schemeClr val="accent4">
                <a:tint val="45000"/>
                <a:satMod val="400000"/>
              </a:schemeClr>
            </a:duotone>
          </a:blip>
          <a:stretch>
            <a:fillRect/>
          </a:stretch>
        </p:blipFill>
        <p:spPr>
          <a:xfrm>
            <a:off x="12724839" y="3398192"/>
            <a:ext cx="282696" cy="282696"/>
          </a:xfrm>
          <a:prstGeom prst="rect">
            <a:avLst/>
          </a:prstGeom>
        </p:spPr>
      </p:pic>
      <p:grpSp>
        <p:nvGrpSpPr>
          <p:cNvPr id="34" name="Group 33">
            <a:extLst>
              <a:ext uri="{FF2B5EF4-FFF2-40B4-BE49-F238E27FC236}">
                <a16:creationId xmlns:a16="http://schemas.microsoft.com/office/drawing/2014/main" id="{E7017536-4571-C8DC-1614-5816D1F2845E}"/>
              </a:ext>
            </a:extLst>
          </p:cNvPr>
          <p:cNvGrpSpPr/>
          <p:nvPr/>
        </p:nvGrpSpPr>
        <p:grpSpPr>
          <a:xfrm>
            <a:off x="12412356" y="3853553"/>
            <a:ext cx="907661" cy="282696"/>
            <a:chOff x="3724511" y="2340328"/>
            <a:chExt cx="907661" cy="282696"/>
          </a:xfrm>
        </p:grpSpPr>
        <p:pic>
          <p:nvPicPr>
            <p:cNvPr id="35" name="Picture 34" descr="A yellow star on a black background&#10;&#10;AI-generated content may be incorrect.">
              <a:extLst>
                <a:ext uri="{FF2B5EF4-FFF2-40B4-BE49-F238E27FC236}">
                  <a16:creationId xmlns:a16="http://schemas.microsoft.com/office/drawing/2014/main" id="{1B3116EB-ACCA-C315-F0A8-AA2BD3B0899F}"/>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36" name="Picture 35" descr="A yellow star on a black background&#10;&#10;AI-generated content may be incorrect.">
              <a:extLst>
                <a:ext uri="{FF2B5EF4-FFF2-40B4-BE49-F238E27FC236}">
                  <a16:creationId xmlns:a16="http://schemas.microsoft.com/office/drawing/2014/main" id="{A04596CD-D987-F6C2-2F3B-F5E0E77D7B54}"/>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37" name="Picture 36" descr="A yellow star on a black background&#10;&#10;AI-generated content may be incorrect.">
              <a:extLst>
                <a:ext uri="{FF2B5EF4-FFF2-40B4-BE49-F238E27FC236}">
                  <a16:creationId xmlns:a16="http://schemas.microsoft.com/office/drawing/2014/main" id="{F6AA672C-6FF8-11FD-DC68-B2A0CB087FE7}"/>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0" name="Group 39">
            <a:extLst>
              <a:ext uri="{FF2B5EF4-FFF2-40B4-BE49-F238E27FC236}">
                <a16:creationId xmlns:a16="http://schemas.microsoft.com/office/drawing/2014/main" id="{A437CB33-7545-44F8-B48B-B6227E062AD3}"/>
              </a:ext>
            </a:extLst>
          </p:cNvPr>
          <p:cNvGrpSpPr/>
          <p:nvPr/>
        </p:nvGrpSpPr>
        <p:grpSpPr>
          <a:xfrm>
            <a:off x="12542120" y="3029164"/>
            <a:ext cx="593101" cy="282696"/>
            <a:chOff x="12542120" y="3029164"/>
            <a:chExt cx="593101" cy="282696"/>
          </a:xfrm>
        </p:grpSpPr>
        <p:pic>
          <p:nvPicPr>
            <p:cNvPr id="38" name="Picture 37" descr="A yellow star on a black background&#10;&#10;AI-generated content may be incorrect.">
              <a:extLst>
                <a:ext uri="{FF2B5EF4-FFF2-40B4-BE49-F238E27FC236}">
                  <a16:creationId xmlns:a16="http://schemas.microsoft.com/office/drawing/2014/main" id="{878CF9B4-A18F-E598-C0E7-EB15EA1DAC45}"/>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39" name="Picture 38" descr="A yellow star on a black background&#10;&#10;AI-generated content may be incorrect.">
              <a:extLst>
                <a:ext uri="{FF2B5EF4-FFF2-40B4-BE49-F238E27FC236}">
                  <a16:creationId xmlns:a16="http://schemas.microsoft.com/office/drawing/2014/main" id="{1388BD77-CFB9-A252-874C-14AFD963049C}"/>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8" name="Group 7">
            <a:extLst>
              <a:ext uri="{FF2B5EF4-FFF2-40B4-BE49-F238E27FC236}">
                <a16:creationId xmlns:a16="http://schemas.microsoft.com/office/drawing/2014/main" id="{4BF20013-6990-911A-C6E9-D2D141635393}"/>
              </a:ext>
            </a:extLst>
          </p:cNvPr>
          <p:cNvGrpSpPr/>
          <p:nvPr/>
        </p:nvGrpSpPr>
        <p:grpSpPr>
          <a:xfrm>
            <a:off x="5965243" y="2337820"/>
            <a:ext cx="593101" cy="282696"/>
            <a:chOff x="12542120" y="3029164"/>
            <a:chExt cx="593101" cy="282696"/>
          </a:xfrm>
        </p:grpSpPr>
        <p:pic>
          <p:nvPicPr>
            <p:cNvPr id="9" name="Picture 8" descr="A yellow star on a black background&#10;&#10;AI-generated content may be incorrect.">
              <a:extLst>
                <a:ext uri="{FF2B5EF4-FFF2-40B4-BE49-F238E27FC236}">
                  <a16:creationId xmlns:a16="http://schemas.microsoft.com/office/drawing/2014/main" id="{12F20DF0-E18E-D017-4C25-0D584FC432E5}"/>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1" name="Picture 10" descr="A yellow star on a black background&#10;&#10;AI-generated content may be incorrect.">
              <a:extLst>
                <a:ext uri="{FF2B5EF4-FFF2-40B4-BE49-F238E27FC236}">
                  <a16:creationId xmlns:a16="http://schemas.microsoft.com/office/drawing/2014/main" id="{FFABE7FF-CE24-1187-B5A6-07C856CB9BBE}"/>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13" name="Group 12">
            <a:extLst>
              <a:ext uri="{FF2B5EF4-FFF2-40B4-BE49-F238E27FC236}">
                <a16:creationId xmlns:a16="http://schemas.microsoft.com/office/drawing/2014/main" id="{2B4B3D3E-B46C-51EC-09F6-9A4DF7079212}"/>
              </a:ext>
            </a:extLst>
          </p:cNvPr>
          <p:cNvGrpSpPr/>
          <p:nvPr/>
        </p:nvGrpSpPr>
        <p:grpSpPr>
          <a:xfrm>
            <a:off x="8033109" y="2335348"/>
            <a:ext cx="593101" cy="282696"/>
            <a:chOff x="12542120" y="3029164"/>
            <a:chExt cx="593101" cy="282696"/>
          </a:xfrm>
        </p:grpSpPr>
        <p:pic>
          <p:nvPicPr>
            <p:cNvPr id="14" name="Picture 13" descr="A yellow star on a black background&#10;&#10;AI-generated content may be incorrect.">
              <a:extLst>
                <a:ext uri="{FF2B5EF4-FFF2-40B4-BE49-F238E27FC236}">
                  <a16:creationId xmlns:a16="http://schemas.microsoft.com/office/drawing/2014/main" id="{8C24C8E7-8AE9-7150-3773-477DE59204FB}"/>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9" name="Picture 18" descr="A yellow star on a black background&#10;&#10;AI-generated content may be incorrect.">
              <a:extLst>
                <a:ext uri="{FF2B5EF4-FFF2-40B4-BE49-F238E27FC236}">
                  <a16:creationId xmlns:a16="http://schemas.microsoft.com/office/drawing/2014/main" id="{B1A6294A-81E1-5DE1-9CE5-13D55BB92CA0}"/>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21" name="Picture 20" descr="A yellow star on a black background&#10;&#10;AI-generated content may be incorrect.">
            <a:extLst>
              <a:ext uri="{FF2B5EF4-FFF2-40B4-BE49-F238E27FC236}">
                <a16:creationId xmlns:a16="http://schemas.microsoft.com/office/drawing/2014/main" id="{5E122A01-7659-E668-0C17-505085EE5850}"/>
              </a:ext>
            </a:extLst>
          </p:cNvPr>
          <p:cNvPicPr>
            <a:picLocks noChangeAspect="1"/>
          </p:cNvPicPr>
          <p:nvPr/>
        </p:nvPicPr>
        <p:blipFill>
          <a:blip r:embed="rId2">
            <a:duotone>
              <a:prstClr val="black"/>
              <a:schemeClr val="accent4">
                <a:tint val="45000"/>
                <a:satMod val="400000"/>
              </a:schemeClr>
            </a:duotone>
          </a:blip>
          <a:stretch>
            <a:fillRect/>
          </a:stretch>
        </p:blipFill>
        <p:spPr>
          <a:xfrm>
            <a:off x="8188312" y="3115496"/>
            <a:ext cx="282696" cy="282696"/>
          </a:xfrm>
          <a:prstGeom prst="rect">
            <a:avLst/>
          </a:prstGeom>
        </p:spPr>
      </p:pic>
      <p:grpSp>
        <p:nvGrpSpPr>
          <p:cNvPr id="29" name="Group 28">
            <a:extLst>
              <a:ext uri="{FF2B5EF4-FFF2-40B4-BE49-F238E27FC236}">
                <a16:creationId xmlns:a16="http://schemas.microsoft.com/office/drawing/2014/main" id="{7091419D-383C-AB64-0C0C-AA54B19B9D1E}"/>
              </a:ext>
            </a:extLst>
          </p:cNvPr>
          <p:cNvGrpSpPr/>
          <p:nvPr/>
        </p:nvGrpSpPr>
        <p:grpSpPr>
          <a:xfrm>
            <a:off x="7905617" y="4687082"/>
            <a:ext cx="907661" cy="282696"/>
            <a:chOff x="3724511" y="2340328"/>
            <a:chExt cx="907661" cy="282696"/>
          </a:xfrm>
        </p:grpSpPr>
        <p:pic>
          <p:nvPicPr>
            <p:cNvPr id="42" name="Picture 41" descr="A yellow star on a black background&#10;&#10;AI-generated content may be incorrect.">
              <a:extLst>
                <a:ext uri="{FF2B5EF4-FFF2-40B4-BE49-F238E27FC236}">
                  <a16:creationId xmlns:a16="http://schemas.microsoft.com/office/drawing/2014/main" id="{32D28A3F-702B-AB2D-8D5B-B8AC57D5CD29}"/>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3" name="Picture 42" descr="A yellow star on a black background&#10;&#10;AI-generated content may be incorrect.">
              <a:extLst>
                <a:ext uri="{FF2B5EF4-FFF2-40B4-BE49-F238E27FC236}">
                  <a16:creationId xmlns:a16="http://schemas.microsoft.com/office/drawing/2014/main" id="{C642F997-9E55-8B9C-A0FF-D4D67F73B0FA}"/>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4" name="Picture 43" descr="A yellow star on a black background&#10;&#10;AI-generated content may be incorrect.">
              <a:extLst>
                <a:ext uri="{FF2B5EF4-FFF2-40B4-BE49-F238E27FC236}">
                  <a16:creationId xmlns:a16="http://schemas.microsoft.com/office/drawing/2014/main" id="{61866744-8F60-1A1B-AB46-793D8A9E9A16}"/>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6" name="Group 45">
            <a:extLst>
              <a:ext uri="{FF2B5EF4-FFF2-40B4-BE49-F238E27FC236}">
                <a16:creationId xmlns:a16="http://schemas.microsoft.com/office/drawing/2014/main" id="{1EDD5961-8431-7E5D-792E-2B765F411B0E}"/>
              </a:ext>
            </a:extLst>
          </p:cNvPr>
          <p:cNvGrpSpPr/>
          <p:nvPr/>
        </p:nvGrpSpPr>
        <p:grpSpPr>
          <a:xfrm>
            <a:off x="7905617" y="3888065"/>
            <a:ext cx="907661" cy="282696"/>
            <a:chOff x="3724511" y="2340328"/>
            <a:chExt cx="907661" cy="282696"/>
          </a:xfrm>
        </p:grpSpPr>
        <p:pic>
          <p:nvPicPr>
            <p:cNvPr id="47" name="Picture 46" descr="A yellow star on a black background&#10;&#10;AI-generated content may be incorrect.">
              <a:extLst>
                <a:ext uri="{FF2B5EF4-FFF2-40B4-BE49-F238E27FC236}">
                  <a16:creationId xmlns:a16="http://schemas.microsoft.com/office/drawing/2014/main" id="{D4CE862C-CBAB-C5E2-DE58-60E8C12ED382}"/>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8" name="Picture 47" descr="A yellow star on a black background&#10;&#10;AI-generated content may be incorrect.">
              <a:extLst>
                <a:ext uri="{FF2B5EF4-FFF2-40B4-BE49-F238E27FC236}">
                  <a16:creationId xmlns:a16="http://schemas.microsoft.com/office/drawing/2014/main" id="{9D0521A4-25AC-0930-A7A8-5909A9E8735C}"/>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9" name="Picture 48" descr="A yellow star on a black background&#10;&#10;AI-generated content may be incorrect.">
              <a:extLst>
                <a:ext uri="{FF2B5EF4-FFF2-40B4-BE49-F238E27FC236}">
                  <a16:creationId xmlns:a16="http://schemas.microsoft.com/office/drawing/2014/main" id="{A0209FFA-709D-C86F-620C-DB0135D4999F}"/>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0" name="Group 49">
            <a:extLst>
              <a:ext uri="{FF2B5EF4-FFF2-40B4-BE49-F238E27FC236}">
                <a16:creationId xmlns:a16="http://schemas.microsoft.com/office/drawing/2014/main" id="{70CD2C78-1728-ACE0-3F37-D3AB92ACCEAF}"/>
              </a:ext>
            </a:extLst>
          </p:cNvPr>
          <p:cNvGrpSpPr/>
          <p:nvPr/>
        </p:nvGrpSpPr>
        <p:grpSpPr>
          <a:xfrm>
            <a:off x="7905616" y="5448361"/>
            <a:ext cx="907661" cy="282696"/>
            <a:chOff x="3724511" y="2340328"/>
            <a:chExt cx="907661" cy="282696"/>
          </a:xfrm>
        </p:grpSpPr>
        <p:pic>
          <p:nvPicPr>
            <p:cNvPr id="51" name="Picture 50" descr="A yellow star on a black background&#10;&#10;AI-generated content may be incorrect.">
              <a:extLst>
                <a:ext uri="{FF2B5EF4-FFF2-40B4-BE49-F238E27FC236}">
                  <a16:creationId xmlns:a16="http://schemas.microsoft.com/office/drawing/2014/main" id="{65FB57DC-7EB8-16C6-A773-DB5EDD130FDF}"/>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2" name="Picture 51" descr="A yellow star on a black background&#10;&#10;AI-generated content may be incorrect.">
              <a:extLst>
                <a:ext uri="{FF2B5EF4-FFF2-40B4-BE49-F238E27FC236}">
                  <a16:creationId xmlns:a16="http://schemas.microsoft.com/office/drawing/2014/main" id="{6F859EDB-81E6-7A3C-F60A-36D9E256E708}"/>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3" name="Picture 52" descr="A yellow star on a black background&#10;&#10;AI-generated content may be incorrect.">
              <a:extLst>
                <a:ext uri="{FF2B5EF4-FFF2-40B4-BE49-F238E27FC236}">
                  <a16:creationId xmlns:a16="http://schemas.microsoft.com/office/drawing/2014/main" id="{55ABEC42-7E60-5A72-7621-8034556327A9}"/>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4" name="Group 53">
            <a:extLst>
              <a:ext uri="{FF2B5EF4-FFF2-40B4-BE49-F238E27FC236}">
                <a16:creationId xmlns:a16="http://schemas.microsoft.com/office/drawing/2014/main" id="{C3BC767E-CC49-BA18-B9A9-2342E9649910}"/>
              </a:ext>
            </a:extLst>
          </p:cNvPr>
          <p:cNvGrpSpPr/>
          <p:nvPr/>
        </p:nvGrpSpPr>
        <p:grpSpPr>
          <a:xfrm>
            <a:off x="10002924" y="2337820"/>
            <a:ext cx="907661" cy="282696"/>
            <a:chOff x="3724511" y="2340328"/>
            <a:chExt cx="907661" cy="282696"/>
          </a:xfrm>
        </p:grpSpPr>
        <p:pic>
          <p:nvPicPr>
            <p:cNvPr id="55" name="Picture 54" descr="A yellow star on a black background&#10;&#10;AI-generated content may be incorrect.">
              <a:extLst>
                <a:ext uri="{FF2B5EF4-FFF2-40B4-BE49-F238E27FC236}">
                  <a16:creationId xmlns:a16="http://schemas.microsoft.com/office/drawing/2014/main" id="{53906264-51B3-B45D-8049-1166FF263B28}"/>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6" name="Picture 55" descr="A yellow star on a black background&#10;&#10;AI-generated content may be incorrect.">
              <a:extLst>
                <a:ext uri="{FF2B5EF4-FFF2-40B4-BE49-F238E27FC236}">
                  <a16:creationId xmlns:a16="http://schemas.microsoft.com/office/drawing/2014/main" id="{CF21DF15-A468-977D-B882-7DBD28A5A688}"/>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7" name="Picture 56" descr="A yellow star on a black background&#10;&#10;AI-generated content may be incorrect.">
              <a:extLst>
                <a:ext uri="{FF2B5EF4-FFF2-40B4-BE49-F238E27FC236}">
                  <a16:creationId xmlns:a16="http://schemas.microsoft.com/office/drawing/2014/main" id="{7A7600F7-9999-B5C7-375E-44AC155B444D}"/>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58" name="Picture 57" descr="A yellow star on a black background&#10;&#10;AI-generated content may be incorrect.">
            <a:extLst>
              <a:ext uri="{FF2B5EF4-FFF2-40B4-BE49-F238E27FC236}">
                <a16:creationId xmlns:a16="http://schemas.microsoft.com/office/drawing/2014/main" id="{29D5A06A-496E-34DB-4A4F-0278FBC85D44}"/>
              </a:ext>
            </a:extLst>
          </p:cNvPr>
          <p:cNvPicPr>
            <a:picLocks noChangeAspect="1"/>
          </p:cNvPicPr>
          <p:nvPr/>
        </p:nvPicPr>
        <p:blipFill>
          <a:blip r:embed="rId2">
            <a:duotone>
              <a:prstClr val="black"/>
              <a:schemeClr val="accent4">
                <a:tint val="45000"/>
                <a:satMod val="400000"/>
              </a:schemeClr>
            </a:duotone>
          </a:blip>
          <a:stretch>
            <a:fillRect/>
          </a:stretch>
        </p:blipFill>
        <p:spPr>
          <a:xfrm>
            <a:off x="10315406" y="3115496"/>
            <a:ext cx="282696" cy="282696"/>
          </a:xfrm>
          <a:prstGeom prst="rect">
            <a:avLst/>
          </a:prstGeom>
        </p:spPr>
      </p:pic>
      <p:grpSp>
        <p:nvGrpSpPr>
          <p:cNvPr id="59" name="Group 58">
            <a:extLst>
              <a:ext uri="{FF2B5EF4-FFF2-40B4-BE49-F238E27FC236}">
                <a16:creationId xmlns:a16="http://schemas.microsoft.com/office/drawing/2014/main" id="{5945476A-0837-A78A-4155-F33EF0C2B128}"/>
              </a:ext>
            </a:extLst>
          </p:cNvPr>
          <p:cNvGrpSpPr/>
          <p:nvPr/>
        </p:nvGrpSpPr>
        <p:grpSpPr>
          <a:xfrm>
            <a:off x="10160203" y="3911960"/>
            <a:ext cx="593101" cy="282696"/>
            <a:chOff x="12542120" y="3029164"/>
            <a:chExt cx="593101" cy="282696"/>
          </a:xfrm>
        </p:grpSpPr>
        <p:pic>
          <p:nvPicPr>
            <p:cNvPr id="60" name="Picture 59" descr="A yellow star on a black background&#10;&#10;AI-generated content may be incorrect.">
              <a:extLst>
                <a:ext uri="{FF2B5EF4-FFF2-40B4-BE49-F238E27FC236}">
                  <a16:creationId xmlns:a16="http://schemas.microsoft.com/office/drawing/2014/main" id="{95414673-0D5C-4A75-9821-C242A04DAE5A}"/>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1" name="Picture 60" descr="A yellow star on a black background&#10;&#10;AI-generated content may be incorrect.">
              <a:extLst>
                <a:ext uri="{FF2B5EF4-FFF2-40B4-BE49-F238E27FC236}">
                  <a16:creationId xmlns:a16="http://schemas.microsoft.com/office/drawing/2014/main" id="{FAA92719-0C60-AA9C-22B7-7AB7CD5671B8}"/>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62" name="Picture 61" descr="A yellow star on a black background&#10;&#10;AI-generated content may be incorrect.">
            <a:extLst>
              <a:ext uri="{FF2B5EF4-FFF2-40B4-BE49-F238E27FC236}">
                <a16:creationId xmlns:a16="http://schemas.microsoft.com/office/drawing/2014/main" id="{8754024D-DD96-0000-20A9-773C7CC8E048}"/>
              </a:ext>
            </a:extLst>
          </p:cNvPr>
          <p:cNvPicPr>
            <a:picLocks noChangeAspect="1"/>
          </p:cNvPicPr>
          <p:nvPr/>
        </p:nvPicPr>
        <p:blipFill>
          <a:blip r:embed="rId2">
            <a:duotone>
              <a:prstClr val="black"/>
              <a:schemeClr val="accent4">
                <a:tint val="45000"/>
                <a:satMod val="400000"/>
              </a:schemeClr>
            </a:duotone>
          </a:blip>
          <a:stretch>
            <a:fillRect/>
          </a:stretch>
        </p:blipFill>
        <p:spPr>
          <a:xfrm>
            <a:off x="10270414" y="4693088"/>
            <a:ext cx="282696" cy="282696"/>
          </a:xfrm>
          <a:prstGeom prst="rect">
            <a:avLst/>
          </a:prstGeom>
        </p:spPr>
      </p:pic>
      <p:grpSp>
        <p:nvGrpSpPr>
          <p:cNvPr id="63" name="Group 62">
            <a:extLst>
              <a:ext uri="{FF2B5EF4-FFF2-40B4-BE49-F238E27FC236}">
                <a16:creationId xmlns:a16="http://schemas.microsoft.com/office/drawing/2014/main" id="{AEEC1513-5165-6468-5D34-39F1809EBCD0}"/>
              </a:ext>
            </a:extLst>
          </p:cNvPr>
          <p:cNvGrpSpPr/>
          <p:nvPr/>
        </p:nvGrpSpPr>
        <p:grpSpPr>
          <a:xfrm>
            <a:off x="10139229" y="5448361"/>
            <a:ext cx="593101" cy="282696"/>
            <a:chOff x="12542120" y="3029164"/>
            <a:chExt cx="593101" cy="282696"/>
          </a:xfrm>
        </p:grpSpPr>
        <p:pic>
          <p:nvPicPr>
            <p:cNvPr id="64" name="Picture 63" descr="A yellow star on a black background&#10;&#10;AI-generated content may be incorrect.">
              <a:extLst>
                <a:ext uri="{FF2B5EF4-FFF2-40B4-BE49-F238E27FC236}">
                  <a16:creationId xmlns:a16="http://schemas.microsoft.com/office/drawing/2014/main" id="{ADC9B3F3-2F80-909A-6384-4C96CB5F6687}"/>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5" name="Picture 64" descr="A yellow star on a black background&#10;&#10;AI-generated content may be incorrect.">
              <a:extLst>
                <a:ext uri="{FF2B5EF4-FFF2-40B4-BE49-F238E27FC236}">
                  <a16:creationId xmlns:a16="http://schemas.microsoft.com/office/drawing/2014/main" id="{772E082E-AEAB-0ADE-F7A0-5FE3FD83F94F}"/>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sp>
        <p:nvSpPr>
          <p:cNvPr id="4" name="Rectangle 3">
            <a:extLst>
              <a:ext uri="{FF2B5EF4-FFF2-40B4-BE49-F238E27FC236}">
                <a16:creationId xmlns:a16="http://schemas.microsoft.com/office/drawing/2014/main" id="{644D7391-19D7-D6AF-974F-4FF16DDCAC2C}"/>
              </a:ext>
            </a:extLst>
          </p:cNvPr>
          <p:cNvSpPr/>
          <p:nvPr/>
        </p:nvSpPr>
        <p:spPr>
          <a:xfrm>
            <a:off x="3093566" y="1371900"/>
            <a:ext cx="2094750" cy="4617976"/>
          </a:xfrm>
          <a:prstGeom prst="rect">
            <a:avLst/>
          </a:prstGeom>
          <a:solidFill>
            <a:srgbClr val="CCD3D8">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6489F6-A901-CCE5-9F1F-E3C591E5EA92}"/>
              </a:ext>
            </a:extLst>
          </p:cNvPr>
          <p:cNvSpPr/>
          <p:nvPr/>
        </p:nvSpPr>
        <p:spPr>
          <a:xfrm>
            <a:off x="7299712" y="1371900"/>
            <a:ext cx="4190635" cy="4617976"/>
          </a:xfrm>
          <a:prstGeom prst="rect">
            <a:avLst/>
          </a:prstGeom>
          <a:solidFill>
            <a:srgbClr val="CCD3D8">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280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86C4B-3884-30CC-B338-4EECF97FD7B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DD7F46B-F1AE-A150-74D9-5789AFB1B567}"/>
              </a:ext>
            </a:extLst>
          </p:cNvPr>
          <p:cNvSpPr txBox="1"/>
          <p:nvPr/>
        </p:nvSpPr>
        <p:spPr>
          <a:xfrm>
            <a:off x="196770" y="347242"/>
            <a:ext cx="7095281"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Competitor Analysis</a:t>
            </a:r>
            <a:endParaRPr lang="en-US" sz="2400"/>
          </a:p>
        </p:txBody>
      </p:sp>
      <p:graphicFrame>
        <p:nvGraphicFramePr>
          <p:cNvPr id="6" name="Table 5">
            <a:extLst>
              <a:ext uri="{FF2B5EF4-FFF2-40B4-BE49-F238E27FC236}">
                <a16:creationId xmlns:a16="http://schemas.microsoft.com/office/drawing/2014/main" id="{C79BBB1F-B61C-E154-96A6-88DB4E20E02D}"/>
              </a:ext>
            </a:extLst>
          </p:cNvPr>
          <p:cNvGraphicFramePr>
            <a:graphicFrameLocks noGrp="1"/>
          </p:cNvGraphicFramePr>
          <p:nvPr>
            <p:extLst>
              <p:ext uri="{D42A27DB-BD31-4B8C-83A1-F6EECF244321}">
                <p14:modId xmlns:p14="http://schemas.microsoft.com/office/powerpoint/2010/main" val="2244869653"/>
              </p:ext>
            </p:extLst>
          </p:nvPr>
        </p:nvGraphicFramePr>
        <p:xfrm>
          <a:off x="701653" y="1371900"/>
          <a:ext cx="10788694" cy="4617976"/>
        </p:xfrm>
        <a:graphic>
          <a:graphicData uri="http://schemas.openxmlformats.org/drawingml/2006/table">
            <a:tbl>
              <a:tblPr firstRow="1" bandRow="1">
                <a:tableStyleId>{5C22544A-7EE6-4342-B048-85BDC9FD1C3A}</a:tableStyleId>
              </a:tblPr>
              <a:tblGrid>
                <a:gridCol w="2397766">
                  <a:extLst>
                    <a:ext uri="{9D8B030D-6E8A-4147-A177-3AD203B41FA5}">
                      <a16:colId xmlns:a16="http://schemas.microsoft.com/office/drawing/2014/main" val="840823301"/>
                    </a:ext>
                  </a:extLst>
                </a:gridCol>
                <a:gridCol w="2097732">
                  <a:extLst>
                    <a:ext uri="{9D8B030D-6E8A-4147-A177-3AD203B41FA5}">
                      <a16:colId xmlns:a16="http://schemas.microsoft.com/office/drawing/2014/main" val="3399904573"/>
                    </a:ext>
                  </a:extLst>
                </a:gridCol>
                <a:gridCol w="2097732">
                  <a:extLst>
                    <a:ext uri="{9D8B030D-6E8A-4147-A177-3AD203B41FA5}">
                      <a16:colId xmlns:a16="http://schemas.microsoft.com/office/drawing/2014/main" val="1092513240"/>
                    </a:ext>
                  </a:extLst>
                </a:gridCol>
                <a:gridCol w="2097732">
                  <a:extLst>
                    <a:ext uri="{9D8B030D-6E8A-4147-A177-3AD203B41FA5}">
                      <a16:colId xmlns:a16="http://schemas.microsoft.com/office/drawing/2014/main" val="2737617544"/>
                    </a:ext>
                  </a:extLst>
                </a:gridCol>
                <a:gridCol w="2097732">
                  <a:extLst>
                    <a:ext uri="{9D8B030D-6E8A-4147-A177-3AD203B41FA5}">
                      <a16:colId xmlns:a16="http://schemas.microsoft.com/office/drawing/2014/main" val="3142894718"/>
                    </a:ext>
                  </a:extLst>
                </a:gridCol>
              </a:tblGrid>
              <a:tr h="746736">
                <a:tc>
                  <a:txBody>
                    <a:bodyPr/>
                    <a:lstStyle/>
                    <a:p>
                      <a:pPr algn="ctr"/>
                      <a:r>
                        <a:rPr lang="en-GB">
                          <a:solidFill>
                            <a:schemeClr val="bg1"/>
                          </a:solidFill>
                        </a:rPr>
                        <a:t>Criteria</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Analgesic Patches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NSAIDS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Physiotherapy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TENS Machine</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2582567"/>
                  </a:ext>
                </a:extLst>
              </a:tr>
              <a:tr h="774248">
                <a:tc>
                  <a:txBody>
                    <a:bodyPr/>
                    <a:lstStyle/>
                    <a:p>
                      <a:pPr algn="ctr"/>
                      <a:r>
                        <a:rPr lang="en-GB">
                          <a:solidFill>
                            <a:schemeClr val="tx1"/>
                          </a:solidFill>
                        </a:rPr>
                        <a:t>Accessibility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793751"/>
                  </a:ext>
                </a:extLst>
              </a:tr>
              <a:tr h="774248">
                <a:tc>
                  <a:txBody>
                    <a:bodyPr/>
                    <a:lstStyle/>
                    <a:p>
                      <a:pPr algn="ctr"/>
                      <a:r>
                        <a:rPr lang="en-GB">
                          <a:solidFill>
                            <a:schemeClr val="tx1"/>
                          </a:solidFill>
                        </a:rPr>
                        <a:t>Convenience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222817"/>
                  </a:ext>
                </a:extLst>
              </a:tr>
              <a:tr h="774248">
                <a:tc>
                  <a:txBody>
                    <a:bodyPr/>
                    <a:lstStyle/>
                    <a:p>
                      <a:pPr algn="ctr"/>
                      <a:r>
                        <a:rPr lang="en-GB">
                          <a:solidFill>
                            <a:schemeClr val="tx1"/>
                          </a:solidFill>
                        </a:rPr>
                        <a:t>Personalisation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12176"/>
                  </a:ext>
                </a:extLst>
              </a:tr>
              <a:tr h="774248">
                <a:tc>
                  <a:txBody>
                    <a:bodyPr/>
                    <a:lstStyle/>
                    <a:p>
                      <a:pPr algn="ctr"/>
                      <a:r>
                        <a:rPr lang="en-GB">
                          <a:solidFill>
                            <a:schemeClr val="tx1"/>
                          </a:solidFill>
                        </a:rPr>
                        <a:t>Effectiveness in Improving Condition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147944"/>
                  </a:ext>
                </a:extLst>
              </a:tr>
              <a:tr h="774248">
                <a:tc>
                  <a:txBody>
                    <a:bodyPr/>
                    <a:lstStyle/>
                    <a:p>
                      <a:pPr algn="ctr"/>
                      <a:r>
                        <a:rPr lang="en-GB">
                          <a:solidFill>
                            <a:schemeClr val="tx1"/>
                          </a:solidFill>
                        </a:rPr>
                        <a:t>Safety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7637858"/>
                  </a:ext>
                </a:extLst>
              </a:tr>
            </a:tbl>
          </a:graphicData>
        </a:graphic>
      </p:graphicFrame>
      <p:pic>
        <p:nvPicPr>
          <p:cNvPr id="10" name="Picture 9" descr="A yellow star on a black background&#10;&#10;AI-generated content may be incorrect.">
            <a:extLst>
              <a:ext uri="{FF2B5EF4-FFF2-40B4-BE49-F238E27FC236}">
                <a16:creationId xmlns:a16="http://schemas.microsoft.com/office/drawing/2014/main" id="{73CFB2C0-0ED9-7F20-1459-EDE29C676EEB}"/>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3115496"/>
            <a:ext cx="282696" cy="282696"/>
          </a:xfrm>
          <a:prstGeom prst="rect">
            <a:avLst/>
          </a:prstGeom>
        </p:spPr>
      </p:pic>
      <p:pic>
        <p:nvPicPr>
          <p:cNvPr id="12" name="Picture 11" descr="A yellow star on a black background&#10;&#10;AI-generated content may be incorrect.">
            <a:extLst>
              <a:ext uri="{FF2B5EF4-FFF2-40B4-BE49-F238E27FC236}">
                <a16:creationId xmlns:a16="http://schemas.microsoft.com/office/drawing/2014/main" id="{2B8FD0E0-4380-AB99-036C-9610FD920332}"/>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3115496"/>
            <a:ext cx="282696" cy="282696"/>
          </a:xfrm>
          <a:prstGeom prst="rect">
            <a:avLst/>
          </a:prstGeom>
        </p:spPr>
      </p:pic>
      <p:pic>
        <p:nvPicPr>
          <p:cNvPr id="15" name="Picture 14" descr="A yellow star on a black background&#10;&#10;AI-generated content may be incorrect.">
            <a:extLst>
              <a:ext uri="{FF2B5EF4-FFF2-40B4-BE49-F238E27FC236}">
                <a16:creationId xmlns:a16="http://schemas.microsoft.com/office/drawing/2014/main" id="{2F8DC11D-EDDC-7772-B9B6-84CEFF16F3F1}"/>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3115496"/>
            <a:ext cx="282696" cy="282696"/>
          </a:xfrm>
          <a:prstGeom prst="rect">
            <a:avLst/>
          </a:prstGeom>
        </p:spPr>
      </p:pic>
      <p:grpSp>
        <p:nvGrpSpPr>
          <p:cNvPr id="33" name="Group 32">
            <a:extLst>
              <a:ext uri="{FF2B5EF4-FFF2-40B4-BE49-F238E27FC236}">
                <a16:creationId xmlns:a16="http://schemas.microsoft.com/office/drawing/2014/main" id="{3A44B0B4-5B78-9DF3-2A50-E10604116327}"/>
              </a:ext>
            </a:extLst>
          </p:cNvPr>
          <p:cNvGrpSpPr/>
          <p:nvPr/>
        </p:nvGrpSpPr>
        <p:grpSpPr>
          <a:xfrm>
            <a:off x="3724511" y="2340328"/>
            <a:ext cx="907661" cy="282696"/>
            <a:chOff x="3724511" y="2340328"/>
            <a:chExt cx="907661" cy="282696"/>
          </a:xfrm>
        </p:grpSpPr>
        <p:pic>
          <p:nvPicPr>
            <p:cNvPr id="16" name="Picture 15" descr="A yellow star on a black background&#10;&#10;AI-generated content may be incorrect.">
              <a:extLst>
                <a:ext uri="{FF2B5EF4-FFF2-40B4-BE49-F238E27FC236}">
                  <a16:creationId xmlns:a16="http://schemas.microsoft.com/office/drawing/2014/main" id="{E3317FC9-6500-B791-0ED1-38D4254AB17C}"/>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17" name="Picture 16" descr="A yellow star on a black background&#10;&#10;AI-generated content may be incorrect.">
              <a:extLst>
                <a:ext uri="{FF2B5EF4-FFF2-40B4-BE49-F238E27FC236}">
                  <a16:creationId xmlns:a16="http://schemas.microsoft.com/office/drawing/2014/main" id="{42FDF294-283A-C881-B6ED-BC4D00F8434B}"/>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18" name="Picture 17" descr="A yellow star on a black background&#10;&#10;AI-generated content may be incorrect.">
              <a:extLst>
                <a:ext uri="{FF2B5EF4-FFF2-40B4-BE49-F238E27FC236}">
                  <a16:creationId xmlns:a16="http://schemas.microsoft.com/office/drawing/2014/main" id="{889C2EA4-0642-56EE-BEAC-9BBD3F5ED9AE}"/>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20" name="Picture 19" descr="A yellow star on a black background&#10;&#10;AI-generated content may be incorrect.">
            <a:extLst>
              <a:ext uri="{FF2B5EF4-FFF2-40B4-BE49-F238E27FC236}">
                <a16:creationId xmlns:a16="http://schemas.microsoft.com/office/drawing/2014/main" id="{6BD558C2-7396-B6C3-DDFD-78C875445BD5}"/>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3890664"/>
            <a:ext cx="282696" cy="282696"/>
          </a:xfrm>
          <a:prstGeom prst="rect">
            <a:avLst/>
          </a:prstGeom>
        </p:spPr>
      </p:pic>
      <p:pic>
        <p:nvPicPr>
          <p:cNvPr id="22" name="Picture 21" descr="A yellow star on a black background&#10;&#10;AI-generated content may be incorrect.">
            <a:extLst>
              <a:ext uri="{FF2B5EF4-FFF2-40B4-BE49-F238E27FC236}">
                <a16:creationId xmlns:a16="http://schemas.microsoft.com/office/drawing/2014/main" id="{33B3D9EC-B9DE-71F6-76FE-790C487652C6}"/>
              </a:ext>
            </a:extLst>
          </p:cNvPr>
          <p:cNvPicPr>
            <a:picLocks noChangeAspect="1"/>
          </p:cNvPicPr>
          <p:nvPr/>
        </p:nvPicPr>
        <p:blipFill>
          <a:blip r:embed="rId2">
            <a:duotone>
              <a:prstClr val="black"/>
              <a:schemeClr val="accent4">
                <a:tint val="45000"/>
                <a:satMod val="400000"/>
              </a:schemeClr>
            </a:duotone>
          </a:blip>
          <a:stretch>
            <a:fillRect/>
          </a:stretch>
        </p:blipFill>
        <p:spPr>
          <a:xfrm>
            <a:off x="4020939" y="4699030"/>
            <a:ext cx="282696" cy="282696"/>
          </a:xfrm>
          <a:prstGeom prst="rect">
            <a:avLst/>
          </a:prstGeom>
        </p:spPr>
      </p:pic>
      <p:pic>
        <p:nvPicPr>
          <p:cNvPr id="23" name="Picture 22" descr="A yellow star on a black background&#10;&#10;AI-generated content may be incorrect.">
            <a:extLst>
              <a:ext uri="{FF2B5EF4-FFF2-40B4-BE49-F238E27FC236}">
                <a16:creationId xmlns:a16="http://schemas.microsoft.com/office/drawing/2014/main" id="{B59B0933-DC8D-978C-78DD-2C98A774E7D8}"/>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5471555"/>
            <a:ext cx="282696" cy="282696"/>
          </a:xfrm>
          <a:prstGeom prst="rect">
            <a:avLst/>
          </a:prstGeom>
        </p:spPr>
      </p:pic>
      <p:pic>
        <p:nvPicPr>
          <p:cNvPr id="24" name="Picture 23" descr="A yellow star on a black background&#10;&#10;AI-generated content may be incorrect.">
            <a:extLst>
              <a:ext uri="{FF2B5EF4-FFF2-40B4-BE49-F238E27FC236}">
                <a16:creationId xmlns:a16="http://schemas.microsoft.com/office/drawing/2014/main" id="{F27F467E-26EB-FBE1-3063-52B4240F8760}"/>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5471555"/>
            <a:ext cx="282696" cy="282696"/>
          </a:xfrm>
          <a:prstGeom prst="rect">
            <a:avLst/>
          </a:prstGeom>
        </p:spPr>
      </p:pic>
      <p:pic>
        <p:nvPicPr>
          <p:cNvPr id="25" name="Picture 24" descr="A yellow star on a black background&#10;&#10;AI-generated content may be incorrect.">
            <a:extLst>
              <a:ext uri="{FF2B5EF4-FFF2-40B4-BE49-F238E27FC236}">
                <a16:creationId xmlns:a16="http://schemas.microsoft.com/office/drawing/2014/main" id="{80BDBAF0-AB9A-58AD-BB70-02012E504833}"/>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5471555"/>
            <a:ext cx="282696" cy="282696"/>
          </a:xfrm>
          <a:prstGeom prst="rect">
            <a:avLst/>
          </a:prstGeom>
        </p:spPr>
      </p:pic>
      <p:pic>
        <p:nvPicPr>
          <p:cNvPr id="26" name="Picture 25" descr="A yellow star on a black background&#10;&#10;AI-generated content may be incorrect.">
            <a:extLst>
              <a:ext uri="{FF2B5EF4-FFF2-40B4-BE49-F238E27FC236}">
                <a16:creationId xmlns:a16="http://schemas.microsoft.com/office/drawing/2014/main" id="{704A867A-F93C-178A-50FC-CD21CE5C4498}"/>
              </a:ext>
            </a:extLst>
          </p:cNvPr>
          <p:cNvPicPr>
            <a:picLocks noChangeAspect="1"/>
          </p:cNvPicPr>
          <p:nvPr/>
        </p:nvPicPr>
        <p:blipFill>
          <a:blip r:embed="rId2">
            <a:duotone>
              <a:prstClr val="black"/>
              <a:schemeClr val="accent4">
                <a:tint val="45000"/>
                <a:satMod val="400000"/>
              </a:schemeClr>
            </a:duotone>
          </a:blip>
          <a:stretch>
            <a:fillRect/>
          </a:stretch>
        </p:blipFill>
        <p:spPr>
          <a:xfrm>
            <a:off x="6096000" y="5486100"/>
            <a:ext cx="282696" cy="282696"/>
          </a:xfrm>
          <a:prstGeom prst="rect">
            <a:avLst/>
          </a:prstGeom>
        </p:spPr>
      </p:pic>
      <p:pic>
        <p:nvPicPr>
          <p:cNvPr id="27" name="Picture 26" descr="A yellow star on a black background&#10;&#10;AI-generated content may be incorrect.">
            <a:extLst>
              <a:ext uri="{FF2B5EF4-FFF2-40B4-BE49-F238E27FC236}">
                <a16:creationId xmlns:a16="http://schemas.microsoft.com/office/drawing/2014/main" id="{E9A8D3CF-1CBB-3CCC-5C5E-534EA306E0C9}"/>
              </a:ext>
            </a:extLst>
          </p:cNvPr>
          <p:cNvPicPr>
            <a:picLocks noChangeAspect="1"/>
          </p:cNvPicPr>
          <p:nvPr/>
        </p:nvPicPr>
        <p:blipFill>
          <a:blip r:embed="rId2">
            <a:duotone>
              <a:prstClr val="black"/>
              <a:schemeClr val="accent4">
                <a:tint val="45000"/>
                <a:satMod val="400000"/>
              </a:schemeClr>
            </a:duotone>
          </a:blip>
          <a:stretch>
            <a:fillRect/>
          </a:stretch>
        </p:blipFill>
        <p:spPr>
          <a:xfrm>
            <a:off x="6080561" y="4699030"/>
            <a:ext cx="282696" cy="282696"/>
          </a:xfrm>
          <a:prstGeom prst="rect">
            <a:avLst/>
          </a:prstGeom>
        </p:spPr>
      </p:pic>
      <p:pic>
        <p:nvPicPr>
          <p:cNvPr id="28" name="Picture 27" descr="A yellow star on a black background&#10;&#10;AI-generated content may be incorrect.">
            <a:extLst>
              <a:ext uri="{FF2B5EF4-FFF2-40B4-BE49-F238E27FC236}">
                <a16:creationId xmlns:a16="http://schemas.microsoft.com/office/drawing/2014/main" id="{CC9CACE7-B6E7-B795-7870-1594B9DC48BE}"/>
              </a:ext>
            </a:extLst>
          </p:cNvPr>
          <p:cNvPicPr>
            <a:picLocks noChangeAspect="1"/>
          </p:cNvPicPr>
          <p:nvPr/>
        </p:nvPicPr>
        <p:blipFill>
          <a:blip r:embed="rId2">
            <a:duotone>
              <a:prstClr val="black"/>
              <a:schemeClr val="accent4">
                <a:tint val="45000"/>
                <a:satMod val="400000"/>
              </a:schemeClr>
            </a:duotone>
          </a:blip>
          <a:stretch>
            <a:fillRect/>
          </a:stretch>
        </p:blipFill>
        <p:spPr>
          <a:xfrm>
            <a:off x="6096000" y="3911960"/>
            <a:ext cx="282696" cy="282696"/>
          </a:xfrm>
          <a:prstGeom prst="rect">
            <a:avLst/>
          </a:prstGeom>
        </p:spPr>
      </p:pic>
      <p:pic>
        <p:nvPicPr>
          <p:cNvPr id="30" name="Picture 29" descr="A yellow star on a black background&#10;&#10;AI-generated content may be incorrect.">
            <a:extLst>
              <a:ext uri="{FF2B5EF4-FFF2-40B4-BE49-F238E27FC236}">
                <a16:creationId xmlns:a16="http://schemas.microsoft.com/office/drawing/2014/main" id="{1F3B4F65-E2C7-EEB8-8814-1E7FE8F6557E}"/>
              </a:ext>
            </a:extLst>
          </p:cNvPr>
          <p:cNvPicPr>
            <a:picLocks noChangeAspect="1"/>
          </p:cNvPicPr>
          <p:nvPr/>
        </p:nvPicPr>
        <p:blipFill>
          <a:blip r:embed="rId2">
            <a:duotone>
              <a:prstClr val="black"/>
              <a:schemeClr val="accent4">
                <a:tint val="45000"/>
                <a:satMod val="400000"/>
              </a:schemeClr>
            </a:duotone>
          </a:blip>
          <a:stretch>
            <a:fillRect/>
          </a:stretch>
        </p:blipFill>
        <p:spPr>
          <a:xfrm>
            <a:off x="5820166" y="3115496"/>
            <a:ext cx="282696" cy="282696"/>
          </a:xfrm>
          <a:prstGeom prst="rect">
            <a:avLst/>
          </a:prstGeom>
        </p:spPr>
      </p:pic>
      <p:pic>
        <p:nvPicPr>
          <p:cNvPr id="31" name="Picture 30" descr="A yellow star on a black background&#10;&#10;AI-generated content may be incorrect.">
            <a:extLst>
              <a:ext uri="{FF2B5EF4-FFF2-40B4-BE49-F238E27FC236}">
                <a16:creationId xmlns:a16="http://schemas.microsoft.com/office/drawing/2014/main" id="{B14B6AF6-D843-A1D3-27D3-934551B1725C}"/>
              </a:ext>
            </a:extLst>
          </p:cNvPr>
          <p:cNvPicPr>
            <a:picLocks noChangeAspect="1"/>
          </p:cNvPicPr>
          <p:nvPr/>
        </p:nvPicPr>
        <p:blipFill>
          <a:blip r:embed="rId2">
            <a:duotone>
              <a:prstClr val="black"/>
              <a:schemeClr val="accent4">
                <a:tint val="45000"/>
                <a:satMod val="400000"/>
              </a:schemeClr>
            </a:duotone>
          </a:blip>
          <a:stretch>
            <a:fillRect/>
          </a:stretch>
        </p:blipFill>
        <p:spPr>
          <a:xfrm>
            <a:off x="6132648" y="3115496"/>
            <a:ext cx="282696" cy="282696"/>
          </a:xfrm>
          <a:prstGeom prst="rect">
            <a:avLst/>
          </a:prstGeom>
        </p:spPr>
      </p:pic>
      <p:pic>
        <p:nvPicPr>
          <p:cNvPr id="32" name="Picture 31" descr="A yellow star on a black background&#10;&#10;AI-generated content may be incorrect.">
            <a:extLst>
              <a:ext uri="{FF2B5EF4-FFF2-40B4-BE49-F238E27FC236}">
                <a16:creationId xmlns:a16="http://schemas.microsoft.com/office/drawing/2014/main" id="{A79D7568-060E-FC9F-076C-817F5F4604C4}"/>
              </a:ext>
            </a:extLst>
          </p:cNvPr>
          <p:cNvPicPr>
            <a:picLocks noChangeAspect="1"/>
          </p:cNvPicPr>
          <p:nvPr/>
        </p:nvPicPr>
        <p:blipFill>
          <a:blip r:embed="rId2">
            <a:duotone>
              <a:prstClr val="black"/>
              <a:schemeClr val="accent4">
                <a:tint val="45000"/>
                <a:satMod val="400000"/>
              </a:schemeClr>
            </a:duotone>
          </a:blip>
          <a:stretch>
            <a:fillRect/>
          </a:stretch>
        </p:blipFill>
        <p:spPr>
          <a:xfrm>
            <a:off x="6445131" y="3115496"/>
            <a:ext cx="282696" cy="282696"/>
          </a:xfrm>
          <a:prstGeom prst="rect">
            <a:avLst/>
          </a:prstGeom>
        </p:spPr>
      </p:pic>
      <p:pic>
        <p:nvPicPr>
          <p:cNvPr id="2" name="Picture 1" descr="A yellow star on a black background&#10;&#10;AI-generated content may be incorrect.">
            <a:extLst>
              <a:ext uri="{FF2B5EF4-FFF2-40B4-BE49-F238E27FC236}">
                <a16:creationId xmlns:a16="http://schemas.microsoft.com/office/drawing/2014/main" id="{8BFF93A4-1B2B-311A-1370-EF332294F928}"/>
              </a:ext>
            </a:extLst>
          </p:cNvPr>
          <p:cNvPicPr>
            <a:picLocks noChangeAspect="1"/>
          </p:cNvPicPr>
          <p:nvPr/>
        </p:nvPicPr>
        <p:blipFill>
          <a:blip r:embed="rId2">
            <a:duotone>
              <a:prstClr val="black"/>
              <a:schemeClr val="accent4">
                <a:tint val="45000"/>
                <a:satMod val="400000"/>
              </a:schemeClr>
            </a:duotone>
          </a:blip>
          <a:stretch>
            <a:fillRect/>
          </a:stretch>
        </p:blipFill>
        <p:spPr>
          <a:xfrm>
            <a:off x="12724839" y="3398192"/>
            <a:ext cx="282696" cy="282696"/>
          </a:xfrm>
          <a:prstGeom prst="rect">
            <a:avLst/>
          </a:prstGeom>
        </p:spPr>
      </p:pic>
      <p:grpSp>
        <p:nvGrpSpPr>
          <p:cNvPr id="34" name="Group 33">
            <a:extLst>
              <a:ext uri="{FF2B5EF4-FFF2-40B4-BE49-F238E27FC236}">
                <a16:creationId xmlns:a16="http://schemas.microsoft.com/office/drawing/2014/main" id="{D03A2455-E4B2-694A-ECA1-F62204C1B616}"/>
              </a:ext>
            </a:extLst>
          </p:cNvPr>
          <p:cNvGrpSpPr/>
          <p:nvPr/>
        </p:nvGrpSpPr>
        <p:grpSpPr>
          <a:xfrm>
            <a:off x="12412356" y="3853553"/>
            <a:ext cx="907661" cy="282696"/>
            <a:chOff x="3724511" y="2340328"/>
            <a:chExt cx="907661" cy="282696"/>
          </a:xfrm>
        </p:grpSpPr>
        <p:pic>
          <p:nvPicPr>
            <p:cNvPr id="35" name="Picture 34" descr="A yellow star on a black background&#10;&#10;AI-generated content may be incorrect.">
              <a:extLst>
                <a:ext uri="{FF2B5EF4-FFF2-40B4-BE49-F238E27FC236}">
                  <a16:creationId xmlns:a16="http://schemas.microsoft.com/office/drawing/2014/main" id="{16F90858-C5E8-EB5E-C392-B9B4CFE19502}"/>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36" name="Picture 35" descr="A yellow star on a black background&#10;&#10;AI-generated content may be incorrect.">
              <a:extLst>
                <a:ext uri="{FF2B5EF4-FFF2-40B4-BE49-F238E27FC236}">
                  <a16:creationId xmlns:a16="http://schemas.microsoft.com/office/drawing/2014/main" id="{017BC468-5DD9-2D06-4DE9-DC000D7B4C81}"/>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37" name="Picture 36" descr="A yellow star on a black background&#10;&#10;AI-generated content may be incorrect.">
              <a:extLst>
                <a:ext uri="{FF2B5EF4-FFF2-40B4-BE49-F238E27FC236}">
                  <a16:creationId xmlns:a16="http://schemas.microsoft.com/office/drawing/2014/main" id="{33CE543C-3785-0042-22F2-D9554A49F876}"/>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0" name="Group 39">
            <a:extLst>
              <a:ext uri="{FF2B5EF4-FFF2-40B4-BE49-F238E27FC236}">
                <a16:creationId xmlns:a16="http://schemas.microsoft.com/office/drawing/2014/main" id="{66FED667-1F33-9049-34A9-6DC8F844911C}"/>
              </a:ext>
            </a:extLst>
          </p:cNvPr>
          <p:cNvGrpSpPr/>
          <p:nvPr/>
        </p:nvGrpSpPr>
        <p:grpSpPr>
          <a:xfrm>
            <a:off x="12542120" y="3029164"/>
            <a:ext cx="593101" cy="282696"/>
            <a:chOff x="12542120" y="3029164"/>
            <a:chExt cx="593101" cy="282696"/>
          </a:xfrm>
        </p:grpSpPr>
        <p:pic>
          <p:nvPicPr>
            <p:cNvPr id="38" name="Picture 37" descr="A yellow star on a black background&#10;&#10;AI-generated content may be incorrect.">
              <a:extLst>
                <a:ext uri="{FF2B5EF4-FFF2-40B4-BE49-F238E27FC236}">
                  <a16:creationId xmlns:a16="http://schemas.microsoft.com/office/drawing/2014/main" id="{3F77C6AE-CB50-8ED8-AD6C-C7C7EDCF2872}"/>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39" name="Picture 38" descr="A yellow star on a black background&#10;&#10;AI-generated content may be incorrect.">
              <a:extLst>
                <a:ext uri="{FF2B5EF4-FFF2-40B4-BE49-F238E27FC236}">
                  <a16:creationId xmlns:a16="http://schemas.microsoft.com/office/drawing/2014/main" id="{B187A095-69DF-9512-74CD-5E9815ABD649}"/>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8" name="Group 7">
            <a:extLst>
              <a:ext uri="{FF2B5EF4-FFF2-40B4-BE49-F238E27FC236}">
                <a16:creationId xmlns:a16="http://schemas.microsoft.com/office/drawing/2014/main" id="{7F22EAB2-FE38-FDE7-E53D-E9A3634A3AA0}"/>
              </a:ext>
            </a:extLst>
          </p:cNvPr>
          <p:cNvGrpSpPr/>
          <p:nvPr/>
        </p:nvGrpSpPr>
        <p:grpSpPr>
          <a:xfrm>
            <a:off x="5965243" y="2337820"/>
            <a:ext cx="593101" cy="282696"/>
            <a:chOff x="12542120" y="3029164"/>
            <a:chExt cx="593101" cy="282696"/>
          </a:xfrm>
        </p:grpSpPr>
        <p:pic>
          <p:nvPicPr>
            <p:cNvPr id="9" name="Picture 8" descr="A yellow star on a black background&#10;&#10;AI-generated content may be incorrect.">
              <a:extLst>
                <a:ext uri="{FF2B5EF4-FFF2-40B4-BE49-F238E27FC236}">
                  <a16:creationId xmlns:a16="http://schemas.microsoft.com/office/drawing/2014/main" id="{8449CE9F-4C3E-642C-70B6-6617CF9845EF}"/>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1" name="Picture 10" descr="A yellow star on a black background&#10;&#10;AI-generated content may be incorrect.">
              <a:extLst>
                <a:ext uri="{FF2B5EF4-FFF2-40B4-BE49-F238E27FC236}">
                  <a16:creationId xmlns:a16="http://schemas.microsoft.com/office/drawing/2014/main" id="{C5DC4B9A-CFE4-16D6-C96C-BEABDDB91F44}"/>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13" name="Group 12">
            <a:extLst>
              <a:ext uri="{FF2B5EF4-FFF2-40B4-BE49-F238E27FC236}">
                <a16:creationId xmlns:a16="http://schemas.microsoft.com/office/drawing/2014/main" id="{D6DA9AF6-BFE3-186D-C615-985292982169}"/>
              </a:ext>
            </a:extLst>
          </p:cNvPr>
          <p:cNvGrpSpPr/>
          <p:nvPr/>
        </p:nvGrpSpPr>
        <p:grpSpPr>
          <a:xfrm>
            <a:off x="8033109" y="2335348"/>
            <a:ext cx="593101" cy="282696"/>
            <a:chOff x="12542120" y="3029164"/>
            <a:chExt cx="593101" cy="282696"/>
          </a:xfrm>
        </p:grpSpPr>
        <p:pic>
          <p:nvPicPr>
            <p:cNvPr id="14" name="Picture 13" descr="A yellow star on a black background&#10;&#10;AI-generated content may be incorrect.">
              <a:extLst>
                <a:ext uri="{FF2B5EF4-FFF2-40B4-BE49-F238E27FC236}">
                  <a16:creationId xmlns:a16="http://schemas.microsoft.com/office/drawing/2014/main" id="{712019CE-25A6-08FF-E962-755D803BCE4C}"/>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9" name="Picture 18" descr="A yellow star on a black background&#10;&#10;AI-generated content may be incorrect.">
              <a:extLst>
                <a:ext uri="{FF2B5EF4-FFF2-40B4-BE49-F238E27FC236}">
                  <a16:creationId xmlns:a16="http://schemas.microsoft.com/office/drawing/2014/main" id="{182E3395-32EB-5538-D279-83D04EDA7DE1}"/>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21" name="Picture 20" descr="A yellow star on a black background&#10;&#10;AI-generated content may be incorrect.">
            <a:extLst>
              <a:ext uri="{FF2B5EF4-FFF2-40B4-BE49-F238E27FC236}">
                <a16:creationId xmlns:a16="http://schemas.microsoft.com/office/drawing/2014/main" id="{F08975A1-28F8-0D3F-5764-C53F4885489D}"/>
              </a:ext>
            </a:extLst>
          </p:cNvPr>
          <p:cNvPicPr>
            <a:picLocks noChangeAspect="1"/>
          </p:cNvPicPr>
          <p:nvPr/>
        </p:nvPicPr>
        <p:blipFill>
          <a:blip r:embed="rId2">
            <a:duotone>
              <a:prstClr val="black"/>
              <a:schemeClr val="accent4">
                <a:tint val="45000"/>
                <a:satMod val="400000"/>
              </a:schemeClr>
            </a:duotone>
          </a:blip>
          <a:stretch>
            <a:fillRect/>
          </a:stretch>
        </p:blipFill>
        <p:spPr>
          <a:xfrm>
            <a:off x="8188312" y="3115496"/>
            <a:ext cx="282696" cy="282696"/>
          </a:xfrm>
          <a:prstGeom prst="rect">
            <a:avLst/>
          </a:prstGeom>
        </p:spPr>
      </p:pic>
      <p:grpSp>
        <p:nvGrpSpPr>
          <p:cNvPr id="29" name="Group 28">
            <a:extLst>
              <a:ext uri="{FF2B5EF4-FFF2-40B4-BE49-F238E27FC236}">
                <a16:creationId xmlns:a16="http://schemas.microsoft.com/office/drawing/2014/main" id="{451A4076-AFE3-F7AF-CA0C-9E8336C3B0CB}"/>
              </a:ext>
            </a:extLst>
          </p:cNvPr>
          <p:cNvGrpSpPr/>
          <p:nvPr/>
        </p:nvGrpSpPr>
        <p:grpSpPr>
          <a:xfrm>
            <a:off x="7905617" y="4687082"/>
            <a:ext cx="907661" cy="282696"/>
            <a:chOff x="3724511" y="2340328"/>
            <a:chExt cx="907661" cy="282696"/>
          </a:xfrm>
        </p:grpSpPr>
        <p:pic>
          <p:nvPicPr>
            <p:cNvPr id="42" name="Picture 41" descr="A yellow star on a black background&#10;&#10;AI-generated content may be incorrect.">
              <a:extLst>
                <a:ext uri="{FF2B5EF4-FFF2-40B4-BE49-F238E27FC236}">
                  <a16:creationId xmlns:a16="http://schemas.microsoft.com/office/drawing/2014/main" id="{42BFAC5C-AADF-E252-6579-8EB4AE307730}"/>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3" name="Picture 42" descr="A yellow star on a black background&#10;&#10;AI-generated content may be incorrect.">
              <a:extLst>
                <a:ext uri="{FF2B5EF4-FFF2-40B4-BE49-F238E27FC236}">
                  <a16:creationId xmlns:a16="http://schemas.microsoft.com/office/drawing/2014/main" id="{F713DCA0-40FC-D726-54A5-05488EFE74E7}"/>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4" name="Picture 43" descr="A yellow star on a black background&#10;&#10;AI-generated content may be incorrect.">
              <a:extLst>
                <a:ext uri="{FF2B5EF4-FFF2-40B4-BE49-F238E27FC236}">
                  <a16:creationId xmlns:a16="http://schemas.microsoft.com/office/drawing/2014/main" id="{6E105C2D-B0E8-1E67-1300-A3323A60A9E2}"/>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6" name="Group 45">
            <a:extLst>
              <a:ext uri="{FF2B5EF4-FFF2-40B4-BE49-F238E27FC236}">
                <a16:creationId xmlns:a16="http://schemas.microsoft.com/office/drawing/2014/main" id="{13428BF5-674A-DC37-DE3B-918FCD5F5A16}"/>
              </a:ext>
            </a:extLst>
          </p:cNvPr>
          <p:cNvGrpSpPr/>
          <p:nvPr/>
        </p:nvGrpSpPr>
        <p:grpSpPr>
          <a:xfrm>
            <a:off x="7905617" y="3888065"/>
            <a:ext cx="907661" cy="282696"/>
            <a:chOff x="3724511" y="2340328"/>
            <a:chExt cx="907661" cy="282696"/>
          </a:xfrm>
        </p:grpSpPr>
        <p:pic>
          <p:nvPicPr>
            <p:cNvPr id="47" name="Picture 46" descr="A yellow star on a black background&#10;&#10;AI-generated content may be incorrect.">
              <a:extLst>
                <a:ext uri="{FF2B5EF4-FFF2-40B4-BE49-F238E27FC236}">
                  <a16:creationId xmlns:a16="http://schemas.microsoft.com/office/drawing/2014/main" id="{AB3A63EC-1809-ABDD-ACB5-3614AEEF9F84}"/>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8" name="Picture 47" descr="A yellow star on a black background&#10;&#10;AI-generated content may be incorrect.">
              <a:extLst>
                <a:ext uri="{FF2B5EF4-FFF2-40B4-BE49-F238E27FC236}">
                  <a16:creationId xmlns:a16="http://schemas.microsoft.com/office/drawing/2014/main" id="{E7F6523C-7DE0-3061-28C0-27B802288D68}"/>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9" name="Picture 48" descr="A yellow star on a black background&#10;&#10;AI-generated content may be incorrect.">
              <a:extLst>
                <a:ext uri="{FF2B5EF4-FFF2-40B4-BE49-F238E27FC236}">
                  <a16:creationId xmlns:a16="http://schemas.microsoft.com/office/drawing/2014/main" id="{81504261-A223-AF8B-ABA1-5C28687C91E0}"/>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0" name="Group 49">
            <a:extLst>
              <a:ext uri="{FF2B5EF4-FFF2-40B4-BE49-F238E27FC236}">
                <a16:creationId xmlns:a16="http://schemas.microsoft.com/office/drawing/2014/main" id="{B0C4D720-C563-39CB-BBA3-28E6532ADB7B}"/>
              </a:ext>
            </a:extLst>
          </p:cNvPr>
          <p:cNvGrpSpPr/>
          <p:nvPr/>
        </p:nvGrpSpPr>
        <p:grpSpPr>
          <a:xfrm>
            <a:off x="7905616" y="5448361"/>
            <a:ext cx="907661" cy="282696"/>
            <a:chOff x="3724511" y="2340328"/>
            <a:chExt cx="907661" cy="282696"/>
          </a:xfrm>
        </p:grpSpPr>
        <p:pic>
          <p:nvPicPr>
            <p:cNvPr id="51" name="Picture 50" descr="A yellow star on a black background&#10;&#10;AI-generated content may be incorrect.">
              <a:extLst>
                <a:ext uri="{FF2B5EF4-FFF2-40B4-BE49-F238E27FC236}">
                  <a16:creationId xmlns:a16="http://schemas.microsoft.com/office/drawing/2014/main" id="{6BB1525D-9407-BD3D-7AA3-9DD2563FA1EB}"/>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2" name="Picture 51" descr="A yellow star on a black background&#10;&#10;AI-generated content may be incorrect.">
              <a:extLst>
                <a:ext uri="{FF2B5EF4-FFF2-40B4-BE49-F238E27FC236}">
                  <a16:creationId xmlns:a16="http://schemas.microsoft.com/office/drawing/2014/main" id="{C75D8544-A67B-2921-5ACC-DBBA7965C5B3}"/>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3" name="Picture 52" descr="A yellow star on a black background&#10;&#10;AI-generated content may be incorrect.">
              <a:extLst>
                <a:ext uri="{FF2B5EF4-FFF2-40B4-BE49-F238E27FC236}">
                  <a16:creationId xmlns:a16="http://schemas.microsoft.com/office/drawing/2014/main" id="{ED4B41F6-C49A-454C-8B35-2F2AC50ED413}"/>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4" name="Group 53">
            <a:extLst>
              <a:ext uri="{FF2B5EF4-FFF2-40B4-BE49-F238E27FC236}">
                <a16:creationId xmlns:a16="http://schemas.microsoft.com/office/drawing/2014/main" id="{3F6FBA1D-F797-A2BB-2EE5-0C3EDE1B4E9A}"/>
              </a:ext>
            </a:extLst>
          </p:cNvPr>
          <p:cNvGrpSpPr/>
          <p:nvPr/>
        </p:nvGrpSpPr>
        <p:grpSpPr>
          <a:xfrm>
            <a:off x="10002924" y="2337820"/>
            <a:ext cx="907661" cy="282696"/>
            <a:chOff x="3724511" y="2340328"/>
            <a:chExt cx="907661" cy="282696"/>
          </a:xfrm>
        </p:grpSpPr>
        <p:pic>
          <p:nvPicPr>
            <p:cNvPr id="55" name="Picture 54" descr="A yellow star on a black background&#10;&#10;AI-generated content may be incorrect.">
              <a:extLst>
                <a:ext uri="{FF2B5EF4-FFF2-40B4-BE49-F238E27FC236}">
                  <a16:creationId xmlns:a16="http://schemas.microsoft.com/office/drawing/2014/main" id="{A5FAD989-D695-11C0-A408-8B8987DFEEDE}"/>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6" name="Picture 55" descr="A yellow star on a black background&#10;&#10;AI-generated content may be incorrect.">
              <a:extLst>
                <a:ext uri="{FF2B5EF4-FFF2-40B4-BE49-F238E27FC236}">
                  <a16:creationId xmlns:a16="http://schemas.microsoft.com/office/drawing/2014/main" id="{BA8486EE-CC73-2E74-EB5B-06D34B2D0554}"/>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7" name="Picture 56" descr="A yellow star on a black background&#10;&#10;AI-generated content may be incorrect.">
              <a:extLst>
                <a:ext uri="{FF2B5EF4-FFF2-40B4-BE49-F238E27FC236}">
                  <a16:creationId xmlns:a16="http://schemas.microsoft.com/office/drawing/2014/main" id="{572E9478-A731-6581-EEF8-32AF9A50C1F6}"/>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58" name="Picture 57" descr="A yellow star on a black background&#10;&#10;AI-generated content may be incorrect.">
            <a:extLst>
              <a:ext uri="{FF2B5EF4-FFF2-40B4-BE49-F238E27FC236}">
                <a16:creationId xmlns:a16="http://schemas.microsoft.com/office/drawing/2014/main" id="{8D61E64D-7D11-D88A-5B6E-A0A8A5E80C6A}"/>
              </a:ext>
            </a:extLst>
          </p:cNvPr>
          <p:cNvPicPr>
            <a:picLocks noChangeAspect="1"/>
          </p:cNvPicPr>
          <p:nvPr/>
        </p:nvPicPr>
        <p:blipFill>
          <a:blip r:embed="rId2">
            <a:duotone>
              <a:prstClr val="black"/>
              <a:schemeClr val="accent4">
                <a:tint val="45000"/>
                <a:satMod val="400000"/>
              </a:schemeClr>
            </a:duotone>
          </a:blip>
          <a:stretch>
            <a:fillRect/>
          </a:stretch>
        </p:blipFill>
        <p:spPr>
          <a:xfrm>
            <a:off x="10315406" y="3115496"/>
            <a:ext cx="282696" cy="282696"/>
          </a:xfrm>
          <a:prstGeom prst="rect">
            <a:avLst/>
          </a:prstGeom>
        </p:spPr>
      </p:pic>
      <p:grpSp>
        <p:nvGrpSpPr>
          <p:cNvPr id="59" name="Group 58">
            <a:extLst>
              <a:ext uri="{FF2B5EF4-FFF2-40B4-BE49-F238E27FC236}">
                <a16:creationId xmlns:a16="http://schemas.microsoft.com/office/drawing/2014/main" id="{E78D3C92-0B58-637E-FDC5-6AAE0ABB9FA0}"/>
              </a:ext>
            </a:extLst>
          </p:cNvPr>
          <p:cNvGrpSpPr/>
          <p:nvPr/>
        </p:nvGrpSpPr>
        <p:grpSpPr>
          <a:xfrm>
            <a:off x="10160203" y="3911960"/>
            <a:ext cx="593101" cy="282696"/>
            <a:chOff x="12542120" y="3029164"/>
            <a:chExt cx="593101" cy="282696"/>
          </a:xfrm>
        </p:grpSpPr>
        <p:pic>
          <p:nvPicPr>
            <p:cNvPr id="60" name="Picture 59" descr="A yellow star on a black background&#10;&#10;AI-generated content may be incorrect.">
              <a:extLst>
                <a:ext uri="{FF2B5EF4-FFF2-40B4-BE49-F238E27FC236}">
                  <a16:creationId xmlns:a16="http://schemas.microsoft.com/office/drawing/2014/main" id="{AAF915DA-271C-E5CB-FF98-5400CB247000}"/>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1" name="Picture 60" descr="A yellow star on a black background&#10;&#10;AI-generated content may be incorrect.">
              <a:extLst>
                <a:ext uri="{FF2B5EF4-FFF2-40B4-BE49-F238E27FC236}">
                  <a16:creationId xmlns:a16="http://schemas.microsoft.com/office/drawing/2014/main" id="{8A51380C-71F4-83F1-65A9-6428CC4DDA47}"/>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62" name="Picture 61" descr="A yellow star on a black background&#10;&#10;AI-generated content may be incorrect.">
            <a:extLst>
              <a:ext uri="{FF2B5EF4-FFF2-40B4-BE49-F238E27FC236}">
                <a16:creationId xmlns:a16="http://schemas.microsoft.com/office/drawing/2014/main" id="{8CB59C17-DFD9-5DA6-48E1-EF1D7084BB68}"/>
              </a:ext>
            </a:extLst>
          </p:cNvPr>
          <p:cNvPicPr>
            <a:picLocks noChangeAspect="1"/>
          </p:cNvPicPr>
          <p:nvPr/>
        </p:nvPicPr>
        <p:blipFill>
          <a:blip r:embed="rId2">
            <a:duotone>
              <a:prstClr val="black"/>
              <a:schemeClr val="accent4">
                <a:tint val="45000"/>
                <a:satMod val="400000"/>
              </a:schemeClr>
            </a:duotone>
          </a:blip>
          <a:stretch>
            <a:fillRect/>
          </a:stretch>
        </p:blipFill>
        <p:spPr>
          <a:xfrm>
            <a:off x="10270414" y="4693088"/>
            <a:ext cx="282696" cy="282696"/>
          </a:xfrm>
          <a:prstGeom prst="rect">
            <a:avLst/>
          </a:prstGeom>
        </p:spPr>
      </p:pic>
      <p:grpSp>
        <p:nvGrpSpPr>
          <p:cNvPr id="63" name="Group 62">
            <a:extLst>
              <a:ext uri="{FF2B5EF4-FFF2-40B4-BE49-F238E27FC236}">
                <a16:creationId xmlns:a16="http://schemas.microsoft.com/office/drawing/2014/main" id="{45114373-EB7A-5D4F-B28E-8905BC45EB7B}"/>
              </a:ext>
            </a:extLst>
          </p:cNvPr>
          <p:cNvGrpSpPr/>
          <p:nvPr/>
        </p:nvGrpSpPr>
        <p:grpSpPr>
          <a:xfrm>
            <a:off x="10139229" y="5448361"/>
            <a:ext cx="593101" cy="282696"/>
            <a:chOff x="12542120" y="3029164"/>
            <a:chExt cx="593101" cy="282696"/>
          </a:xfrm>
        </p:grpSpPr>
        <p:pic>
          <p:nvPicPr>
            <p:cNvPr id="64" name="Picture 63" descr="A yellow star on a black background&#10;&#10;AI-generated content may be incorrect.">
              <a:extLst>
                <a:ext uri="{FF2B5EF4-FFF2-40B4-BE49-F238E27FC236}">
                  <a16:creationId xmlns:a16="http://schemas.microsoft.com/office/drawing/2014/main" id="{012C77F0-8757-45CC-09C6-39A30F8B0526}"/>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5" name="Picture 64" descr="A yellow star on a black background&#10;&#10;AI-generated content may be incorrect.">
              <a:extLst>
                <a:ext uri="{FF2B5EF4-FFF2-40B4-BE49-F238E27FC236}">
                  <a16:creationId xmlns:a16="http://schemas.microsoft.com/office/drawing/2014/main" id="{4D40650A-08BC-9AE7-6F88-4999DE94B697}"/>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sp>
        <p:nvSpPr>
          <p:cNvPr id="4" name="Rectangle 3">
            <a:extLst>
              <a:ext uri="{FF2B5EF4-FFF2-40B4-BE49-F238E27FC236}">
                <a16:creationId xmlns:a16="http://schemas.microsoft.com/office/drawing/2014/main" id="{7C4F4AF5-6DA3-10B2-ED32-CC63EAEFEEEF}"/>
              </a:ext>
            </a:extLst>
          </p:cNvPr>
          <p:cNvSpPr/>
          <p:nvPr/>
        </p:nvSpPr>
        <p:spPr>
          <a:xfrm>
            <a:off x="3107255" y="1371900"/>
            <a:ext cx="4190635" cy="4644112"/>
          </a:xfrm>
          <a:prstGeom prst="rect">
            <a:avLst/>
          </a:prstGeom>
          <a:solidFill>
            <a:srgbClr val="CCD3D8">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11BA4C-1893-C730-AAC2-7CB477163075}"/>
              </a:ext>
            </a:extLst>
          </p:cNvPr>
          <p:cNvSpPr/>
          <p:nvPr/>
        </p:nvSpPr>
        <p:spPr>
          <a:xfrm>
            <a:off x="9386683" y="1358343"/>
            <a:ext cx="2094750" cy="4644112"/>
          </a:xfrm>
          <a:prstGeom prst="rect">
            <a:avLst/>
          </a:prstGeom>
          <a:solidFill>
            <a:srgbClr val="CCD3D8">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757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3658B-AD90-55FF-6E7C-79E10220809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241F5B-39BE-1C7B-B916-3A79F5177D63}"/>
              </a:ext>
            </a:extLst>
          </p:cNvPr>
          <p:cNvSpPr txBox="1"/>
          <p:nvPr/>
        </p:nvSpPr>
        <p:spPr>
          <a:xfrm>
            <a:off x="196770" y="347242"/>
            <a:ext cx="7095281"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Competitor Analysis</a:t>
            </a:r>
            <a:endParaRPr lang="en-US" sz="2400"/>
          </a:p>
        </p:txBody>
      </p:sp>
      <p:graphicFrame>
        <p:nvGraphicFramePr>
          <p:cNvPr id="6" name="Table 5">
            <a:extLst>
              <a:ext uri="{FF2B5EF4-FFF2-40B4-BE49-F238E27FC236}">
                <a16:creationId xmlns:a16="http://schemas.microsoft.com/office/drawing/2014/main" id="{AA04BA2E-D9D4-65FB-C732-0088951289F0}"/>
              </a:ext>
            </a:extLst>
          </p:cNvPr>
          <p:cNvGraphicFramePr>
            <a:graphicFrameLocks noGrp="1"/>
          </p:cNvGraphicFramePr>
          <p:nvPr>
            <p:extLst>
              <p:ext uri="{D42A27DB-BD31-4B8C-83A1-F6EECF244321}">
                <p14:modId xmlns:p14="http://schemas.microsoft.com/office/powerpoint/2010/main" val="3894433033"/>
              </p:ext>
            </p:extLst>
          </p:nvPr>
        </p:nvGraphicFramePr>
        <p:xfrm>
          <a:off x="701653" y="1371900"/>
          <a:ext cx="10788694" cy="4617976"/>
        </p:xfrm>
        <a:graphic>
          <a:graphicData uri="http://schemas.openxmlformats.org/drawingml/2006/table">
            <a:tbl>
              <a:tblPr firstRow="1" bandRow="1">
                <a:tableStyleId>{5C22544A-7EE6-4342-B048-85BDC9FD1C3A}</a:tableStyleId>
              </a:tblPr>
              <a:tblGrid>
                <a:gridCol w="2397766">
                  <a:extLst>
                    <a:ext uri="{9D8B030D-6E8A-4147-A177-3AD203B41FA5}">
                      <a16:colId xmlns:a16="http://schemas.microsoft.com/office/drawing/2014/main" val="840823301"/>
                    </a:ext>
                  </a:extLst>
                </a:gridCol>
                <a:gridCol w="2097732">
                  <a:extLst>
                    <a:ext uri="{9D8B030D-6E8A-4147-A177-3AD203B41FA5}">
                      <a16:colId xmlns:a16="http://schemas.microsoft.com/office/drawing/2014/main" val="3399904573"/>
                    </a:ext>
                  </a:extLst>
                </a:gridCol>
                <a:gridCol w="2097732">
                  <a:extLst>
                    <a:ext uri="{9D8B030D-6E8A-4147-A177-3AD203B41FA5}">
                      <a16:colId xmlns:a16="http://schemas.microsoft.com/office/drawing/2014/main" val="1092513240"/>
                    </a:ext>
                  </a:extLst>
                </a:gridCol>
                <a:gridCol w="2097732">
                  <a:extLst>
                    <a:ext uri="{9D8B030D-6E8A-4147-A177-3AD203B41FA5}">
                      <a16:colId xmlns:a16="http://schemas.microsoft.com/office/drawing/2014/main" val="2737617544"/>
                    </a:ext>
                  </a:extLst>
                </a:gridCol>
                <a:gridCol w="2097732">
                  <a:extLst>
                    <a:ext uri="{9D8B030D-6E8A-4147-A177-3AD203B41FA5}">
                      <a16:colId xmlns:a16="http://schemas.microsoft.com/office/drawing/2014/main" val="3142894718"/>
                    </a:ext>
                  </a:extLst>
                </a:gridCol>
              </a:tblGrid>
              <a:tr h="746736">
                <a:tc>
                  <a:txBody>
                    <a:bodyPr/>
                    <a:lstStyle/>
                    <a:p>
                      <a:pPr algn="ctr"/>
                      <a:r>
                        <a:rPr lang="en-GB">
                          <a:solidFill>
                            <a:schemeClr val="bg1"/>
                          </a:solidFill>
                        </a:rPr>
                        <a:t>Criteria</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Analgesic Patches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NSAIDS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Physiotherapy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TENS Machine</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2582567"/>
                  </a:ext>
                </a:extLst>
              </a:tr>
              <a:tr h="774248">
                <a:tc>
                  <a:txBody>
                    <a:bodyPr/>
                    <a:lstStyle/>
                    <a:p>
                      <a:pPr algn="ctr"/>
                      <a:r>
                        <a:rPr lang="en-GB">
                          <a:solidFill>
                            <a:schemeClr val="tx1"/>
                          </a:solidFill>
                        </a:rPr>
                        <a:t>Accessibility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793751"/>
                  </a:ext>
                </a:extLst>
              </a:tr>
              <a:tr h="774248">
                <a:tc>
                  <a:txBody>
                    <a:bodyPr/>
                    <a:lstStyle/>
                    <a:p>
                      <a:pPr algn="ctr"/>
                      <a:r>
                        <a:rPr lang="en-GB">
                          <a:solidFill>
                            <a:schemeClr val="tx1"/>
                          </a:solidFill>
                        </a:rPr>
                        <a:t>Convenience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222817"/>
                  </a:ext>
                </a:extLst>
              </a:tr>
              <a:tr h="774248">
                <a:tc>
                  <a:txBody>
                    <a:bodyPr/>
                    <a:lstStyle/>
                    <a:p>
                      <a:pPr algn="ctr"/>
                      <a:r>
                        <a:rPr lang="en-GB">
                          <a:solidFill>
                            <a:schemeClr val="tx1"/>
                          </a:solidFill>
                        </a:rPr>
                        <a:t>Personalisation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12176"/>
                  </a:ext>
                </a:extLst>
              </a:tr>
              <a:tr h="774248">
                <a:tc>
                  <a:txBody>
                    <a:bodyPr/>
                    <a:lstStyle/>
                    <a:p>
                      <a:pPr algn="ctr"/>
                      <a:r>
                        <a:rPr lang="en-GB">
                          <a:solidFill>
                            <a:schemeClr val="tx1"/>
                          </a:solidFill>
                        </a:rPr>
                        <a:t>Effectiveness in Improving Condition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147944"/>
                  </a:ext>
                </a:extLst>
              </a:tr>
              <a:tr h="774248">
                <a:tc>
                  <a:txBody>
                    <a:bodyPr/>
                    <a:lstStyle/>
                    <a:p>
                      <a:pPr algn="ctr"/>
                      <a:r>
                        <a:rPr lang="en-GB">
                          <a:solidFill>
                            <a:schemeClr val="tx1"/>
                          </a:solidFill>
                        </a:rPr>
                        <a:t>Safety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0" i="0" u="none" strike="noStrike" noProof="0">
                          <a:solidFill>
                            <a:schemeClr val="tx1"/>
                          </a:solidFill>
                          <a:latin typeface="Apto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7637858"/>
                  </a:ext>
                </a:extLst>
              </a:tr>
            </a:tbl>
          </a:graphicData>
        </a:graphic>
      </p:graphicFrame>
      <p:pic>
        <p:nvPicPr>
          <p:cNvPr id="10" name="Picture 9" descr="A yellow star on a black background&#10;&#10;AI-generated content may be incorrect.">
            <a:extLst>
              <a:ext uri="{FF2B5EF4-FFF2-40B4-BE49-F238E27FC236}">
                <a16:creationId xmlns:a16="http://schemas.microsoft.com/office/drawing/2014/main" id="{A1881A3F-959B-2BCE-D679-9559EB1B98F8}"/>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3115496"/>
            <a:ext cx="282696" cy="282696"/>
          </a:xfrm>
          <a:prstGeom prst="rect">
            <a:avLst/>
          </a:prstGeom>
        </p:spPr>
      </p:pic>
      <p:pic>
        <p:nvPicPr>
          <p:cNvPr id="12" name="Picture 11" descr="A yellow star on a black background&#10;&#10;AI-generated content may be incorrect.">
            <a:extLst>
              <a:ext uri="{FF2B5EF4-FFF2-40B4-BE49-F238E27FC236}">
                <a16:creationId xmlns:a16="http://schemas.microsoft.com/office/drawing/2014/main" id="{C3CA3A90-D973-2E71-D848-B684ED9E80C3}"/>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3115496"/>
            <a:ext cx="282696" cy="282696"/>
          </a:xfrm>
          <a:prstGeom prst="rect">
            <a:avLst/>
          </a:prstGeom>
        </p:spPr>
      </p:pic>
      <p:pic>
        <p:nvPicPr>
          <p:cNvPr id="15" name="Picture 14" descr="A yellow star on a black background&#10;&#10;AI-generated content may be incorrect.">
            <a:extLst>
              <a:ext uri="{FF2B5EF4-FFF2-40B4-BE49-F238E27FC236}">
                <a16:creationId xmlns:a16="http://schemas.microsoft.com/office/drawing/2014/main" id="{668A768C-E105-04A3-DE1D-09DC2136E5E9}"/>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3115496"/>
            <a:ext cx="282696" cy="282696"/>
          </a:xfrm>
          <a:prstGeom prst="rect">
            <a:avLst/>
          </a:prstGeom>
        </p:spPr>
      </p:pic>
      <p:grpSp>
        <p:nvGrpSpPr>
          <p:cNvPr id="33" name="Group 32">
            <a:extLst>
              <a:ext uri="{FF2B5EF4-FFF2-40B4-BE49-F238E27FC236}">
                <a16:creationId xmlns:a16="http://schemas.microsoft.com/office/drawing/2014/main" id="{E679A06D-AC35-88B2-5322-69F73961B302}"/>
              </a:ext>
            </a:extLst>
          </p:cNvPr>
          <p:cNvGrpSpPr/>
          <p:nvPr/>
        </p:nvGrpSpPr>
        <p:grpSpPr>
          <a:xfrm>
            <a:off x="3724511" y="2340328"/>
            <a:ext cx="907661" cy="282696"/>
            <a:chOff x="3724511" y="2340328"/>
            <a:chExt cx="907661" cy="282696"/>
          </a:xfrm>
        </p:grpSpPr>
        <p:pic>
          <p:nvPicPr>
            <p:cNvPr id="16" name="Picture 15" descr="A yellow star on a black background&#10;&#10;AI-generated content may be incorrect.">
              <a:extLst>
                <a:ext uri="{FF2B5EF4-FFF2-40B4-BE49-F238E27FC236}">
                  <a16:creationId xmlns:a16="http://schemas.microsoft.com/office/drawing/2014/main" id="{4284007A-A43B-2B6E-0288-503507C50349}"/>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17" name="Picture 16" descr="A yellow star on a black background&#10;&#10;AI-generated content may be incorrect.">
              <a:extLst>
                <a:ext uri="{FF2B5EF4-FFF2-40B4-BE49-F238E27FC236}">
                  <a16:creationId xmlns:a16="http://schemas.microsoft.com/office/drawing/2014/main" id="{2868EB66-EC81-329E-58F7-49C4EC5444DB}"/>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18" name="Picture 17" descr="A yellow star on a black background&#10;&#10;AI-generated content may be incorrect.">
              <a:extLst>
                <a:ext uri="{FF2B5EF4-FFF2-40B4-BE49-F238E27FC236}">
                  <a16:creationId xmlns:a16="http://schemas.microsoft.com/office/drawing/2014/main" id="{EA66C97E-78B3-739F-B7F5-3D994E567B36}"/>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20" name="Picture 19" descr="A yellow star on a black background&#10;&#10;AI-generated content may be incorrect.">
            <a:extLst>
              <a:ext uri="{FF2B5EF4-FFF2-40B4-BE49-F238E27FC236}">
                <a16:creationId xmlns:a16="http://schemas.microsoft.com/office/drawing/2014/main" id="{0659C3BA-0F69-23A7-A9FA-7BF97CD275AA}"/>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3890664"/>
            <a:ext cx="282696" cy="282696"/>
          </a:xfrm>
          <a:prstGeom prst="rect">
            <a:avLst/>
          </a:prstGeom>
        </p:spPr>
      </p:pic>
      <p:pic>
        <p:nvPicPr>
          <p:cNvPr id="22" name="Picture 21" descr="A yellow star on a black background&#10;&#10;AI-generated content may be incorrect.">
            <a:extLst>
              <a:ext uri="{FF2B5EF4-FFF2-40B4-BE49-F238E27FC236}">
                <a16:creationId xmlns:a16="http://schemas.microsoft.com/office/drawing/2014/main" id="{E3EAAACA-8336-3451-1AFB-832DAD6AA7CE}"/>
              </a:ext>
            </a:extLst>
          </p:cNvPr>
          <p:cNvPicPr>
            <a:picLocks noChangeAspect="1"/>
          </p:cNvPicPr>
          <p:nvPr/>
        </p:nvPicPr>
        <p:blipFill>
          <a:blip r:embed="rId2">
            <a:duotone>
              <a:prstClr val="black"/>
              <a:schemeClr val="accent4">
                <a:tint val="45000"/>
                <a:satMod val="400000"/>
              </a:schemeClr>
            </a:duotone>
          </a:blip>
          <a:stretch>
            <a:fillRect/>
          </a:stretch>
        </p:blipFill>
        <p:spPr>
          <a:xfrm>
            <a:off x="4020939" y="4699030"/>
            <a:ext cx="282696" cy="282696"/>
          </a:xfrm>
          <a:prstGeom prst="rect">
            <a:avLst/>
          </a:prstGeom>
        </p:spPr>
      </p:pic>
      <p:pic>
        <p:nvPicPr>
          <p:cNvPr id="23" name="Picture 22" descr="A yellow star on a black background&#10;&#10;AI-generated content may be incorrect.">
            <a:extLst>
              <a:ext uri="{FF2B5EF4-FFF2-40B4-BE49-F238E27FC236}">
                <a16:creationId xmlns:a16="http://schemas.microsoft.com/office/drawing/2014/main" id="{54FD05B6-CFA7-BBE7-B9D9-F34F8E92EF3A}"/>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5471555"/>
            <a:ext cx="282696" cy="282696"/>
          </a:xfrm>
          <a:prstGeom prst="rect">
            <a:avLst/>
          </a:prstGeom>
        </p:spPr>
      </p:pic>
      <p:pic>
        <p:nvPicPr>
          <p:cNvPr id="24" name="Picture 23" descr="A yellow star on a black background&#10;&#10;AI-generated content may be incorrect.">
            <a:extLst>
              <a:ext uri="{FF2B5EF4-FFF2-40B4-BE49-F238E27FC236}">
                <a16:creationId xmlns:a16="http://schemas.microsoft.com/office/drawing/2014/main" id="{994BD6B1-17D6-0102-FEFB-4C5C33429772}"/>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5471555"/>
            <a:ext cx="282696" cy="282696"/>
          </a:xfrm>
          <a:prstGeom prst="rect">
            <a:avLst/>
          </a:prstGeom>
        </p:spPr>
      </p:pic>
      <p:pic>
        <p:nvPicPr>
          <p:cNvPr id="25" name="Picture 24" descr="A yellow star on a black background&#10;&#10;AI-generated content may be incorrect.">
            <a:extLst>
              <a:ext uri="{FF2B5EF4-FFF2-40B4-BE49-F238E27FC236}">
                <a16:creationId xmlns:a16="http://schemas.microsoft.com/office/drawing/2014/main" id="{CE2E942E-EBB0-6B20-08F6-7E9E6937813E}"/>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5471555"/>
            <a:ext cx="282696" cy="282696"/>
          </a:xfrm>
          <a:prstGeom prst="rect">
            <a:avLst/>
          </a:prstGeom>
        </p:spPr>
      </p:pic>
      <p:pic>
        <p:nvPicPr>
          <p:cNvPr id="26" name="Picture 25" descr="A yellow star on a black background&#10;&#10;AI-generated content may be incorrect.">
            <a:extLst>
              <a:ext uri="{FF2B5EF4-FFF2-40B4-BE49-F238E27FC236}">
                <a16:creationId xmlns:a16="http://schemas.microsoft.com/office/drawing/2014/main" id="{A1806F07-8FE7-0CBB-F431-C076C35252C5}"/>
              </a:ext>
            </a:extLst>
          </p:cNvPr>
          <p:cNvPicPr>
            <a:picLocks noChangeAspect="1"/>
          </p:cNvPicPr>
          <p:nvPr/>
        </p:nvPicPr>
        <p:blipFill>
          <a:blip r:embed="rId2">
            <a:duotone>
              <a:prstClr val="black"/>
              <a:schemeClr val="accent4">
                <a:tint val="45000"/>
                <a:satMod val="400000"/>
              </a:schemeClr>
            </a:duotone>
          </a:blip>
          <a:stretch>
            <a:fillRect/>
          </a:stretch>
        </p:blipFill>
        <p:spPr>
          <a:xfrm>
            <a:off x="6096000" y="5486100"/>
            <a:ext cx="282696" cy="282696"/>
          </a:xfrm>
          <a:prstGeom prst="rect">
            <a:avLst/>
          </a:prstGeom>
        </p:spPr>
      </p:pic>
      <p:pic>
        <p:nvPicPr>
          <p:cNvPr id="27" name="Picture 26" descr="A yellow star on a black background&#10;&#10;AI-generated content may be incorrect.">
            <a:extLst>
              <a:ext uri="{FF2B5EF4-FFF2-40B4-BE49-F238E27FC236}">
                <a16:creationId xmlns:a16="http://schemas.microsoft.com/office/drawing/2014/main" id="{ACEA85DA-4860-D736-2CDB-418FE2E42A78}"/>
              </a:ext>
            </a:extLst>
          </p:cNvPr>
          <p:cNvPicPr>
            <a:picLocks noChangeAspect="1"/>
          </p:cNvPicPr>
          <p:nvPr/>
        </p:nvPicPr>
        <p:blipFill>
          <a:blip r:embed="rId2">
            <a:duotone>
              <a:prstClr val="black"/>
              <a:schemeClr val="accent4">
                <a:tint val="45000"/>
                <a:satMod val="400000"/>
              </a:schemeClr>
            </a:duotone>
          </a:blip>
          <a:stretch>
            <a:fillRect/>
          </a:stretch>
        </p:blipFill>
        <p:spPr>
          <a:xfrm>
            <a:off x="6080561" y="4699030"/>
            <a:ext cx="282696" cy="282696"/>
          </a:xfrm>
          <a:prstGeom prst="rect">
            <a:avLst/>
          </a:prstGeom>
        </p:spPr>
      </p:pic>
      <p:pic>
        <p:nvPicPr>
          <p:cNvPr id="28" name="Picture 27" descr="A yellow star on a black background&#10;&#10;AI-generated content may be incorrect.">
            <a:extLst>
              <a:ext uri="{FF2B5EF4-FFF2-40B4-BE49-F238E27FC236}">
                <a16:creationId xmlns:a16="http://schemas.microsoft.com/office/drawing/2014/main" id="{F6602B36-1F9E-FA3E-B8AE-E2C0857D220A}"/>
              </a:ext>
            </a:extLst>
          </p:cNvPr>
          <p:cNvPicPr>
            <a:picLocks noChangeAspect="1"/>
          </p:cNvPicPr>
          <p:nvPr/>
        </p:nvPicPr>
        <p:blipFill>
          <a:blip r:embed="rId2">
            <a:duotone>
              <a:prstClr val="black"/>
              <a:schemeClr val="accent4">
                <a:tint val="45000"/>
                <a:satMod val="400000"/>
              </a:schemeClr>
            </a:duotone>
          </a:blip>
          <a:stretch>
            <a:fillRect/>
          </a:stretch>
        </p:blipFill>
        <p:spPr>
          <a:xfrm>
            <a:off x="6096000" y="3911960"/>
            <a:ext cx="282696" cy="282696"/>
          </a:xfrm>
          <a:prstGeom prst="rect">
            <a:avLst/>
          </a:prstGeom>
        </p:spPr>
      </p:pic>
      <p:pic>
        <p:nvPicPr>
          <p:cNvPr id="30" name="Picture 29" descr="A yellow star on a black background&#10;&#10;AI-generated content may be incorrect.">
            <a:extLst>
              <a:ext uri="{FF2B5EF4-FFF2-40B4-BE49-F238E27FC236}">
                <a16:creationId xmlns:a16="http://schemas.microsoft.com/office/drawing/2014/main" id="{4688FA77-7F7E-C1A7-5889-72BB892B31B0}"/>
              </a:ext>
            </a:extLst>
          </p:cNvPr>
          <p:cNvPicPr>
            <a:picLocks noChangeAspect="1"/>
          </p:cNvPicPr>
          <p:nvPr/>
        </p:nvPicPr>
        <p:blipFill>
          <a:blip r:embed="rId2">
            <a:duotone>
              <a:prstClr val="black"/>
              <a:schemeClr val="accent4">
                <a:tint val="45000"/>
                <a:satMod val="400000"/>
              </a:schemeClr>
            </a:duotone>
          </a:blip>
          <a:stretch>
            <a:fillRect/>
          </a:stretch>
        </p:blipFill>
        <p:spPr>
          <a:xfrm>
            <a:off x="5820166" y="3115496"/>
            <a:ext cx="282696" cy="282696"/>
          </a:xfrm>
          <a:prstGeom prst="rect">
            <a:avLst/>
          </a:prstGeom>
        </p:spPr>
      </p:pic>
      <p:pic>
        <p:nvPicPr>
          <p:cNvPr id="31" name="Picture 30" descr="A yellow star on a black background&#10;&#10;AI-generated content may be incorrect.">
            <a:extLst>
              <a:ext uri="{FF2B5EF4-FFF2-40B4-BE49-F238E27FC236}">
                <a16:creationId xmlns:a16="http://schemas.microsoft.com/office/drawing/2014/main" id="{BEEC9786-EF14-72CE-46A3-670182F3345C}"/>
              </a:ext>
            </a:extLst>
          </p:cNvPr>
          <p:cNvPicPr>
            <a:picLocks noChangeAspect="1"/>
          </p:cNvPicPr>
          <p:nvPr/>
        </p:nvPicPr>
        <p:blipFill>
          <a:blip r:embed="rId2">
            <a:duotone>
              <a:prstClr val="black"/>
              <a:schemeClr val="accent4">
                <a:tint val="45000"/>
                <a:satMod val="400000"/>
              </a:schemeClr>
            </a:duotone>
          </a:blip>
          <a:stretch>
            <a:fillRect/>
          </a:stretch>
        </p:blipFill>
        <p:spPr>
          <a:xfrm>
            <a:off x="6132648" y="3115496"/>
            <a:ext cx="282696" cy="282696"/>
          </a:xfrm>
          <a:prstGeom prst="rect">
            <a:avLst/>
          </a:prstGeom>
        </p:spPr>
      </p:pic>
      <p:pic>
        <p:nvPicPr>
          <p:cNvPr id="32" name="Picture 31" descr="A yellow star on a black background&#10;&#10;AI-generated content may be incorrect.">
            <a:extLst>
              <a:ext uri="{FF2B5EF4-FFF2-40B4-BE49-F238E27FC236}">
                <a16:creationId xmlns:a16="http://schemas.microsoft.com/office/drawing/2014/main" id="{A71BE7C1-FFA1-73C9-20DB-958BB9BFEB91}"/>
              </a:ext>
            </a:extLst>
          </p:cNvPr>
          <p:cNvPicPr>
            <a:picLocks noChangeAspect="1"/>
          </p:cNvPicPr>
          <p:nvPr/>
        </p:nvPicPr>
        <p:blipFill>
          <a:blip r:embed="rId2">
            <a:duotone>
              <a:prstClr val="black"/>
              <a:schemeClr val="accent4">
                <a:tint val="45000"/>
                <a:satMod val="400000"/>
              </a:schemeClr>
            </a:duotone>
          </a:blip>
          <a:stretch>
            <a:fillRect/>
          </a:stretch>
        </p:blipFill>
        <p:spPr>
          <a:xfrm>
            <a:off x="6445131" y="3115496"/>
            <a:ext cx="282696" cy="282696"/>
          </a:xfrm>
          <a:prstGeom prst="rect">
            <a:avLst/>
          </a:prstGeom>
        </p:spPr>
      </p:pic>
      <p:pic>
        <p:nvPicPr>
          <p:cNvPr id="2" name="Picture 1" descr="A yellow star on a black background&#10;&#10;AI-generated content may be incorrect.">
            <a:extLst>
              <a:ext uri="{FF2B5EF4-FFF2-40B4-BE49-F238E27FC236}">
                <a16:creationId xmlns:a16="http://schemas.microsoft.com/office/drawing/2014/main" id="{CA2CE946-7915-23BC-06A9-E605E254DA36}"/>
              </a:ext>
            </a:extLst>
          </p:cNvPr>
          <p:cNvPicPr>
            <a:picLocks noChangeAspect="1"/>
          </p:cNvPicPr>
          <p:nvPr/>
        </p:nvPicPr>
        <p:blipFill>
          <a:blip r:embed="rId2">
            <a:duotone>
              <a:prstClr val="black"/>
              <a:schemeClr val="accent4">
                <a:tint val="45000"/>
                <a:satMod val="400000"/>
              </a:schemeClr>
            </a:duotone>
          </a:blip>
          <a:stretch>
            <a:fillRect/>
          </a:stretch>
        </p:blipFill>
        <p:spPr>
          <a:xfrm>
            <a:off x="12724839" y="3398192"/>
            <a:ext cx="282696" cy="282696"/>
          </a:xfrm>
          <a:prstGeom prst="rect">
            <a:avLst/>
          </a:prstGeom>
        </p:spPr>
      </p:pic>
      <p:grpSp>
        <p:nvGrpSpPr>
          <p:cNvPr id="34" name="Group 33">
            <a:extLst>
              <a:ext uri="{FF2B5EF4-FFF2-40B4-BE49-F238E27FC236}">
                <a16:creationId xmlns:a16="http://schemas.microsoft.com/office/drawing/2014/main" id="{64052606-A1D4-4F5A-B086-6679B6F4FE73}"/>
              </a:ext>
            </a:extLst>
          </p:cNvPr>
          <p:cNvGrpSpPr/>
          <p:nvPr/>
        </p:nvGrpSpPr>
        <p:grpSpPr>
          <a:xfrm>
            <a:off x="12412356" y="3853553"/>
            <a:ext cx="907661" cy="282696"/>
            <a:chOff x="3724511" y="2340328"/>
            <a:chExt cx="907661" cy="282696"/>
          </a:xfrm>
        </p:grpSpPr>
        <p:pic>
          <p:nvPicPr>
            <p:cNvPr id="35" name="Picture 34" descr="A yellow star on a black background&#10;&#10;AI-generated content may be incorrect.">
              <a:extLst>
                <a:ext uri="{FF2B5EF4-FFF2-40B4-BE49-F238E27FC236}">
                  <a16:creationId xmlns:a16="http://schemas.microsoft.com/office/drawing/2014/main" id="{27D6DF38-6501-1524-8555-34EFD312392C}"/>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36" name="Picture 35" descr="A yellow star on a black background&#10;&#10;AI-generated content may be incorrect.">
              <a:extLst>
                <a:ext uri="{FF2B5EF4-FFF2-40B4-BE49-F238E27FC236}">
                  <a16:creationId xmlns:a16="http://schemas.microsoft.com/office/drawing/2014/main" id="{130FC8BC-63DF-222F-8A63-F17A99B098B0}"/>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37" name="Picture 36" descr="A yellow star on a black background&#10;&#10;AI-generated content may be incorrect.">
              <a:extLst>
                <a:ext uri="{FF2B5EF4-FFF2-40B4-BE49-F238E27FC236}">
                  <a16:creationId xmlns:a16="http://schemas.microsoft.com/office/drawing/2014/main" id="{689846CB-FF1B-0594-885B-B67844D67ED5}"/>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0" name="Group 39">
            <a:extLst>
              <a:ext uri="{FF2B5EF4-FFF2-40B4-BE49-F238E27FC236}">
                <a16:creationId xmlns:a16="http://schemas.microsoft.com/office/drawing/2014/main" id="{AAF967FD-F101-9152-589D-9182F913265C}"/>
              </a:ext>
            </a:extLst>
          </p:cNvPr>
          <p:cNvGrpSpPr/>
          <p:nvPr/>
        </p:nvGrpSpPr>
        <p:grpSpPr>
          <a:xfrm>
            <a:off x="12542120" y="3029164"/>
            <a:ext cx="593101" cy="282696"/>
            <a:chOff x="12542120" y="3029164"/>
            <a:chExt cx="593101" cy="282696"/>
          </a:xfrm>
        </p:grpSpPr>
        <p:pic>
          <p:nvPicPr>
            <p:cNvPr id="38" name="Picture 37" descr="A yellow star on a black background&#10;&#10;AI-generated content may be incorrect.">
              <a:extLst>
                <a:ext uri="{FF2B5EF4-FFF2-40B4-BE49-F238E27FC236}">
                  <a16:creationId xmlns:a16="http://schemas.microsoft.com/office/drawing/2014/main" id="{76B2D713-D1AE-22F4-396C-C2A791F528CD}"/>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39" name="Picture 38" descr="A yellow star on a black background&#10;&#10;AI-generated content may be incorrect.">
              <a:extLst>
                <a:ext uri="{FF2B5EF4-FFF2-40B4-BE49-F238E27FC236}">
                  <a16:creationId xmlns:a16="http://schemas.microsoft.com/office/drawing/2014/main" id="{DA36F0B6-910D-79FB-7DC6-2B7D7EB1715A}"/>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8" name="Group 7">
            <a:extLst>
              <a:ext uri="{FF2B5EF4-FFF2-40B4-BE49-F238E27FC236}">
                <a16:creationId xmlns:a16="http://schemas.microsoft.com/office/drawing/2014/main" id="{C10943A6-5E41-5F67-3A05-361525FC7378}"/>
              </a:ext>
            </a:extLst>
          </p:cNvPr>
          <p:cNvGrpSpPr/>
          <p:nvPr/>
        </p:nvGrpSpPr>
        <p:grpSpPr>
          <a:xfrm>
            <a:off x="5965243" y="2337820"/>
            <a:ext cx="593101" cy="282696"/>
            <a:chOff x="12542120" y="3029164"/>
            <a:chExt cx="593101" cy="282696"/>
          </a:xfrm>
        </p:grpSpPr>
        <p:pic>
          <p:nvPicPr>
            <p:cNvPr id="9" name="Picture 8" descr="A yellow star on a black background&#10;&#10;AI-generated content may be incorrect.">
              <a:extLst>
                <a:ext uri="{FF2B5EF4-FFF2-40B4-BE49-F238E27FC236}">
                  <a16:creationId xmlns:a16="http://schemas.microsoft.com/office/drawing/2014/main" id="{FBAAFCDD-0A4A-9063-29F3-B4B2638B5CE7}"/>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1" name="Picture 10" descr="A yellow star on a black background&#10;&#10;AI-generated content may be incorrect.">
              <a:extLst>
                <a:ext uri="{FF2B5EF4-FFF2-40B4-BE49-F238E27FC236}">
                  <a16:creationId xmlns:a16="http://schemas.microsoft.com/office/drawing/2014/main" id="{1F16089D-BC1C-97BD-7CB3-496CC00CB396}"/>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13" name="Group 12">
            <a:extLst>
              <a:ext uri="{FF2B5EF4-FFF2-40B4-BE49-F238E27FC236}">
                <a16:creationId xmlns:a16="http://schemas.microsoft.com/office/drawing/2014/main" id="{0FBBC66C-B62C-A427-9375-1490DC87BC8B}"/>
              </a:ext>
            </a:extLst>
          </p:cNvPr>
          <p:cNvGrpSpPr/>
          <p:nvPr/>
        </p:nvGrpSpPr>
        <p:grpSpPr>
          <a:xfrm>
            <a:off x="8033109" y="2335348"/>
            <a:ext cx="593101" cy="282696"/>
            <a:chOff x="12542120" y="3029164"/>
            <a:chExt cx="593101" cy="282696"/>
          </a:xfrm>
        </p:grpSpPr>
        <p:pic>
          <p:nvPicPr>
            <p:cNvPr id="14" name="Picture 13" descr="A yellow star on a black background&#10;&#10;AI-generated content may be incorrect.">
              <a:extLst>
                <a:ext uri="{FF2B5EF4-FFF2-40B4-BE49-F238E27FC236}">
                  <a16:creationId xmlns:a16="http://schemas.microsoft.com/office/drawing/2014/main" id="{608B391F-BB9A-5B05-3513-105148AF5640}"/>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9" name="Picture 18" descr="A yellow star on a black background&#10;&#10;AI-generated content may be incorrect.">
              <a:extLst>
                <a:ext uri="{FF2B5EF4-FFF2-40B4-BE49-F238E27FC236}">
                  <a16:creationId xmlns:a16="http://schemas.microsoft.com/office/drawing/2014/main" id="{369B066D-BF6C-A609-DC52-1D09236EC73E}"/>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21" name="Picture 20" descr="A yellow star on a black background&#10;&#10;AI-generated content may be incorrect.">
            <a:extLst>
              <a:ext uri="{FF2B5EF4-FFF2-40B4-BE49-F238E27FC236}">
                <a16:creationId xmlns:a16="http://schemas.microsoft.com/office/drawing/2014/main" id="{0631976D-A17D-28BF-EAAC-EAEFA272B5B0}"/>
              </a:ext>
            </a:extLst>
          </p:cNvPr>
          <p:cNvPicPr>
            <a:picLocks noChangeAspect="1"/>
          </p:cNvPicPr>
          <p:nvPr/>
        </p:nvPicPr>
        <p:blipFill>
          <a:blip r:embed="rId2">
            <a:duotone>
              <a:prstClr val="black"/>
              <a:schemeClr val="accent4">
                <a:tint val="45000"/>
                <a:satMod val="400000"/>
              </a:schemeClr>
            </a:duotone>
          </a:blip>
          <a:stretch>
            <a:fillRect/>
          </a:stretch>
        </p:blipFill>
        <p:spPr>
          <a:xfrm>
            <a:off x="8188312" y="3115496"/>
            <a:ext cx="282696" cy="282696"/>
          </a:xfrm>
          <a:prstGeom prst="rect">
            <a:avLst/>
          </a:prstGeom>
        </p:spPr>
      </p:pic>
      <p:grpSp>
        <p:nvGrpSpPr>
          <p:cNvPr id="29" name="Group 28">
            <a:extLst>
              <a:ext uri="{FF2B5EF4-FFF2-40B4-BE49-F238E27FC236}">
                <a16:creationId xmlns:a16="http://schemas.microsoft.com/office/drawing/2014/main" id="{523DA281-2B83-F186-FE0B-D63593210AAE}"/>
              </a:ext>
            </a:extLst>
          </p:cNvPr>
          <p:cNvGrpSpPr/>
          <p:nvPr/>
        </p:nvGrpSpPr>
        <p:grpSpPr>
          <a:xfrm>
            <a:off x="7905617" y="4687082"/>
            <a:ext cx="907661" cy="282696"/>
            <a:chOff x="3724511" y="2340328"/>
            <a:chExt cx="907661" cy="282696"/>
          </a:xfrm>
        </p:grpSpPr>
        <p:pic>
          <p:nvPicPr>
            <p:cNvPr id="42" name="Picture 41" descr="A yellow star on a black background&#10;&#10;AI-generated content may be incorrect.">
              <a:extLst>
                <a:ext uri="{FF2B5EF4-FFF2-40B4-BE49-F238E27FC236}">
                  <a16:creationId xmlns:a16="http://schemas.microsoft.com/office/drawing/2014/main" id="{7056A054-4776-362E-4F58-EA14BD88D4AF}"/>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3" name="Picture 42" descr="A yellow star on a black background&#10;&#10;AI-generated content may be incorrect.">
              <a:extLst>
                <a:ext uri="{FF2B5EF4-FFF2-40B4-BE49-F238E27FC236}">
                  <a16:creationId xmlns:a16="http://schemas.microsoft.com/office/drawing/2014/main" id="{23200153-60DA-216D-AFA3-83D085C49186}"/>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4" name="Picture 43" descr="A yellow star on a black background&#10;&#10;AI-generated content may be incorrect.">
              <a:extLst>
                <a:ext uri="{FF2B5EF4-FFF2-40B4-BE49-F238E27FC236}">
                  <a16:creationId xmlns:a16="http://schemas.microsoft.com/office/drawing/2014/main" id="{40F2159D-0147-A2F8-21E3-BE0A175C2C3A}"/>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6" name="Group 45">
            <a:extLst>
              <a:ext uri="{FF2B5EF4-FFF2-40B4-BE49-F238E27FC236}">
                <a16:creationId xmlns:a16="http://schemas.microsoft.com/office/drawing/2014/main" id="{37ECA119-F457-D148-7BC8-0DC409B491F6}"/>
              </a:ext>
            </a:extLst>
          </p:cNvPr>
          <p:cNvGrpSpPr/>
          <p:nvPr/>
        </p:nvGrpSpPr>
        <p:grpSpPr>
          <a:xfrm>
            <a:off x="7905617" y="3888065"/>
            <a:ext cx="907661" cy="282696"/>
            <a:chOff x="3724511" y="2340328"/>
            <a:chExt cx="907661" cy="282696"/>
          </a:xfrm>
        </p:grpSpPr>
        <p:pic>
          <p:nvPicPr>
            <p:cNvPr id="47" name="Picture 46" descr="A yellow star on a black background&#10;&#10;AI-generated content may be incorrect.">
              <a:extLst>
                <a:ext uri="{FF2B5EF4-FFF2-40B4-BE49-F238E27FC236}">
                  <a16:creationId xmlns:a16="http://schemas.microsoft.com/office/drawing/2014/main" id="{306FD46F-EA5E-17D0-336C-79BCB4D916DC}"/>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8" name="Picture 47" descr="A yellow star on a black background&#10;&#10;AI-generated content may be incorrect.">
              <a:extLst>
                <a:ext uri="{FF2B5EF4-FFF2-40B4-BE49-F238E27FC236}">
                  <a16:creationId xmlns:a16="http://schemas.microsoft.com/office/drawing/2014/main" id="{94CCB331-7BDE-48D8-CBE8-74F155FF7287}"/>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9" name="Picture 48" descr="A yellow star on a black background&#10;&#10;AI-generated content may be incorrect.">
              <a:extLst>
                <a:ext uri="{FF2B5EF4-FFF2-40B4-BE49-F238E27FC236}">
                  <a16:creationId xmlns:a16="http://schemas.microsoft.com/office/drawing/2014/main" id="{B4E37B9A-BF0A-2E0E-D7A6-2FBF9867CCD5}"/>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0" name="Group 49">
            <a:extLst>
              <a:ext uri="{FF2B5EF4-FFF2-40B4-BE49-F238E27FC236}">
                <a16:creationId xmlns:a16="http://schemas.microsoft.com/office/drawing/2014/main" id="{E9EF7F85-98A9-EEEC-BB33-6B94DDA2974D}"/>
              </a:ext>
            </a:extLst>
          </p:cNvPr>
          <p:cNvGrpSpPr/>
          <p:nvPr/>
        </p:nvGrpSpPr>
        <p:grpSpPr>
          <a:xfrm>
            <a:off x="7905616" y="5448361"/>
            <a:ext cx="907661" cy="282696"/>
            <a:chOff x="3724511" y="2340328"/>
            <a:chExt cx="907661" cy="282696"/>
          </a:xfrm>
        </p:grpSpPr>
        <p:pic>
          <p:nvPicPr>
            <p:cNvPr id="51" name="Picture 50" descr="A yellow star on a black background&#10;&#10;AI-generated content may be incorrect.">
              <a:extLst>
                <a:ext uri="{FF2B5EF4-FFF2-40B4-BE49-F238E27FC236}">
                  <a16:creationId xmlns:a16="http://schemas.microsoft.com/office/drawing/2014/main" id="{4F800237-0A6D-F2B6-F6B1-BE99E6C19CF0}"/>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2" name="Picture 51" descr="A yellow star on a black background&#10;&#10;AI-generated content may be incorrect.">
              <a:extLst>
                <a:ext uri="{FF2B5EF4-FFF2-40B4-BE49-F238E27FC236}">
                  <a16:creationId xmlns:a16="http://schemas.microsoft.com/office/drawing/2014/main" id="{75925DF5-A9A1-3B88-95E4-3BF875D87ADF}"/>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3" name="Picture 52" descr="A yellow star on a black background&#10;&#10;AI-generated content may be incorrect.">
              <a:extLst>
                <a:ext uri="{FF2B5EF4-FFF2-40B4-BE49-F238E27FC236}">
                  <a16:creationId xmlns:a16="http://schemas.microsoft.com/office/drawing/2014/main" id="{D7BE61F7-A758-6420-685D-239667F691CC}"/>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4" name="Group 53">
            <a:extLst>
              <a:ext uri="{FF2B5EF4-FFF2-40B4-BE49-F238E27FC236}">
                <a16:creationId xmlns:a16="http://schemas.microsoft.com/office/drawing/2014/main" id="{04B85CEA-6852-653E-7575-6E5F0F27602B}"/>
              </a:ext>
            </a:extLst>
          </p:cNvPr>
          <p:cNvGrpSpPr/>
          <p:nvPr/>
        </p:nvGrpSpPr>
        <p:grpSpPr>
          <a:xfrm>
            <a:off x="10002924" y="2337820"/>
            <a:ext cx="907661" cy="282696"/>
            <a:chOff x="3724511" y="2340328"/>
            <a:chExt cx="907661" cy="282696"/>
          </a:xfrm>
        </p:grpSpPr>
        <p:pic>
          <p:nvPicPr>
            <p:cNvPr id="55" name="Picture 54" descr="A yellow star on a black background&#10;&#10;AI-generated content may be incorrect.">
              <a:extLst>
                <a:ext uri="{FF2B5EF4-FFF2-40B4-BE49-F238E27FC236}">
                  <a16:creationId xmlns:a16="http://schemas.microsoft.com/office/drawing/2014/main" id="{AC471BDC-3462-FB95-2624-DB6FAB76BC77}"/>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6" name="Picture 55" descr="A yellow star on a black background&#10;&#10;AI-generated content may be incorrect.">
              <a:extLst>
                <a:ext uri="{FF2B5EF4-FFF2-40B4-BE49-F238E27FC236}">
                  <a16:creationId xmlns:a16="http://schemas.microsoft.com/office/drawing/2014/main" id="{5CB4DB7E-588D-2B81-B1FF-F71C296697A9}"/>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7" name="Picture 56" descr="A yellow star on a black background&#10;&#10;AI-generated content may be incorrect.">
              <a:extLst>
                <a:ext uri="{FF2B5EF4-FFF2-40B4-BE49-F238E27FC236}">
                  <a16:creationId xmlns:a16="http://schemas.microsoft.com/office/drawing/2014/main" id="{9FE0381A-A153-A6B9-F0EB-B1CACCFF4EDA}"/>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58" name="Picture 57" descr="A yellow star on a black background&#10;&#10;AI-generated content may be incorrect.">
            <a:extLst>
              <a:ext uri="{FF2B5EF4-FFF2-40B4-BE49-F238E27FC236}">
                <a16:creationId xmlns:a16="http://schemas.microsoft.com/office/drawing/2014/main" id="{444AC052-936B-3179-B95C-6C46C708443B}"/>
              </a:ext>
            </a:extLst>
          </p:cNvPr>
          <p:cNvPicPr>
            <a:picLocks noChangeAspect="1"/>
          </p:cNvPicPr>
          <p:nvPr/>
        </p:nvPicPr>
        <p:blipFill>
          <a:blip r:embed="rId2">
            <a:duotone>
              <a:prstClr val="black"/>
              <a:schemeClr val="accent4">
                <a:tint val="45000"/>
                <a:satMod val="400000"/>
              </a:schemeClr>
            </a:duotone>
          </a:blip>
          <a:stretch>
            <a:fillRect/>
          </a:stretch>
        </p:blipFill>
        <p:spPr>
          <a:xfrm>
            <a:off x="10315406" y="3115496"/>
            <a:ext cx="282696" cy="282696"/>
          </a:xfrm>
          <a:prstGeom prst="rect">
            <a:avLst/>
          </a:prstGeom>
        </p:spPr>
      </p:pic>
      <p:grpSp>
        <p:nvGrpSpPr>
          <p:cNvPr id="59" name="Group 58">
            <a:extLst>
              <a:ext uri="{FF2B5EF4-FFF2-40B4-BE49-F238E27FC236}">
                <a16:creationId xmlns:a16="http://schemas.microsoft.com/office/drawing/2014/main" id="{73F9E312-B828-D273-5F6E-71C8FFAFAAD3}"/>
              </a:ext>
            </a:extLst>
          </p:cNvPr>
          <p:cNvGrpSpPr/>
          <p:nvPr/>
        </p:nvGrpSpPr>
        <p:grpSpPr>
          <a:xfrm>
            <a:off x="10160203" y="3911960"/>
            <a:ext cx="593101" cy="282696"/>
            <a:chOff x="12542120" y="3029164"/>
            <a:chExt cx="593101" cy="282696"/>
          </a:xfrm>
        </p:grpSpPr>
        <p:pic>
          <p:nvPicPr>
            <p:cNvPr id="60" name="Picture 59" descr="A yellow star on a black background&#10;&#10;AI-generated content may be incorrect.">
              <a:extLst>
                <a:ext uri="{FF2B5EF4-FFF2-40B4-BE49-F238E27FC236}">
                  <a16:creationId xmlns:a16="http://schemas.microsoft.com/office/drawing/2014/main" id="{CF5AB8F9-6116-ACC6-0BE4-26EFA36F3D3C}"/>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1" name="Picture 60" descr="A yellow star on a black background&#10;&#10;AI-generated content may be incorrect.">
              <a:extLst>
                <a:ext uri="{FF2B5EF4-FFF2-40B4-BE49-F238E27FC236}">
                  <a16:creationId xmlns:a16="http://schemas.microsoft.com/office/drawing/2014/main" id="{11BC08ED-CD7F-1487-9ADA-571ABC3CCB05}"/>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62" name="Picture 61" descr="A yellow star on a black background&#10;&#10;AI-generated content may be incorrect.">
            <a:extLst>
              <a:ext uri="{FF2B5EF4-FFF2-40B4-BE49-F238E27FC236}">
                <a16:creationId xmlns:a16="http://schemas.microsoft.com/office/drawing/2014/main" id="{3E8B4E62-050F-D10C-D07D-4229859ABF63}"/>
              </a:ext>
            </a:extLst>
          </p:cNvPr>
          <p:cNvPicPr>
            <a:picLocks noChangeAspect="1"/>
          </p:cNvPicPr>
          <p:nvPr/>
        </p:nvPicPr>
        <p:blipFill>
          <a:blip r:embed="rId2">
            <a:duotone>
              <a:prstClr val="black"/>
              <a:schemeClr val="accent4">
                <a:tint val="45000"/>
                <a:satMod val="400000"/>
              </a:schemeClr>
            </a:duotone>
          </a:blip>
          <a:stretch>
            <a:fillRect/>
          </a:stretch>
        </p:blipFill>
        <p:spPr>
          <a:xfrm>
            <a:off x="10270414" y="4693088"/>
            <a:ext cx="282696" cy="282696"/>
          </a:xfrm>
          <a:prstGeom prst="rect">
            <a:avLst/>
          </a:prstGeom>
        </p:spPr>
      </p:pic>
      <p:grpSp>
        <p:nvGrpSpPr>
          <p:cNvPr id="63" name="Group 62">
            <a:extLst>
              <a:ext uri="{FF2B5EF4-FFF2-40B4-BE49-F238E27FC236}">
                <a16:creationId xmlns:a16="http://schemas.microsoft.com/office/drawing/2014/main" id="{B8C95622-450F-91E6-EF49-8D663C9D40F9}"/>
              </a:ext>
            </a:extLst>
          </p:cNvPr>
          <p:cNvGrpSpPr/>
          <p:nvPr/>
        </p:nvGrpSpPr>
        <p:grpSpPr>
          <a:xfrm>
            <a:off x="10139229" y="5448361"/>
            <a:ext cx="593101" cy="282696"/>
            <a:chOff x="12542120" y="3029164"/>
            <a:chExt cx="593101" cy="282696"/>
          </a:xfrm>
        </p:grpSpPr>
        <p:pic>
          <p:nvPicPr>
            <p:cNvPr id="64" name="Picture 63" descr="A yellow star on a black background&#10;&#10;AI-generated content may be incorrect.">
              <a:extLst>
                <a:ext uri="{FF2B5EF4-FFF2-40B4-BE49-F238E27FC236}">
                  <a16:creationId xmlns:a16="http://schemas.microsoft.com/office/drawing/2014/main" id="{548B4B3E-59AB-839D-44C4-41128AC5C7CC}"/>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5" name="Picture 64" descr="A yellow star on a black background&#10;&#10;AI-generated content may be incorrect.">
              <a:extLst>
                <a:ext uri="{FF2B5EF4-FFF2-40B4-BE49-F238E27FC236}">
                  <a16:creationId xmlns:a16="http://schemas.microsoft.com/office/drawing/2014/main" id="{F08C627A-8852-602D-49B5-44228AE6A77F}"/>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sp>
        <p:nvSpPr>
          <p:cNvPr id="3" name="Rectangle 2">
            <a:extLst>
              <a:ext uri="{FF2B5EF4-FFF2-40B4-BE49-F238E27FC236}">
                <a16:creationId xmlns:a16="http://schemas.microsoft.com/office/drawing/2014/main" id="{E012F6C2-9C53-B35F-4804-A5884885D376}"/>
              </a:ext>
            </a:extLst>
          </p:cNvPr>
          <p:cNvSpPr/>
          <p:nvPr/>
        </p:nvSpPr>
        <p:spPr>
          <a:xfrm>
            <a:off x="3107255" y="1371900"/>
            <a:ext cx="6270914" cy="4644112"/>
          </a:xfrm>
          <a:prstGeom prst="rect">
            <a:avLst/>
          </a:prstGeom>
          <a:solidFill>
            <a:srgbClr val="CCD3D8">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29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ocument 13">
            <a:extLst>
              <a:ext uri="{FF2B5EF4-FFF2-40B4-BE49-F238E27FC236}">
                <a16:creationId xmlns:a16="http://schemas.microsoft.com/office/drawing/2014/main" id="{21FA2F1C-4637-19C2-CA96-16DAA8C054C1}"/>
              </a:ext>
            </a:extLst>
          </p:cNvPr>
          <p:cNvSpPr/>
          <p:nvPr/>
        </p:nvSpPr>
        <p:spPr>
          <a:xfrm rot="5400000">
            <a:off x="2141663" y="1367367"/>
            <a:ext cx="6857999" cy="4123266"/>
          </a:xfrm>
          <a:prstGeom prst="flowChartDocument">
            <a:avLst/>
          </a:prstGeom>
          <a:solidFill>
            <a:srgbClr val="5DBB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3B7BCB-71AD-3FD8-CD8E-4D20FA02B434}"/>
              </a:ext>
            </a:extLst>
          </p:cNvPr>
          <p:cNvSpPr/>
          <p:nvPr/>
        </p:nvSpPr>
        <p:spPr>
          <a:xfrm>
            <a:off x="8009468" y="0"/>
            <a:ext cx="4182532" cy="6858000"/>
          </a:xfrm>
          <a:prstGeom prst="rect">
            <a:avLst/>
          </a:prstGeom>
          <a:solidFill>
            <a:srgbClr val="1023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cument 2">
            <a:extLst>
              <a:ext uri="{FF2B5EF4-FFF2-40B4-BE49-F238E27FC236}">
                <a16:creationId xmlns:a16="http://schemas.microsoft.com/office/drawing/2014/main" id="{C0A296F3-1BA6-9B3C-126A-9E42151D99C7}"/>
              </a:ext>
            </a:extLst>
          </p:cNvPr>
          <p:cNvSpPr/>
          <p:nvPr/>
        </p:nvSpPr>
        <p:spPr>
          <a:xfrm rot="5400000">
            <a:off x="2518835" y="1367368"/>
            <a:ext cx="6857999" cy="4123266"/>
          </a:xfrm>
          <a:prstGeom prst="flowChartDocument">
            <a:avLst/>
          </a:prstGeom>
          <a:solidFill>
            <a:srgbClr val="1023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155D560-30C9-67A1-03B4-3E2DE88D067A}"/>
              </a:ext>
            </a:extLst>
          </p:cNvPr>
          <p:cNvSpPr txBox="1"/>
          <p:nvPr/>
        </p:nvSpPr>
        <p:spPr>
          <a:xfrm>
            <a:off x="4581576" y="2163024"/>
            <a:ext cx="5910557" cy="958019"/>
          </a:xfrm>
          <a:prstGeom prst="rect">
            <a:avLst/>
          </a:prstGeom>
          <a:noFill/>
        </p:spPr>
        <p:txBody>
          <a:bodyPr wrap="square">
            <a:spAutoFit/>
          </a:bodyPr>
          <a:lstStyle/>
          <a:p>
            <a:r>
              <a:rPr lang="en-US" sz="5400" b="1">
                <a:solidFill>
                  <a:schemeClr val="bg1"/>
                </a:solidFill>
                <a:latin typeface="Aharoni" panose="02010803020104030203" pitchFamily="2" charset="-79"/>
                <a:cs typeface="Aharoni" panose="02010803020104030203" pitchFamily="2" charset="-79"/>
              </a:rPr>
              <a:t>Introducing…</a:t>
            </a:r>
            <a:endParaRPr lang="en-US" sz="5400" b="1">
              <a:solidFill>
                <a:schemeClr val="bg1"/>
              </a:solidFill>
            </a:endParaRPr>
          </a:p>
        </p:txBody>
      </p:sp>
      <p:sp>
        <p:nvSpPr>
          <p:cNvPr id="8" name="TextBox 7">
            <a:extLst>
              <a:ext uri="{FF2B5EF4-FFF2-40B4-BE49-F238E27FC236}">
                <a16:creationId xmlns:a16="http://schemas.microsoft.com/office/drawing/2014/main" id="{FCCA0AD6-B66C-BF63-AE12-0F65365B144A}"/>
              </a:ext>
            </a:extLst>
          </p:cNvPr>
          <p:cNvSpPr txBox="1"/>
          <p:nvPr/>
        </p:nvSpPr>
        <p:spPr>
          <a:xfrm>
            <a:off x="4581575" y="3121043"/>
            <a:ext cx="6925763" cy="1373159"/>
          </a:xfrm>
          <a:prstGeom prst="rect">
            <a:avLst/>
          </a:prstGeom>
          <a:noFill/>
        </p:spPr>
        <p:txBody>
          <a:bodyPr wrap="square">
            <a:spAutoFit/>
          </a:bodyPr>
          <a:lstStyle/>
          <a:p>
            <a:r>
              <a:rPr lang="en-US" sz="8000">
                <a:solidFill>
                  <a:schemeClr val="bg1"/>
                </a:solidFill>
                <a:latin typeface="Aharoni" panose="02010803020104030203" pitchFamily="2" charset="-79"/>
                <a:cs typeface="Aharoni" panose="02010803020104030203" pitchFamily="2" charset="-79"/>
              </a:rPr>
              <a:t>NEUROSTRIDE</a:t>
            </a:r>
            <a:endParaRPr lang="en-US" sz="7200">
              <a:solidFill>
                <a:schemeClr val="bg1"/>
              </a:solidFill>
            </a:endParaRPr>
          </a:p>
        </p:txBody>
      </p:sp>
      <p:pic>
        <p:nvPicPr>
          <p:cNvPr id="6" name="Graphic 5" descr="New with solid fill">
            <a:extLst>
              <a:ext uri="{FF2B5EF4-FFF2-40B4-BE49-F238E27FC236}">
                <a16:creationId xmlns:a16="http://schemas.microsoft.com/office/drawing/2014/main" id="{64E432D1-04C4-96D7-F7FB-F331E40EA9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6715" y="2492668"/>
            <a:ext cx="885951" cy="948753"/>
          </a:xfrm>
          <a:prstGeom prst="rect">
            <a:avLst/>
          </a:prstGeom>
        </p:spPr>
      </p:pic>
      <p:pic>
        <p:nvPicPr>
          <p:cNvPr id="5" name="Picture 4" descr="A drawing of a knee pad&#10;&#10;Description automatically generated">
            <a:extLst>
              <a:ext uri="{FF2B5EF4-FFF2-40B4-BE49-F238E27FC236}">
                <a16:creationId xmlns:a16="http://schemas.microsoft.com/office/drawing/2014/main" id="{329A25D3-5328-A75A-6172-4315D11F8C12}"/>
              </a:ext>
            </a:extLst>
          </p:cNvPr>
          <p:cNvPicPr>
            <a:picLocks noChangeAspect="1"/>
          </p:cNvPicPr>
          <p:nvPr/>
        </p:nvPicPr>
        <p:blipFill>
          <a:blip r:embed="rId4"/>
          <a:srcRect l="27878" t="8537" r="17615" b="27702"/>
          <a:stretch/>
        </p:blipFill>
        <p:spPr>
          <a:xfrm>
            <a:off x="479858" y="1020648"/>
            <a:ext cx="2859837" cy="4816703"/>
          </a:xfrm>
          <a:prstGeom prst="rect">
            <a:avLst/>
          </a:prstGeom>
        </p:spPr>
      </p:pic>
    </p:spTree>
    <p:extLst>
      <p:ext uri="{BB962C8B-B14F-4D97-AF65-F5344CB8AC3E}">
        <p14:creationId xmlns:p14="http://schemas.microsoft.com/office/powerpoint/2010/main" val="2103367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47689-6B7D-78A0-A50F-63EC6FFF2AC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6EFB20-0344-FC02-086D-EBDDF5437AB3}"/>
              </a:ext>
            </a:extLst>
          </p:cNvPr>
          <p:cNvSpPr txBox="1"/>
          <p:nvPr/>
        </p:nvSpPr>
        <p:spPr>
          <a:xfrm>
            <a:off x="196770" y="347242"/>
            <a:ext cx="7095281"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How We Lead the Market</a:t>
            </a:r>
            <a:endParaRPr lang="en-US"/>
          </a:p>
        </p:txBody>
      </p:sp>
      <p:graphicFrame>
        <p:nvGraphicFramePr>
          <p:cNvPr id="6" name="Table 5">
            <a:extLst>
              <a:ext uri="{FF2B5EF4-FFF2-40B4-BE49-F238E27FC236}">
                <a16:creationId xmlns:a16="http://schemas.microsoft.com/office/drawing/2014/main" id="{8AAD9A7E-BFF6-8287-CC4E-1E59011941A1}"/>
              </a:ext>
            </a:extLst>
          </p:cNvPr>
          <p:cNvGraphicFramePr>
            <a:graphicFrameLocks noGrp="1"/>
          </p:cNvGraphicFramePr>
          <p:nvPr>
            <p:extLst>
              <p:ext uri="{D42A27DB-BD31-4B8C-83A1-F6EECF244321}">
                <p14:modId xmlns:p14="http://schemas.microsoft.com/office/powerpoint/2010/main" val="2199707974"/>
              </p:ext>
            </p:extLst>
          </p:nvPr>
        </p:nvGraphicFramePr>
        <p:xfrm>
          <a:off x="572283" y="1371900"/>
          <a:ext cx="11047434" cy="4617976"/>
        </p:xfrm>
        <a:graphic>
          <a:graphicData uri="http://schemas.openxmlformats.org/drawingml/2006/table">
            <a:tbl>
              <a:tblPr firstRow="1" bandRow="1">
                <a:tableStyleId>{5C22544A-7EE6-4342-B048-85BDC9FD1C3A}</a:tableStyleId>
              </a:tblPr>
              <a:tblGrid>
                <a:gridCol w="2266184">
                  <a:extLst>
                    <a:ext uri="{9D8B030D-6E8A-4147-A177-3AD203B41FA5}">
                      <a16:colId xmlns:a16="http://schemas.microsoft.com/office/drawing/2014/main" val="840823301"/>
                    </a:ext>
                  </a:extLst>
                </a:gridCol>
                <a:gridCol w="1756250">
                  <a:extLst>
                    <a:ext uri="{9D8B030D-6E8A-4147-A177-3AD203B41FA5}">
                      <a16:colId xmlns:a16="http://schemas.microsoft.com/office/drawing/2014/main" val="3399904573"/>
                    </a:ext>
                  </a:extLst>
                </a:gridCol>
                <a:gridCol w="1756250">
                  <a:extLst>
                    <a:ext uri="{9D8B030D-6E8A-4147-A177-3AD203B41FA5}">
                      <a16:colId xmlns:a16="http://schemas.microsoft.com/office/drawing/2014/main" val="1092513240"/>
                    </a:ext>
                  </a:extLst>
                </a:gridCol>
                <a:gridCol w="1756250">
                  <a:extLst>
                    <a:ext uri="{9D8B030D-6E8A-4147-A177-3AD203B41FA5}">
                      <a16:colId xmlns:a16="http://schemas.microsoft.com/office/drawing/2014/main" val="2737617544"/>
                    </a:ext>
                  </a:extLst>
                </a:gridCol>
                <a:gridCol w="1756250">
                  <a:extLst>
                    <a:ext uri="{9D8B030D-6E8A-4147-A177-3AD203B41FA5}">
                      <a16:colId xmlns:a16="http://schemas.microsoft.com/office/drawing/2014/main" val="3142894718"/>
                    </a:ext>
                  </a:extLst>
                </a:gridCol>
                <a:gridCol w="1756250">
                  <a:extLst>
                    <a:ext uri="{9D8B030D-6E8A-4147-A177-3AD203B41FA5}">
                      <a16:colId xmlns:a16="http://schemas.microsoft.com/office/drawing/2014/main" val="1821278868"/>
                    </a:ext>
                  </a:extLst>
                </a:gridCol>
              </a:tblGrid>
              <a:tr h="746736">
                <a:tc>
                  <a:txBody>
                    <a:bodyPr/>
                    <a:lstStyle/>
                    <a:p>
                      <a:pPr algn="ctr"/>
                      <a:r>
                        <a:rPr lang="en-GB">
                          <a:solidFill>
                            <a:schemeClr val="bg1"/>
                          </a:solidFill>
                        </a:rPr>
                        <a:t>Criteria</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Analgesic Patches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NSAIDS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Physiotherapy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TENS Machine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GB">
                          <a:solidFill>
                            <a:schemeClr val="bg1"/>
                          </a:solidFill>
                        </a:rPr>
                        <a:t>Neurostride</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2582567"/>
                  </a:ext>
                </a:extLst>
              </a:tr>
              <a:tr h="774248">
                <a:tc>
                  <a:txBody>
                    <a:bodyPr/>
                    <a:lstStyle/>
                    <a:p>
                      <a:pPr algn="ctr"/>
                      <a:r>
                        <a:rPr lang="en-GB">
                          <a:solidFill>
                            <a:schemeClr val="tx1"/>
                          </a:solidFill>
                        </a:rPr>
                        <a:t>Accessibility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793751"/>
                  </a:ext>
                </a:extLst>
              </a:tr>
              <a:tr h="774248">
                <a:tc>
                  <a:txBody>
                    <a:bodyPr/>
                    <a:lstStyle/>
                    <a:p>
                      <a:pPr algn="ctr"/>
                      <a:r>
                        <a:rPr lang="en-GB">
                          <a:solidFill>
                            <a:schemeClr val="tx1"/>
                          </a:solidFill>
                        </a:rPr>
                        <a:t>Convenience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GB" sz="1600" b="1"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222817"/>
                  </a:ext>
                </a:extLst>
              </a:tr>
              <a:tr h="774248">
                <a:tc>
                  <a:txBody>
                    <a:bodyPr/>
                    <a:lstStyle/>
                    <a:p>
                      <a:pPr algn="ctr"/>
                      <a:r>
                        <a:rPr lang="en-GB">
                          <a:solidFill>
                            <a:schemeClr val="tx1"/>
                          </a:solidFill>
                        </a:rPr>
                        <a:t>Personalisation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12176"/>
                  </a:ext>
                </a:extLst>
              </a:tr>
              <a:tr h="774248">
                <a:tc>
                  <a:txBody>
                    <a:bodyPr/>
                    <a:lstStyle/>
                    <a:p>
                      <a:pPr algn="ctr"/>
                      <a:r>
                        <a:rPr lang="en-GB">
                          <a:solidFill>
                            <a:schemeClr val="tx1"/>
                          </a:solidFill>
                        </a:rPr>
                        <a:t>Effectiveness in Improving Condition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147944"/>
                  </a:ext>
                </a:extLst>
              </a:tr>
              <a:tr h="774248">
                <a:tc>
                  <a:txBody>
                    <a:bodyPr/>
                    <a:lstStyle/>
                    <a:p>
                      <a:pPr algn="ctr"/>
                      <a:r>
                        <a:rPr lang="en-GB">
                          <a:solidFill>
                            <a:schemeClr val="tx1"/>
                          </a:solidFill>
                        </a:rPr>
                        <a:t>Safety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lvl="0" algn="ctr">
                        <a:buNone/>
                      </a:pP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i="0" u="none" strike="noStrike" noProof="0">
                        <a:solidFill>
                          <a:srgbClr val="474747"/>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7637858"/>
                  </a:ext>
                </a:extLst>
              </a:tr>
            </a:tbl>
          </a:graphicData>
        </a:graphic>
      </p:graphicFrame>
      <p:pic>
        <p:nvPicPr>
          <p:cNvPr id="10" name="Picture 9" descr="A yellow star on a black background&#10;&#10;AI-generated content may be incorrect.">
            <a:extLst>
              <a:ext uri="{FF2B5EF4-FFF2-40B4-BE49-F238E27FC236}">
                <a16:creationId xmlns:a16="http://schemas.microsoft.com/office/drawing/2014/main" id="{80F0815A-C89E-1724-0502-8B9C67B5340C}"/>
              </a:ext>
            </a:extLst>
          </p:cNvPr>
          <p:cNvPicPr>
            <a:picLocks noChangeAspect="1"/>
          </p:cNvPicPr>
          <p:nvPr/>
        </p:nvPicPr>
        <p:blipFill>
          <a:blip r:embed="rId2">
            <a:duotone>
              <a:prstClr val="black"/>
              <a:schemeClr val="accent4">
                <a:tint val="45000"/>
                <a:satMod val="400000"/>
              </a:schemeClr>
            </a:duotone>
          </a:blip>
          <a:stretch>
            <a:fillRect/>
          </a:stretch>
        </p:blipFill>
        <p:spPr>
          <a:xfrm>
            <a:off x="3282938" y="3130041"/>
            <a:ext cx="282696" cy="282696"/>
          </a:xfrm>
          <a:prstGeom prst="rect">
            <a:avLst/>
          </a:prstGeom>
        </p:spPr>
      </p:pic>
      <p:pic>
        <p:nvPicPr>
          <p:cNvPr id="12" name="Picture 11" descr="A yellow star on a black background&#10;&#10;AI-generated content may be incorrect.">
            <a:extLst>
              <a:ext uri="{FF2B5EF4-FFF2-40B4-BE49-F238E27FC236}">
                <a16:creationId xmlns:a16="http://schemas.microsoft.com/office/drawing/2014/main" id="{51D5E9DA-353A-B884-34E7-0C6A85AE0F7A}"/>
              </a:ext>
            </a:extLst>
          </p:cNvPr>
          <p:cNvPicPr>
            <a:picLocks noChangeAspect="1"/>
          </p:cNvPicPr>
          <p:nvPr/>
        </p:nvPicPr>
        <p:blipFill>
          <a:blip r:embed="rId2">
            <a:duotone>
              <a:prstClr val="black"/>
              <a:schemeClr val="accent4">
                <a:tint val="45000"/>
                <a:satMod val="400000"/>
              </a:schemeClr>
            </a:duotone>
          </a:blip>
          <a:stretch>
            <a:fillRect/>
          </a:stretch>
        </p:blipFill>
        <p:spPr>
          <a:xfrm>
            <a:off x="3595420" y="3130041"/>
            <a:ext cx="282696" cy="282696"/>
          </a:xfrm>
          <a:prstGeom prst="rect">
            <a:avLst/>
          </a:prstGeom>
        </p:spPr>
      </p:pic>
      <p:pic>
        <p:nvPicPr>
          <p:cNvPr id="15" name="Picture 14" descr="A yellow star on a black background&#10;&#10;AI-generated content may be incorrect.">
            <a:extLst>
              <a:ext uri="{FF2B5EF4-FFF2-40B4-BE49-F238E27FC236}">
                <a16:creationId xmlns:a16="http://schemas.microsoft.com/office/drawing/2014/main" id="{6EAE9BF2-6B50-8915-B480-406F8B3E0515}"/>
              </a:ext>
            </a:extLst>
          </p:cNvPr>
          <p:cNvPicPr>
            <a:picLocks noChangeAspect="1"/>
          </p:cNvPicPr>
          <p:nvPr/>
        </p:nvPicPr>
        <p:blipFill>
          <a:blip r:embed="rId2">
            <a:duotone>
              <a:prstClr val="black"/>
              <a:schemeClr val="accent4">
                <a:tint val="45000"/>
                <a:satMod val="400000"/>
              </a:schemeClr>
            </a:duotone>
          </a:blip>
          <a:stretch>
            <a:fillRect/>
          </a:stretch>
        </p:blipFill>
        <p:spPr>
          <a:xfrm>
            <a:off x="3907903" y="3130041"/>
            <a:ext cx="282696" cy="282696"/>
          </a:xfrm>
          <a:prstGeom prst="rect">
            <a:avLst/>
          </a:prstGeom>
        </p:spPr>
      </p:pic>
      <p:grpSp>
        <p:nvGrpSpPr>
          <p:cNvPr id="33" name="Group 32">
            <a:extLst>
              <a:ext uri="{FF2B5EF4-FFF2-40B4-BE49-F238E27FC236}">
                <a16:creationId xmlns:a16="http://schemas.microsoft.com/office/drawing/2014/main" id="{5053BD25-9CEB-6FED-D51C-04B9ABF64F25}"/>
              </a:ext>
            </a:extLst>
          </p:cNvPr>
          <p:cNvGrpSpPr/>
          <p:nvPr/>
        </p:nvGrpSpPr>
        <p:grpSpPr>
          <a:xfrm>
            <a:off x="3282938" y="2354873"/>
            <a:ext cx="907661" cy="282696"/>
            <a:chOff x="3724511" y="2340328"/>
            <a:chExt cx="907661" cy="282696"/>
          </a:xfrm>
        </p:grpSpPr>
        <p:pic>
          <p:nvPicPr>
            <p:cNvPr id="16" name="Picture 15" descr="A yellow star on a black background&#10;&#10;AI-generated content may be incorrect.">
              <a:extLst>
                <a:ext uri="{FF2B5EF4-FFF2-40B4-BE49-F238E27FC236}">
                  <a16:creationId xmlns:a16="http://schemas.microsoft.com/office/drawing/2014/main" id="{E421172C-BACC-257E-4E21-81D556FD5FB0}"/>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17" name="Picture 16" descr="A yellow star on a black background&#10;&#10;AI-generated content may be incorrect.">
              <a:extLst>
                <a:ext uri="{FF2B5EF4-FFF2-40B4-BE49-F238E27FC236}">
                  <a16:creationId xmlns:a16="http://schemas.microsoft.com/office/drawing/2014/main" id="{992A4BF9-F984-D2F8-C673-765EA0B6057A}"/>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18" name="Picture 17" descr="A yellow star on a black background&#10;&#10;AI-generated content may be incorrect.">
              <a:extLst>
                <a:ext uri="{FF2B5EF4-FFF2-40B4-BE49-F238E27FC236}">
                  <a16:creationId xmlns:a16="http://schemas.microsoft.com/office/drawing/2014/main" id="{5E10BE7E-6274-A9E0-E8B3-2AC2C2148ED3}"/>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20" name="Picture 19" descr="A yellow star on a black background&#10;&#10;AI-generated content may be incorrect.">
            <a:extLst>
              <a:ext uri="{FF2B5EF4-FFF2-40B4-BE49-F238E27FC236}">
                <a16:creationId xmlns:a16="http://schemas.microsoft.com/office/drawing/2014/main" id="{DFB99BEA-A3ED-66CD-BD8B-9455E7B394AE}"/>
              </a:ext>
            </a:extLst>
          </p:cNvPr>
          <p:cNvPicPr>
            <a:picLocks noChangeAspect="1"/>
          </p:cNvPicPr>
          <p:nvPr/>
        </p:nvPicPr>
        <p:blipFill>
          <a:blip r:embed="rId2">
            <a:duotone>
              <a:prstClr val="black"/>
              <a:schemeClr val="accent4">
                <a:tint val="45000"/>
                <a:satMod val="400000"/>
              </a:schemeClr>
            </a:duotone>
          </a:blip>
          <a:stretch>
            <a:fillRect/>
          </a:stretch>
        </p:blipFill>
        <p:spPr>
          <a:xfrm>
            <a:off x="3595420" y="3905209"/>
            <a:ext cx="282696" cy="282696"/>
          </a:xfrm>
          <a:prstGeom prst="rect">
            <a:avLst/>
          </a:prstGeom>
        </p:spPr>
      </p:pic>
      <p:pic>
        <p:nvPicPr>
          <p:cNvPr id="22" name="Picture 21" descr="A yellow star on a black background&#10;&#10;AI-generated content may be incorrect.">
            <a:extLst>
              <a:ext uri="{FF2B5EF4-FFF2-40B4-BE49-F238E27FC236}">
                <a16:creationId xmlns:a16="http://schemas.microsoft.com/office/drawing/2014/main" id="{49114676-9D66-9EBE-D2D7-C77B11609D9F}"/>
              </a:ext>
            </a:extLst>
          </p:cNvPr>
          <p:cNvPicPr>
            <a:picLocks noChangeAspect="1"/>
          </p:cNvPicPr>
          <p:nvPr/>
        </p:nvPicPr>
        <p:blipFill>
          <a:blip r:embed="rId2">
            <a:duotone>
              <a:prstClr val="black"/>
              <a:schemeClr val="accent4">
                <a:tint val="45000"/>
                <a:satMod val="400000"/>
              </a:schemeClr>
            </a:duotone>
          </a:blip>
          <a:stretch>
            <a:fillRect/>
          </a:stretch>
        </p:blipFill>
        <p:spPr>
          <a:xfrm>
            <a:off x="3595420" y="4677778"/>
            <a:ext cx="282696" cy="282696"/>
          </a:xfrm>
          <a:prstGeom prst="rect">
            <a:avLst/>
          </a:prstGeom>
        </p:spPr>
      </p:pic>
      <p:pic>
        <p:nvPicPr>
          <p:cNvPr id="23" name="Picture 22" descr="A yellow star on a black background&#10;&#10;AI-generated content may be incorrect.">
            <a:extLst>
              <a:ext uri="{FF2B5EF4-FFF2-40B4-BE49-F238E27FC236}">
                <a16:creationId xmlns:a16="http://schemas.microsoft.com/office/drawing/2014/main" id="{9824B560-2813-FA8C-FB63-5A93B28B5809}"/>
              </a:ext>
            </a:extLst>
          </p:cNvPr>
          <p:cNvPicPr>
            <a:picLocks noChangeAspect="1"/>
          </p:cNvPicPr>
          <p:nvPr/>
        </p:nvPicPr>
        <p:blipFill>
          <a:blip r:embed="rId2">
            <a:duotone>
              <a:prstClr val="black"/>
              <a:schemeClr val="accent4">
                <a:tint val="45000"/>
                <a:satMod val="400000"/>
              </a:schemeClr>
            </a:duotone>
          </a:blip>
          <a:stretch>
            <a:fillRect/>
          </a:stretch>
        </p:blipFill>
        <p:spPr>
          <a:xfrm>
            <a:off x="3282938" y="5519551"/>
            <a:ext cx="282696" cy="282696"/>
          </a:xfrm>
          <a:prstGeom prst="rect">
            <a:avLst/>
          </a:prstGeom>
        </p:spPr>
      </p:pic>
      <p:pic>
        <p:nvPicPr>
          <p:cNvPr id="24" name="Picture 23" descr="A yellow star on a black background&#10;&#10;AI-generated content may be incorrect.">
            <a:extLst>
              <a:ext uri="{FF2B5EF4-FFF2-40B4-BE49-F238E27FC236}">
                <a16:creationId xmlns:a16="http://schemas.microsoft.com/office/drawing/2014/main" id="{FC7ABEFA-9E9F-958D-6511-A4E72D6F898D}"/>
              </a:ext>
            </a:extLst>
          </p:cNvPr>
          <p:cNvPicPr>
            <a:picLocks noChangeAspect="1"/>
          </p:cNvPicPr>
          <p:nvPr/>
        </p:nvPicPr>
        <p:blipFill>
          <a:blip r:embed="rId2">
            <a:duotone>
              <a:prstClr val="black"/>
              <a:schemeClr val="accent4">
                <a:tint val="45000"/>
                <a:satMod val="400000"/>
              </a:schemeClr>
            </a:duotone>
          </a:blip>
          <a:stretch>
            <a:fillRect/>
          </a:stretch>
        </p:blipFill>
        <p:spPr>
          <a:xfrm>
            <a:off x="3595420" y="5519551"/>
            <a:ext cx="282696" cy="282696"/>
          </a:xfrm>
          <a:prstGeom prst="rect">
            <a:avLst/>
          </a:prstGeom>
        </p:spPr>
      </p:pic>
      <p:pic>
        <p:nvPicPr>
          <p:cNvPr id="25" name="Picture 24" descr="A yellow star on a black background&#10;&#10;AI-generated content may be incorrect.">
            <a:extLst>
              <a:ext uri="{FF2B5EF4-FFF2-40B4-BE49-F238E27FC236}">
                <a16:creationId xmlns:a16="http://schemas.microsoft.com/office/drawing/2014/main" id="{7CD46B1D-FA05-7D18-D75A-2E00BCFEF963}"/>
              </a:ext>
            </a:extLst>
          </p:cNvPr>
          <p:cNvPicPr>
            <a:picLocks noChangeAspect="1"/>
          </p:cNvPicPr>
          <p:nvPr/>
        </p:nvPicPr>
        <p:blipFill>
          <a:blip r:embed="rId2">
            <a:duotone>
              <a:prstClr val="black"/>
              <a:schemeClr val="accent4">
                <a:tint val="45000"/>
                <a:satMod val="400000"/>
              </a:schemeClr>
            </a:duotone>
          </a:blip>
          <a:stretch>
            <a:fillRect/>
          </a:stretch>
        </p:blipFill>
        <p:spPr>
          <a:xfrm>
            <a:off x="3907903" y="5519551"/>
            <a:ext cx="282696" cy="282696"/>
          </a:xfrm>
          <a:prstGeom prst="rect">
            <a:avLst/>
          </a:prstGeom>
        </p:spPr>
      </p:pic>
      <p:pic>
        <p:nvPicPr>
          <p:cNvPr id="26" name="Picture 25" descr="A yellow star on a black background&#10;&#10;AI-generated content may be incorrect.">
            <a:extLst>
              <a:ext uri="{FF2B5EF4-FFF2-40B4-BE49-F238E27FC236}">
                <a16:creationId xmlns:a16="http://schemas.microsoft.com/office/drawing/2014/main" id="{37268825-7E9E-0BA7-016C-C0935151AC66}"/>
              </a:ext>
            </a:extLst>
          </p:cNvPr>
          <p:cNvPicPr>
            <a:picLocks noChangeAspect="1"/>
          </p:cNvPicPr>
          <p:nvPr/>
        </p:nvPicPr>
        <p:blipFill>
          <a:blip r:embed="rId2">
            <a:duotone>
              <a:prstClr val="black"/>
              <a:schemeClr val="accent4">
                <a:tint val="45000"/>
                <a:satMod val="400000"/>
              </a:schemeClr>
            </a:duotone>
          </a:blip>
          <a:stretch>
            <a:fillRect/>
          </a:stretch>
        </p:blipFill>
        <p:spPr>
          <a:xfrm>
            <a:off x="5320392" y="5526566"/>
            <a:ext cx="282696" cy="282696"/>
          </a:xfrm>
          <a:prstGeom prst="rect">
            <a:avLst/>
          </a:prstGeom>
        </p:spPr>
      </p:pic>
      <p:pic>
        <p:nvPicPr>
          <p:cNvPr id="27" name="Picture 26" descr="A yellow star on a black background&#10;&#10;AI-generated content may be incorrect.">
            <a:extLst>
              <a:ext uri="{FF2B5EF4-FFF2-40B4-BE49-F238E27FC236}">
                <a16:creationId xmlns:a16="http://schemas.microsoft.com/office/drawing/2014/main" id="{4F3E59D5-6E8F-689C-50A7-FDC71C51E366}"/>
              </a:ext>
            </a:extLst>
          </p:cNvPr>
          <p:cNvPicPr>
            <a:picLocks noChangeAspect="1"/>
          </p:cNvPicPr>
          <p:nvPr/>
        </p:nvPicPr>
        <p:blipFill>
          <a:blip r:embed="rId2">
            <a:duotone>
              <a:prstClr val="black"/>
              <a:schemeClr val="accent4">
                <a:tint val="45000"/>
                <a:satMod val="400000"/>
              </a:schemeClr>
            </a:duotone>
          </a:blip>
          <a:stretch>
            <a:fillRect/>
          </a:stretch>
        </p:blipFill>
        <p:spPr>
          <a:xfrm>
            <a:off x="5324981" y="4700176"/>
            <a:ext cx="282696" cy="282696"/>
          </a:xfrm>
          <a:prstGeom prst="rect">
            <a:avLst/>
          </a:prstGeom>
        </p:spPr>
      </p:pic>
      <p:pic>
        <p:nvPicPr>
          <p:cNvPr id="28" name="Picture 27" descr="A yellow star on a black background&#10;&#10;AI-generated content may be incorrect.">
            <a:extLst>
              <a:ext uri="{FF2B5EF4-FFF2-40B4-BE49-F238E27FC236}">
                <a16:creationId xmlns:a16="http://schemas.microsoft.com/office/drawing/2014/main" id="{3D69AD87-E50D-A57E-E4A2-B05E8671F310}"/>
              </a:ext>
            </a:extLst>
          </p:cNvPr>
          <p:cNvPicPr>
            <a:picLocks noChangeAspect="1"/>
          </p:cNvPicPr>
          <p:nvPr/>
        </p:nvPicPr>
        <p:blipFill>
          <a:blip r:embed="rId2">
            <a:duotone>
              <a:prstClr val="black"/>
              <a:schemeClr val="accent4">
                <a:tint val="45000"/>
                <a:satMod val="400000"/>
              </a:schemeClr>
            </a:duotone>
          </a:blip>
          <a:stretch>
            <a:fillRect/>
          </a:stretch>
        </p:blipFill>
        <p:spPr>
          <a:xfrm>
            <a:off x="5320392" y="3924645"/>
            <a:ext cx="282696" cy="282696"/>
          </a:xfrm>
          <a:prstGeom prst="rect">
            <a:avLst/>
          </a:prstGeom>
        </p:spPr>
      </p:pic>
      <p:pic>
        <p:nvPicPr>
          <p:cNvPr id="30" name="Picture 29" descr="A yellow star on a black background&#10;&#10;AI-generated content may be incorrect.">
            <a:extLst>
              <a:ext uri="{FF2B5EF4-FFF2-40B4-BE49-F238E27FC236}">
                <a16:creationId xmlns:a16="http://schemas.microsoft.com/office/drawing/2014/main" id="{51427F47-2ADC-3B68-7563-FD4101A8412A}"/>
              </a:ext>
            </a:extLst>
          </p:cNvPr>
          <p:cNvPicPr>
            <a:picLocks noChangeAspect="1"/>
          </p:cNvPicPr>
          <p:nvPr/>
        </p:nvPicPr>
        <p:blipFill>
          <a:blip r:embed="rId2">
            <a:duotone>
              <a:prstClr val="black"/>
              <a:schemeClr val="accent4">
                <a:tint val="45000"/>
                <a:satMod val="400000"/>
              </a:schemeClr>
            </a:duotone>
          </a:blip>
          <a:stretch>
            <a:fillRect/>
          </a:stretch>
        </p:blipFill>
        <p:spPr>
          <a:xfrm>
            <a:off x="5007910" y="3115496"/>
            <a:ext cx="282696" cy="282696"/>
          </a:xfrm>
          <a:prstGeom prst="rect">
            <a:avLst/>
          </a:prstGeom>
        </p:spPr>
      </p:pic>
      <p:pic>
        <p:nvPicPr>
          <p:cNvPr id="31" name="Picture 30" descr="A yellow star on a black background&#10;&#10;AI-generated content may be incorrect.">
            <a:extLst>
              <a:ext uri="{FF2B5EF4-FFF2-40B4-BE49-F238E27FC236}">
                <a16:creationId xmlns:a16="http://schemas.microsoft.com/office/drawing/2014/main" id="{C9651EC0-38F8-0C6A-68F9-DD945F9B989E}"/>
              </a:ext>
            </a:extLst>
          </p:cNvPr>
          <p:cNvPicPr>
            <a:picLocks noChangeAspect="1"/>
          </p:cNvPicPr>
          <p:nvPr/>
        </p:nvPicPr>
        <p:blipFill>
          <a:blip r:embed="rId2">
            <a:duotone>
              <a:prstClr val="black"/>
              <a:schemeClr val="accent4">
                <a:tint val="45000"/>
                <a:satMod val="400000"/>
              </a:schemeClr>
            </a:duotone>
          </a:blip>
          <a:stretch>
            <a:fillRect/>
          </a:stretch>
        </p:blipFill>
        <p:spPr>
          <a:xfrm>
            <a:off x="5320392" y="3115496"/>
            <a:ext cx="282696" cy="282696"/>
          </a:xfrm>
          <a:prstGeom prst="rect">
            <a:avLst/>
          </a:prstGeom>
        </p:spPr>
      </p:pic>
      <p:pic>
        <p:nvPicPr>
          <p:cNvPr id="32" name="Picture 31" descr="A yellow star on a black background&#10;&#10;AI-generated content may be incorrect.">
            <a:extLst>
              <a:ext uri="{FF2B5EF4-FFF2-40B4-BE49-F238E27FC236}">
                <a16:creationId xmlns:a16="http://schemas.microsoft.com/office/drawing/2014/main" id="{EB9597AC-BABA-76B5-A738-E89799BCBE30}"/>
              </a:ext>
            </a:extLst>
          </p:cNvPr>
          <p:cNvPicPr>
            <a:picLocks noChangeAspect="1"/>
          </p:cNvPicPr>
          <p:nvPr/>
        </p:nvPicPr>
        <p:blipFill>
          <a:blip r:embed="rId2">
            <a:duotone>
              <a:prstClr val="black"/>
              <a:schemeClr val="accent4">
                <a:tint val="45000"/>
                <a:satMod val="400000"/>
              </a:schemeClr>
            </a:duotone>
          </a:blip>
          <a:stretch>
            <a:fillRect/>
          </a:stretch>
        </p:blipFill>
        <p:spPr>
          <a:xfrm>
            <a:off x="5632875" y="3115496"/>
            <a:ext cx="282696" cy="282696"/>
          </a:xfrm>
          <a:prstGeom prst="rect">
            <a:avLst/>
          </a:prstGeom>
        </p:spPr>
      </p:pic>
      <p:pic>
        <p:nvPicPr>
          <p:cNvPr id="2" name="Picture 1" descr="A yellow star on a black background&#10;&#10;AI-generated content may be incorrect.">
            <a:extLst>
              <a:ext uri="{FF2B5EF4-FFF2-40B4-BE49-F238E27FC236}">
                <a16:creationId xmlns:a16="http://schemas.microsoft.com/office/drawing/2014/main" id="{2B3B09CD-FE9B-F859-391D-9EBADAB6CD02}"/>
              </a:ext>
            </a:extLst>
          </p:cNvPr>
          <p:cNvPicPr>
            <a:picLocks noChangeAspect="1"/>
          </p:cNvPicPr>
          <p:nvPr/>
        </p:nvPicPr>
        <p:blipFill>
          <a:blip r:embed="rId2">
            <a:duotone>
              <a:prstClr val="black"/>
              <a:schemeClr val="accent4">
                <a:tint val="45000"/>
                <a:satMod val="400000"/>
              </a:schemeClr>
            </a:duotone>
          </a:blip>
          <a:stretch>
            <a:fillRect/>
          </a:stretch>
        </p:blipFill>
        <p:spPr>
          <a:xfrm>
            <a:off x="12724839" y="3398192"/>
            <a:ext cx="282696" cy="282696"/>
          </a:xfrm>
          <a:prstGeom prst="rect">
            <a:avLst/>
          </a:prstGeom>
        </p:spPr>
      </p:pic>
      <p:grpSp>
        <p:nvGrpSpPr>
          <p:cNvPr id="34" name="Group 33">
            <a:extLst>
              <a:ext uri="{FF2B5EF4-FFF2-40B4-BE49-F238E27FC236}">
                <a16:creationId xmlns:a16="http://schemas.microsoft.com/office/drawing/2014/main" id="{BEAA1739-AAA8-7844-CFFB-04365F0E7CF1}"/>
              </a:ext>
            </a:extLst>
          </p:cNvPr>
          <p:cNvGrpSpPr/>
          <p:nvPr/>
        </p:nvGrpSpPr>
        <p:grpSpPr>
          <a:xfrm>
            <a:off x="12412356" y="3853553"/>
            <a:ext cx="907661" cy="282696"/>
            <a:chOff x="3724511" y="2340328"/>
            <a:chExt cx="907661" cy="282696"/>
          </a:xfrm>
        </p:grpSpPr>
        <p:pic>
          <p:nvPicPr>
            <p:cNvPr id="35" name="Picture 34" descr="A yellow star on a black background&#10;&#10;AI-generated content may be incorrect.">
              <a:extLst>
                <a:ext uri="{FF2B5EF4-FFF2-40B4-BE49-F238E27FC236}">
                  <a16:creationId xmlns:a16="http://schemas.microsoft.com/office/drawing/2014/main" id="{7C1DB751-DEDB-7B11-23E4-15BDC697F3C3}"/>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36" name="Picture 35" descr="A yellow star on a black background&#10;&#10;AI-generated content may be incorrect.">
              <a:extLst>
                <a:ext uri="{FF2B5EF4-FFF2-40B4-BE49-F238E27FC236}">
                  <a16:creationId xmlns:a16="http://schemas.microsoft.com/office/drawing/2014/main" id="{3BA05E5B-E519-A401-A1E0-EA775D861DAA}"/>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37" name="Picture 36" descr="A yellow star on a black background&#10;&#10;AI-generated content may be incorrect.">
              <a:extLst>
                <a:ext uri="{FF2B5EF4-FFF2-40B4-BE49-F238E27FC236}">
                  <a16:creationId xmlns:a16="http://schemas.microsoft.com/office/drawing/2014/main" id="{3C3D0783-D131-102B-4C1E-B1FA35BFA239}"/>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0" name="Group 39">
            <a:extLst>
              <a:ext uri="{FF2B5EF4-FFF2-40B4-BE49-F238E27FC236}">
                <a16:creationId xmlns:a16="http://schemas.microsoft.com/office/drawing/2014/main" id="{437C68F0-A106-1990-F570-963D970CB4F1}"/>
              </a:ext>
            </a:extLst>
          </p:cNvPr>
          <p:cNvGrpSpPr/>
          <p:nvPr/>
        </p:nvGrpSpPr>
        <p:grpSpPr>
          <a:xfrm>
            <a:off x="12542120" y="3029164"/>
            <a:ext cx="593101" cy="282696"/>
            <a:chOff x="12542120" y="3029164"/>
            <a:chExt cx="593101" cy="282696"/>
          </a:xfrm>
        </p:grpSpPr>
        <p:pic>
          <p:nvPicPr>
            <p:cNvPr id="38" name="Picture 37" descr="A yellow star on a black background&#10;&#10;AI-generated content may be incorrect.">
              <a:extLst>
                <a:ext uri="{FF2B5EF4-FFF2-40B4-BE49-F238E27FC236}">
                  <a16:creationId xmlns:a16="http://schemas.microsoft.com/office/drawing/2014/main" id="{40DF186F-1731-1EB8-D905-06EC9B99375A}"/>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39" name="Picture 38" descr="A yellow star on a black background&#10;&#10;AI-generated content may be incorrect.">
              <a:extLst>
                <a:ext uri="{FF2B5EF4-FFF2-40B4-BE49-F238E27FC236}">
                  <a16:creationId xmlns:a16="http://schemas.microsoft.com/office/drawing/2014/main" id="{7D9A7A8A-200C-FFBC-58AF-AB03A3CBE1DE}"/>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8" name="Group 7">
            <a:extLst>
              <a:ext uri="{FF2B5EF4-FFF2-40B4-BE49-F238E27FC236}">
                <a16:creationId xmlns:a16="http://schemas.microsoft.com/office/drawing/2014/main" id="{74AEE1CD-CB9A-5D9E-82F4-9A30AC9E6FFE}"/>
              </a:ext>
            </a:extLst>
          </p:cNvPr>
          <p:cNvGrpSpPr/>
          <p:nvPr/>
        </p:nvGrpSpPr>
        <p:grpSpPr>
          <a:xfrm>
            <a:off x="5152987" y="2337820"/>
            <a:ext cx="593101" cy="282696"/>
            <a:chOff x="12542120" y="3029164"/>
            <a:chExt cx="593101" cy="282696"/>
          </a:xfrm>
        </p:grpSpPr>
        <p:pic>
          <p:nvPicPr>
            <p:cNvPr id="9" name="Picture 8" descr="A yellow star on a black background&#10;&#10;AI-generated content may be incorrect.">
              <a:extLst>
                <a:ext uri="{FF2B5EF4-FFF2-40B4-BE49-F238E27FC236}">
                  <a16:creationId xmlns:a16="http://schemas.microsoft.com/office/drawing/2014/main" id="{3482A14E-BF94-5241-C2C3-D63E72A38AB5}"/>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1" name="Picture 10" descr="A yellow star on a black background&#10;&#10;AI-generated content may be incorrect.">
              <a:extLst>
                <a:ext uri="{FF2B5EF4-FFF2-40B4-BE49-F238E27FC236}">
                  <a16:creationId xmlns:a16="http://schemas.microsoft.com/office/drawing/2014/main" id="{F2FB13BC-6F03-223D-3269-F0AF37C15D62}"/>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13" name="Group 12">
            <a:extLst>
              <a:ext uri="{FF2B5EF4-FFF2-40B4-BE49-F238E27FC236}">
                <a16:creationId xmlns:a16="http://schemas.microsoft.com/office/drawing/2014/main" id="{561EEB00-A80F-5C78-CA76-1B6FD9FCD9B5}"/>
              </a:ext>
            </a:extLst>
          </p:cNvPr>
          <p:cNvGrpSpPr/>
          <p:nvPr/>
        </p:nvGrpSpPr>
        <p:grpSpPr>
          <a:xfrm>
            <a:off x="6921980" y="2354873"/>
            <a:ext cx="593101" cy="282696"/>
            <a:chOff x="12542120" y="3029164"/>
            <a:chExt cx="593101" cy="282696"/>
          </a:xfrm>
        </p:grpSpPr>
        <p:pic>
          <p:nvPicPr>
            <p:cNvPr id="14" name="Picture 13" descr="A yellow star on a black background&#10;&#10;AI-generated content may be incorrect.">
              <a:extLst>
                <a:ext uri="{FF2B5EF4-FFF2-40B4-BE49-F238E27FC236}">
                  <a16:creationId xmlns:a16="http://schemas.microsoft.com/office/drawing/2014/main" id="{8CEC37FC-78E5-632E-36B7-5AE78286C6BD}"/>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19" name="Picture 18" descr="A yellow star on a black background&#10;&#10;AI-generated content may be incorrect.">
              <a:extLst>
                <a:ext uri="{FF2B5EF4-FFF2-40B4-BE49-F238E27FC236}">
                  <a16:creationId xmlns:a16="http://schemas.microsoft.com/office/drawing/2014/main" id="{04563FF3-CD87-F2D0-3DA5-44CC4940F743}"/>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21" name="Picture 20" descr="A yellow star on a black background&#10;&#10;AI-generated content may be incorrect.">
            <a:extLst>
              <a:ext uri="{FF2B5EF4-FFF2-40B4-BE49-F238E27FC236}">
                <a16:creationId xmlns:a16="http://schemas.microsoft.com/office/drawing/2014/main" id="{878A0634-E202-BEDF-91C8-198A9EC87331}"/>
              </a:ext>
            </a:extLst>
          </p:cNvPr>
          <p:cNvPicPr>
            <a:picLocks noChangeAspect="1"/>
          </p:cNvPicPr>
          <p:nvPr/>
        </p:nvPicPr>
        <p:blipFill>
          <a:blip r:embed="rId2">
            <a:duotone>
              <a:prstClr val="black"/>
              <a:schemeClr val="accent4">
                <a:tint val="45000"/>
                <a:satMod val="400000"/>
              </a:schemeClr>
            </a:duotone>
          </a:blip>
          <a:stretch>
            <a:fillRect/>
          </a:stretch>
        </p:blipFill>
        <p:spPr>
          <a:xfrm>
            <a:off x="7077183" y="3135021"/>
            <a:ext cx="282696" cy="282696"/>
          </a:xfrm>
          <a:prstGeom prst="rect">
            <a:avLst/>
          </a:prstGeom>
        </p:spPr>
      </p:pic>
      <p:grpSp>
        <p:nvGrpSpPr>
          <p:cNvPr id="29" name="Group 28">
            <a:extLst>
              <a:ext uri="{FF2B5EF4-FFF2-40B4-BE49-F238E27FC236}">
                <a16:creationId xmlns:a16="http://schemas.microsoft.com/office/drawing/2014/main" id="{1B5D2E56-233B-BF59-D154-63A23F245F8F}"/>
              </a:ext>
            </a:extLst>
          </p:cNvPr>
          <p:cNvGrpSpPr/>
          <p:nvPr/>
        </p:nvGrpSpPr>
        <p:grpSpPr>
          <a:xfrm>
            <a:off x="6794488" y="4700176"/>
            <a:ext cx="907661" cy="282696"/>
            <a:chOff x="3724511" y="2340328"/>
            <a:chExt cx="907661" cy="282696"/>
          </a:xfrm>
        </p:grpSpPr>
        <p:pic>
          <p:nvPicPr>
            <p:cNvPr id="42" name="Picture 41" descr="A yellow star on a black background&#10;&#10;AI-generated content may be incorrect.">
              <a:extLst>
                <a:ext uri="{FF2B5EF4-FFF2-40B4-BE49-F238E27FC236}">
                  <a16:creationId xmlns:a16="http://schemas.microsoft.com/office/drawing/2014/main" id="{EDE04A29-5976-3EB6-6905-63A2759FEC33}"/>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3" name="Picture 42" descr="A yellow star on a black background&#10;&#10;AI-generated content may be incorrect.">
              <a:extLst>
                <a:ext uri="{FF2B5EF4-FFF2-40B4-BE49-F238E27FC236}">
                  <a16:creationId xmlns:a16="http://schemas.microsoft.com/office/drawing/2014/main" id="{3DE27E12-F547-0296-CA79-E1D185D2E816}"/>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4" name="Picture 43" descr="A yellow star on a black background&#10;&#10;AI-generated content may be incorrect.">
              <a:extLst>
                <a:ext uri="{FF2B5EF4-FFF2-40B4-BE49-F238E27FC236}">
                  <a16:creationId xmlns:a16="http://schemas.microsoft.com/office/drawing/2014/main" id="{28DEAFF6-E019-3246-7C41-7932ECD443EA}"/>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46" name="Group 45">
            <a:extLst>
              <a:ext uri="{FF2B5EF4-FFF2-40B4-BE49-F238E27FC236}">
                <a16:creationId xmlns:a16="http://schemas.microsoft.com/office/drawing/2014/main" id="{A793D434-420D-0FFD-BADF-741E02A7B641}"/>
              </a:ext>
            </a:extLst>
          </p:cNvPr>
          <p:cNvGrpSpPr/>
          <p:nvPr/>
        </p:nvGrpSpPr>
        <p:grpSpPr>
          <a:xfrm>
            <a:off x="6794488" y="3907590"/>
            <a:ext cx="907661" cy="282696"/>
            <a:chOff x="3724511" y="2340328"/>
            <a:chExt cx="907661" cy="282696"/>
          </a:xfrm>
        </p:grpSpPr>
        <p:pic>
          <p:nvPicPr>
            <p:cNvPr id="47" name="Picture 46" descr="A yellow star on a black background&#10;&#10;AI-generated content may be incorrect.">
              <a:extLst>
                <a:ext uri="{FF2B5EF4-FFF2-40B4-BE49-F238E27FC236}">
                  <a16:creationId xmlns:a16="http://schemas.microsoft.com/office/drawing/2014/main" id="{F5CFAB8D-FF16-16D0-F3F9-7274F4EB848C}"/>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48" name="Picture 47" descr="A yellow star on a black background&#10;&#10;AI-generated content may be incorrect.">
              <a:extLst>
                <a:ext uri="{FF2B5EF4-FFF2-40B4-BE49-F238E27FC236}">
                  <a16:creationId xmlns:a16="http://schemas.microsoft.com/office/drawing/2014/main" id="{85DFD0E3-9D00-1734-7E06-64F5545D054F}"/>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49" name="Picture 48" descr="A yellow star on a black background&#10;&#10;AI-generated content may be incorrect.">
              <a:extLst>
                <a:ext uri="{FF2B5EF4-FFF2-40B4-BE49-F238E27FC236}">
                  <a16:creationId xmlns:a16="http://schemas.microsoft.com/office/drawing/2014/main" id="{A6614C3D-9F8B-96B6-464A-4C5AC2451144}"/>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0" name="Group 49">
            <a:extLst>
              <a:ext uri="{FF2B5EF4-FFF2-40B4-BE49-F238E27FC236}">
                <a16:creationId xmlns:a16="http://schemas.microsoft.com/office/drawing/2014/main" id="{878586A8-00A6-E67E-45A8-08DD6E4897EE}"/>
              </a:ext>
            </a:extLst>
          </p:cNvPr>
          <p:cNvGrpSpPr/>
          <p:nvPr/>
        </p:nvGrpSpPr>
        <p:grpSpPr>
          <a:xfrm>
            <a:off x="6794488" y="5519551"/>
            <a:ext cx="907661" cy="282696"/>
            <a:chOff x="3724511" y="2340328"/>
            <a:chExt cx="907661" cy="282696"/>
          </a:xfrm>
        </p:grpSpPr>
        <p:pic>
          <p:nvPicPr>
            <p:cNvPr id="51" name="Picture 50" descr="A yellow star on a black background&#10;&#10;AI-generated content may be incorrect.">
              <a:extLst>
                <a:ext uri="{FF2B5EF4-FFF2-40B4-BE49-F238E27FC236}">
                  <a16:creationId xmlns:a16="http://schemas.microsoft.com/office/drawing/2014/main" id="{4D02CF9B-ABFF-AAFC-990A-AC7163E0322A}"/>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2" name="Picture 51" descr="A yellow star on a black background&#10;&#10;AI-generated content may be incorrect.">
              <a:extLst>
                <a:ext uri="{FF2B5EF4-FFF2-40B4-BE49-F238E27FC236}">
                  <a16:creationId xmlns:a16="http://schemas.microsoft.com/office/drawing/2014/main" id="{5F02BF4B-5B75-5693-D448-905CEF5F7BCF}"/>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3" name="Picture 52" descr="A yellow star on a black background&#10;&#10;AI-generated content may be incorrect.">
              <a:extLst>
                <a:ext uri="{FF2B5EF4-FFF2-40B4-BE49-F238E27FC236}">
                  <a16:creationId xmlns:a16="http://schemas.microsoft.com/office/drawing/2014/main" id="{AD6CF1D6-49B5-86DE-B2A7-A7BD2FDD925E}"/>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54" name="Group 53">
            <a:extLst>
              <a:ext uri="{FF2B5EF4-FFF2-40B4-BE49-F238E27FC236}">
                <a16:creationId xmlns:a16="http://schemas.microsoft.com/office/drawing/2014/main" id="{CA9327C0-A9C3-3EA2-CE29-788ACC8FD579}"/>
              </a:ext>
            </a:extLst>
          </p:cNvPr>
          <p:cNvGrpSpPr/>
          <p:nvPr/>
        </p:nvGrpSpPr>
        <p:grpSpPr>
          <a:xfrm>
            <a:off x="8498706" y="2337820"/>
            <a:ext cx="907661" cy="282696"/>
            <a:chOff x="3724511" y="2340328"/>
            <a:chExt cx="907661" cy="282696"/>
          </a:xfrm>
        </p:grpSpPr>
        <p:pic>
          <p:nvPicPr>
            <p:cNvPr id="55" name="Picture 54" descr="A yellow star on a black background&#10;&#10;AI-generated content may be incorrect.">
              <a:extLst>
                <a:ext uri="{FF2B5EF4-FFF2-40B4-BE49-F238E27FC236}">
                  <a16:creationId xmlns:a16="http://schemas.microsoft.com/office/drawing/2014/main" id="{AA24C301-236A-5B80-6C9F-211079E8269A}"/>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56" name="Picture 55" descr="A yellow star on a black background&#10;&#10;AI-generated content may be incorrect.">
              <a:extLst>
                <a:ext uri="{FF2B5EF4-FFF2-40B4-BE49-F238E27FC236}">
                  <a16:creationId xmlns:a16="http://schemas.microsoft.com/office/drawing/2014/main" id="{E315EBFC-3092-1568-7C35-062AA3E1620B}"/>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57" name="Picture 56" descr="A yellow star on a black background&#10;&#10;AI-generated content may be incorrect.">
              <a:extLst>
                <a:ext uri="{FF2B5EF4-FFF2-40B4-BE49-F238E27FC236}">
                  <a16:creationId xmlns:a16="http://schemas.microsoft.com/office/drawing/2014/main" id="{F2E54588-23B6-47B7-8E62-F32BA2239890}"/>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pic>
        <p:nvPicPr>
          <p:cNvPr id="58" name="Picture 57" descr="A yellow star on a black background&#10;&#10;AI-generated content may be incorrect.">
            <a:extLst>
              <a:ext uri="{FF2B5EF4-FFF2-40B4-BE49-F238E27FC236}">
                <a16:creationId xmlns:a16="http://schemas.microsoft.com/office/drawing/2014/main" id="{77162177-EA7D-6F27-FAF6-ACC24C41DB16}"/>
              </a:ext>
            </a:extLst>
          </p:cNvPr>
          <p:cNvPicPr>
            <a:picLocks noChangeAspect="1"/>
          </p:cNvPicPr>
          <p:nvPr/>
        </p:nvPicPr>
        <p:blipFill>
          <a:blip r:embed="rId2">
            <a:duotone>
              <a:prstClr val="black"/>
              <a:schemeClr val="accent4">
                <a:tint val="45000"/>
                <a:satMod val="400000"/>
              </a:schemeClr>
            </a:duotone>
          </a:blip>
          <a:stretch>
            <a:fillRect/>
          </a:stretch>
        </p:blipFill>
        <p:spPr>
          <a:xfrm>
            <a:off x="8825044" y="3115496"/>
            <a:ext cx="282696" cy="282696"/>
          </a:xfrm>
          <a:prstGeom prst="rect">
            <a:avLst/>
          </a:prstGeom>
        </p:spPr>
      </p:pic>
      <p:grpSp>
        <p:nvGrpSpPr>
          <p:cNvPr id="59" name="Group 58">
            <a:extLst>
              <a:ext uri="{FF2B5EF4-FFF2-40B4-BE49-F238E27FC236}">
                <a16:creationId xmlns:a16="http://schemas.microsoft.com/office/drawing/2014/main" id="{F1DE079C-C924-3F29-0FFB-45E1DDAD9ADA}"/>
              </a:ext>
            </a:extLst>
          </p:cNvPr>
          <p:cNvGrpSpPr/>
          <p:nvPr/>
        </p:nvGrpSpPr>
        <p:grpSpPr>
          <a:xfrm>
            <a:off x="8669841" y="3911960"/>
            <a:ext cx="593101" cy="282696"/>
            <a:chOff x="12542120" y="3029164"/>
            <a:chExt cx="593101" cy="282696"/>
          </a:xfrm>
        </p:grpSpPr>
        <p:pic>
          <p:nvPicPr>
            <p:cNvPr id="60" name="Picture 59" descr="A yellow star on a black background&#10;&#10;AI-generated content may be incorrect.">
              <a:extLst>
                <a:ext uri="{FF2B5EF4-FFF2-40B4-BE49-F238E27FC236}">
                  <a16:creationId xmlns:a16="http://schemas.microsoft.com/office/drawing/2014/main" id="{48C15BAF-BD9A-89D6-E11A-3A2C477ED123}"/>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1" name="Picture 60" descr="A yellow star on a black background&#10;&#10;AI-generated content may be incorrect.">
              <a:extLst>
                <a:ext uri="{FF2B5EF4-FFF2-40B4-BE49-F238E27FC236}">
                  <a16:creationId xmlns:a16="http://schemas.microsoft.com/office/drawing/2014/main" id="{5377DDDF-A8C7-309E-DA67-EC96D64F4B8F}"/>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pic>
        <p:nvPicPr>
          <p:cNvPr id="62" name="Picture 61" descr="A yellow star on a black background&#10;&#10;AI-generated content may be incorrect.">
            <a:extLst>
              <a:ext uri="{FF2B5EF4-FFF2-40B4-BE49-F238E27FC236}">
                <a16:creationId xmlns:a16="http://schemas.microsoft.com/office/drawing/2014/main" id="{74150715-3253-DDF4-90A3-CA04722302F8}"/>
              </a:ext>
            </a:extLst>
          </p:cNvPr>
          <p:cNvPicPr>
            <a:picLocks noChangeAspect="1"/>
          </p:cNvPicPr>
          <p:nvPr/>
        </p:nvPicPr>
        <p:blipFill>
          <a:blip r:embed="rId2">
            <a:duotone>
              <a:prstClr val="black"/>
              <a:schemeClr val="accent4">
                <a:tint val="45000"/>
                <a:satMod val="400000"/>
              </a:schemeClr>
            </a:duotone>
          </a:blip>
          <a:stretch>
            <a:fillRect/>
          </a:stretch>
        </p:blipFill>
        <p:spPr>
          <a:xfrm>
            <a:off x="8830781" y="4677778"/>
            <a:ext cx="282696" cy="282696"/>
          </a:xfrm>
          <a:prstGeom prst="rect">
            <a:avLst/>
          </a:prstGeom>
        </p:spPr>
      </p:pic>
      <p:grpSp>
        <p:nvGrpSpPr>
          <p:cNvPr id="63" name="Group 62">
            <a:extLst>
              <a:ext uri="{FF2B5EF4-FFF2-40B4-BE49-F238E27FC236}">
                <a16:creationId xmlns:a16="http://schemas.microsoft.com/office/drawing/2014/main" id="{39243EF6-1588-D17D-DCC8-33739A4FEF29}"/>
              </a:ext>
            </a:extLst>
          </p:cNvPr>
          <p:cNvGrpSpPr/>
          <p:nvPr/>
        </p:nvGrpSpPr>
        <p:grpSpPr>
          <a:xfrm>
            <a:off x="8653910" y="5523467"/>
            <a:ext cx="593101" cy="282696"/>
            <a:chOff x="12542120" y="3029164"/>
            <a:chExt cx="593101" cy="282696"/>
          </a:xfrm>
        </p:grpSpPr>
        <p:pic>
          <p:nvPicPr>
            <p:cNvPr id="64" name="Picture 63" descr="A yellow star on a black background&#10;&#10;AI-generated content may be incorrect.">
              <a:extLst>
                <a:ext uri="{FF2B5EF4-FFF2-40B4-BE49-F238E27FC236}">
                  <a16:creationId xmlns:a16="http://schemas.microsoft.com/office/drawing/2014/main" id="{EB50FAD7-07E4-A4E3-79F9-F97011663C16}"/>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65" name="Picture 64" descr="A yellow star on a black background&#10;&#10;AI-generated content may be incorrect.">
              <a:extLst>
                <a:ext uri="{FF2B5EF4-FFF2-40B4-BE49-F238E27FC236}">
                  <a16:creationId xmlns:a16="http://schemas.microsoft.com/office/drawing/2014/main" id="{495BBE1A-5197-FDAF-991D-E019262491C3}"/>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4" name="Group 3">
            <a:extLst>
              <a:ext uri="{FF2B5EF4-FFF2-40B4-BE49-F238E27FC236}">
                <a16:creationId xmlns:a16="http://schemas.microsoft.com/office/drawing/2014/main" id="{C2BDD767-7606-355D-A6A1-1442FFDBE3D8}"/>
              </a:ext>
            </a:extLst>
          </p:cNvPr>
          <p:cNvGrpSpPr/>
          <p:nvPr/>
        </p:nvGrpSpPr>
        <p:grpSpPr>
          <a:xfrm>
            <a:off x="10468161" y="2354873"/>
            <a:ext cx="593101" cy="282696"/>
            <a:chOff x="12542120" y="3029164"/>
            <a:chExt cx="593101" cy="282696"/>
          </a:xfrm>
        </p:grpSpPr>
        <p:pic>
          <p:nvPicPr>
            <p:cNvPr id="7" name="Picture 6" descr="A yellow star on a black background&#10;&#10;AI-generated content may be incorrect.">
              <a:extLst>
                <a:ext uri="{FF2B5EF4-FFF2-40B4-BE49-F238E27FC236}">
                  <a16:creationId xmlns:a16="http://schemas.microsoft.com/office/drawing/2014/main" id="{4A52D762-C1E4-C52F-3DC6-C23C75C10F0C}"/>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41" name="Picture 40" descr="A yellow star on a black background&#10;&#10;AI-generated content may be incorrect.">
              <a:extLst>
                <a:ext uri="{FF2B5EF4-FFF2-40B4-BE49-F238E27FC236}">
                  <a16:creationId xmlns:a16="http://schemas.microsoft.com/office/drawing/2014/main" id="{ED9B7606-43EB-D5FD-0CCF-7A0E48B0F53E}"/>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grpSp>
        <p:nvGrpSpPr>
          <p:cNvPr id="45" name="Group 44">
            <a:extLst>
              <a:ext uri="{FF2B5EF4-FFF2-40B4-BE49-F238E27FC236}">
                <a16:creationId xmlns:a16="http://schemas.microsoft.com/office/drawing/2014/main" id="{A8A74840-20B6-2415-EEDE-E03D3AD9BD73}"/>
              </a:ext>
            </a:extLst>
          </p:cNvPr>
          <p:cNvGrpSpPr/>
          <p:nvPr/>
        </p:nvGrpSpPr>
        <p:grpSpPr>
          <a:xfrm>
            <a:off x="10272080" y="3117715"/>
            <a:ext cx="907661" cy="282696"/>
            <a:chOff x="3724511" y="2340328"/>
            <a:chExt cx="907661" cy="282696"/>
          </a:xfrm>
        </p:grpSpPr>
        <p:pic>
          <p:nvPicPr>
            <p:cNvPr id="66" name="Picture 65" descr="A yellow star on a black background&#10;&#10;AI-generated content may be incorrect.">
              <a:extLst>
                <a:ext uri="{FF2B5EF4-FFF2-40B4-BE49-F238E27FC236}">
                  <a16:creationId xmlns:a16="http://schemas.microsoft.com/office/drawing/2014/main" id="{6C175B36-2CC9-FE87-E214-945D93054154}"/>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67" name="Picture 66" descr="A yellow star on a black background&#10;&#10;AI-generated content may be incorrect.">
              <a:extLst>
                <a:ext uri="{FF2B5EF4-FFF2-40B4-BE49-F238E27FC236}">
                  <a16:creationId xmlns:a16="http://schemas.microsoft.com/office/drawing/2014/main" id="{9B0E3A34-3326-32F4-255C-8554F6329476}"/>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68" name="Picture 67" descr="A yellow star on a black background&#10;&#10;AI-generated content may be incorrect.">
              <a:extLst>
                <a:ext uri="{FF2B5EF4-FFF2-40B4-BE49-F238E27FC236}">
                  <a16:creationId xmlns:a16="http://schemas.microsoft.com/office/drawing/2014/main" id="{983CC5D2-46B8-2A75-0059-22E72DA4D078}"/>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69" name="Group 68">
            <a:extLst>
              <a:ext uri="{FF2B5EF4-FFF2-40B4-BE49-F238E27FC236}">
                <a16:creationId xmlns:a16="http://schemas.microsoft.com/office/drawing/2014/main" id="{3E34B1CB-C2C7-FA14-9600-521964AB7A58}"/>
              </a:ext>
            </a:extLst>
          </p:cNvPr>
          <p:cNvGrpSpPr/>
          <p:nvPr/>
        </p:nvGrpSpPr>
        <p:grpSpPr>
          <a:xfrm>
            <a:off x="10272080" y="3924645"/>
            <a:ext cx="907661" cy="282696"/>
            <a:chOff x="3724511" y="2340328"/>
            <a:chExt cx="907661" cy="282696"/>
          </a:xfrm>
        </p:grpSpPr>
        <p:pic>
          <p:nvPicPr>
            <p:cNvPr id="70" name="Picture 69" descr="A yellow star on a black background&#10;&#10;AI-generated content may be incorrect.">
              <a:extLst>
                <a:ext uri="{FF2B5EF4-FFF2-40B4-BE49-F238E27FC236}">
                  <a16:creationId xmlns:a16="http://schemas.microsoft.com/office/drawing/2014/main" id="{4D93C06A-55A1-FD79-EB37-839919331D57}"/>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71" name="Picture 70" descr="A yellow star on a black background&#10;&#10;AI-generated content may be incorrect.">
              <a:extLst>
                <a:ext uri="{FF2B5EF4-FFF2-40B4-BE49-F238E27FC236}">
                  <a16:creationId xmlns:a16="http://schemas.microsoft.com/office/drawing/2014/main" id="{20882AC6-2054-4ADC-7E21-3DAD4469A40D}"/>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72" name="Picture 71" descr="A yellow star on a black background&#10;&#10;AI-generated content may be incorrect.">
              <a:extLst>
                <a:ext uri="{FF2B5EF4-FFF2-40B4-BE49-F238E27FC236}">
                  <a16:creationId xmlns:a16="http://schemas.microsoft.com/office/drawing/2014/main" id="{E344A177-3D47-C533-23C0-748E3669CB59}"/>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73" name="Group 72">
            <a:extLst>
              <a:ext uri="{FF2B5EF4-FFF2-40B4-BE49-F238E27FC236}">
                <a16:creationId xmlns:a16="http://schemas.microsoft.com/office/drawing/2014/main" id="{E79768E8-DFB5-219F-05E2-5811A898228F}"/>
              </a:ext>
            </a:extLst>
          </p:cNvPr>
          <p:cNvGrpSpPr/>
          <p:nvPr/>
        </p:nvGrpSpPr>
        <p:grpSpPr>
          <a:xfrm>
            <a:off x="10272080" y="4701279"/>
            <a:ext cx="907661" cy="282696"/>
            <a:chOff x="3724511" y="2340328"/>
            <a:chExt cx="907661" cy="282696"/>
          </a:xfrm>
        </p:grpSpPr>
        <p:pic>
          <p:nvPicPr>
            <p:cNvPr id="74" name="Picture 73" descr="A yellow star on a black background&#10;&#10;AI-generated content may be incorrect.">
              <a:extLst>
                <a:ext uri="{FF2B5EF4-FFF2-40B4-BE49-F238E27FC236}">
                  <a16:creationId xmlns:a16="http://schemas.microsoft.com/office/drawing/2014/main" id="{B0C01A26-F167-81A5-1463-50F58DCB8865}"/>
                </a:ext>
              </a:extLst>
            </p:cNvPr>
            <p:cNvPicPr>
              <a:picLocks noChangeAspect="1"/>
            </p:cNvPicPr>
            <p:nvPr/>
          </p:nvPicPr>
          <p:blipFill>
            <a:blip r:embed="rId2">
              <a:duotone>
                <a:prstClr val="black"/>
                <a:schemeClr val="accent4">
                  <a:tint val="45000"/>
                  <a:satMod val="400000"/>
                </a:schemeClr>
              </a:duotone>
            </a:blip>
            <a:stretch>
              <a:fillRect/>
            </a:stretch>
          </p:blipFill>
          <p:spPr>
            <a:xfrm>
              <a:off x="3724511" y="2340328"/>
              <a:ext cx="282696" cy="282696"/>
            </a:xfrm>
            <a:prstGeom prst="rect">
              <a:avLst/>
            </a:prstGeom>
          </p:spPr>
        </p:pic>
        <p:pic>
          <p:nvPicPr>
            <p:cNvPr id="75" name="Picture 74" descr="A yellow star on a black background&#10;&#10;AI-generated content may be incorrect.">
              <a:extLst>
                <a:ext uri="{FF2B5EF4-FFF2-40B4-BE49-F238E27FC236}">
                  <a16:creationId xmlns:a16="http://schemas.microsoft.com/office/drawing/2014/main" id="{7E73B1A6-3161-96FF-2309-B79656EE9ED6}"/>
                </a:ext>
              </a:extLst>
            </p:cNvPr>
            <p:cNvPicPr>
              <a:picLocks noChangeAspect="1"/>
            </p:cNvPicPr>
            <p:nvPr/>
          </p:nvPicPr>
          <p:blipFill>
            <a:blip r:embed="rId2">
              <a:duotone>
                <a:prstClr val="black"/>
                <a:schemeClr val="accent4">
                  <a:tint val="45000"/>
                  <a:satMod val="400000"/>
                </a:schemeClr>
              </a:duotone>
            </a:blip>
            <a:stretch>
              <a:fillRect/>
            </a:stretch>
          </p:blipFill>
          <p:spPr>
            <a:xfrm>
              <a:off x="4036993" y="2340328"/>
              <a:ext cx="282696" cy="282696"/>
            </a:xfrm>
            <a:prstGeom prst="rect">
              <a:avLst/>
            </a:prstGeom>
          </p:spPr>
        </p:pic>
        <p:pic>
          <p:nvPicPr>
            <p:cNvPr id="76" name="Picture 75" descr="A yellow star on a black background&#10;&#10;AI-generated content may be incorrect.">
              <a:extLst>
                <a:ext uri="{FF2B5EF4-FFF2-40B4-BE49-F238E27FC236}">
                  <a16:creationId xmlns:a16="http://schemas.microsoft.com/office/drawing/2014/main" id="{31827976-6F2B-9FD3-0155-EEA60FBAE73F}"/>
                </a:ext>
              </a:extLst>
            </p:cNvPr>
            <p:cNvPicPr>
              <a:picLocks noChangeAspect="1"/>
            </p:cNvPicPr>
            <p:nvPr/>
          </p:nvPicPr>
          <p:blipFill>
            <a:blip r:embed="rId2">
              <a:duotone>
                <a:prstClr val="black"/>
                <a:schemeClr val="accent4">
                  <a:tint val="45000"/>
                  <a:satMod val="400000"/>
                </a:schemeClr>
              </a:duotone>
            </a:blip>
            <a:stretch>
              <a:fillRect/>
            </a:stretch>
          </p:blipFill>
          <p:spPr>
            <a:xfrm>
              <a:off x="4349476" y="2340328"/>
              <a:ext cx="282696" cy="282696"/>
            </a:xfrm>
            <a:prstGeom prst="rect">
              <a:avLst/>
            </a:prstGeom>
          </p:spPr>
        </p:pic>
      </p:grpSp>
      <p:grpSp>
        <p:nvGrpSpPr>
          <p:cNvPr id="81" name="Group 80">
            <a:extLst>
              <a:ext uri="{FF2B5EF4-FFF2-40B4-BE49-F238E27FC236}">
                <a16:creationId xmlns:a16="http://schemas.microsoft.com/office/drawing/2014/main" id="{D41D1901-17D0-5FB3-BB33-55B1B9B4C58D}"/>
              </a:ext>
            </a:extLst>
          </p:cNvPr>
          <p:cNvGrpSpPr/>
          <p:nvPr/>
        </p:nvGrpSpPr>
        <p:grpSpPr>
          <a:xfrm>
            <a:off x="10440488" y="5526566"/>
            <a:ext cx="593101" cy="282696"/>
            <a:chOff x="12542120" y="3029164"/>
            <a:chExt cx="593101" cy="282696"/>
          </a:xfrm>
        </p:grpSpPr>
        <p:pic>
          <p:nvPicPr>
            <p:cNvPr id="82" name="Picture 81" descr="A yellow star on a black background&#10;&#10;AI-generated content may be incorrect.">
              <a:extLst>
                <a:ext uri="{FF2B5EF4-FFF2-40B4-BE49-F238E27FC236}">
                  <a16:creationId xmlns:a16="http://schemas.microsoft.com/office/drawing/2014/main" id="{62679823-2AA7-A987-A0EA-5E05490FA955}"/>
                </a:ext>
              </a:extLst>
            </p:cNvPr>
            <p:cNvPicPr>
              <a:picLocks noChangeAspect="1"/>
            </p:cNvPicPr>
            <p:nvPr/>
          </p:nvPicPr>
          <p:blipFill>
            <a:blip r:embed="rId2">
              <a:duotone>
                <a:prstClr val="black"/>
                <a:schemeClr val="accent4">
                  <a:tint val="45000"/>
                  <a:satMod val="400000"/>
                </a:schemeClr>
              </a:duotone>
            </a:blip>
            <a:stretch>
              <a:fillRect/>
            </a:stretch>
          </p:blipFill>
          <p:spPr>
            <a:xfrm>
              <a:off x="12542120" y="3029164"/>
              <a:ext cx="282696" cy="282696"/>
            </a:xfrm>
            <a:prstGeom prst="rect">
              <a:avLst/>
            </a:prstGeom>
          </p:spPr>
        </p:pic>
        <p:pic>
          <p:nvPicPr>
            <p:cNvPr id="83" name="Picture 82" descr="A yellow star on a black background&#10;&#10;AI-generated content may be incorrect.">
              <a:extLst>
                <a:ext uri="{FF2B5EF4-FFF2-40B4-BE49-F238E27FC236}">
                  <a16:creationId xmlns:a16="http://schemas.microsoft.com/office/drawing/2014/main" id="{B0055F5F-A14B-F2C9-C34B-A668A83266BE}"/>
                </a:ext>
              </a:extLst>
            </p:cNvPr>
            <p:cNvPicPr>
              <a:picLocks noChangeAspect="1"/>
            </p:cNvPicPr>
            <p:nvPr/>
          </p:nvPicPr>
          <p:blipFill>
            <a:blip r:embed="rId2">
              <a:duotone>
                <a:prstClr val="black"/>
                <a:schemeClr val="accent4">
                  <a:tint val="45000"/>
                  <a:satMod val="400000"/>
                </a:schemeClr>
              </a:duotone>
            </a:blip>
            <a:stretch>
              <a:fillRect/>
            </a:stretch>
          </p:blipFill>
          <p:spPr>
            <a:xfrm>
              <a:off x="12852525" y="3029164"/>
              <a:ext cx="282696" cy="282696"/>
            </a:xfrm>
            <a:prstGeom prst="rect">
              <a:avLst/>
            </a:prstGeom>
          </p:spPr>
        </p:pic>
      </p:grpSp>
      <p:sp>
        <p:nvSpPr>
          <p:cNvPr id="3" name="Rectangle 2">
            <a:extLst>
              <a:ext uri="{FF2B5EF4-FFF2-40B4-BE49-F238E27FC236}">
                <a16:creationId xmlns:a16="http://schemas.microsoft.com/office/drawing/2014/main" id="{EE1A82A0-DBB9-8FB5-B5E1-9914C0111914}"/>
              </a:ext>
            </a:extLst>
          </p:cNvPr>
          <p:cNvSpPr/>
          <p:nvPr/>
        </p:nvSpPr>
        <p:spPr>
          <a:xfrm>
            <a:off x="2843042" y="1371900"/>
            <a:ext cx="7020039" cy="4644112"/>
          </a:xfrm>
          <a:prstGeom prst="rect">
            <a:avLst/>
          </a:prstGeom>
          <a:solidFill>
            <a:srgbClr val="CCD3D8">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000" i="1">
                <a:solidFill>
                  <a:sysClr val="windowText" lastClr="000000"/>
                </a:solidFill>
              </a:rPr>
              <a:t>Inaccessible</a:t>
            </a:r>
          </a:p>
          <a:p>
            <a:pPr algn="ctr">
              <a:lnSpc>
                <a:spcPct val="150000"/>
              </a:lnSpc>
            </a:pPr>
            <a:r>
              <a:rPr lang="en-US" sz="2000" i="1">
                <a:solidFill>
                  <a:sysClr val="windowText" lastClr="000000"/>
                </a:solidFill>
              </a:rPr>
              <a:t>Inconvenient</a:t>
            </a:r>
          </a:p>
          <a:p>
            <a:pPr algn="ctr">
              <a:lnSpc>
                <a:spcPct val="150000"/>
              </a:lnSpc>
            </a:pPr>
            <a:r>
              <a:rPr lang="en-US" sz="2000" i="1">
                <a:solidFill>
                  <a:sysClr val="windowText" lastClr="000000"/>
                </a:solidFill>
              </a:rPr>
              <a:t>Not </a:t>
            </a:r>
            <a:r>
              <a:rPr lang="en-US" sz="2000" i="1" err="1">
                <a:solidFill>
                  <a:sysClr val="windowText" lastClr="000000"/>
                </a:solidFill>
              </a:rPr>
              <a:t>Personalised</a:t>
            </a:r>
            <a:endParaRPr lang="en-US" sz="2000" i="1">
              <a:solidFill>
                <a:sysClr val="windowText" lastClr="000000"/>
              </a:solidFill>
            </a:endParaRPr>
          </a:p>
          <a:p>
            <a:pPr algn="ctr">
              <a:lnSpc>
                <a:spcPct val="150000"/>
              </a:lnSpc>
            </a:pPr>
            <a:r>
              <a:rPr lang="en-US" sz="2000" i="1">
                <a:solidFill>
                  <a:sysClr val="windowText" lastClr="000000"/>
                </a:solidFill>
              </a:rPr>
              <a:t>Not Effective</a:t>
            </a:r>
          </a:p>
          <a:p>
            <a:pPr algn="ctr">
              <a:lnSpc>
                <a:spcPct val="150000"/>
              </a:lnSpc>
            </a:pPr>
            <a:r>
              <a:rPr lang="en-US" sz="2000" i="1">
                <a:solidFill>
                  <a:sysClr val="windowText" lastClr="000000"/>
                </a:solidFill>
              </a:rPr>
              <a:t>Not Safe</a:t>
            </a:r>
          </a:p>
        </p:txBody>
      </p:sp>
      <p:sp>
        <p:nvSpPr>
          <p:cNvPr id="84" name="Rectangle 83">
            <a:extLst>
              <a:ext uri="{FF2B5EF4-FFF2-40B4-BE49-F238E27FC236}">
                <a16:creationId xmlns:a16="http://schemas.microsoft.com/office/drawing/2014/main" id="{C865F3BA-59D5-39B1-BC77-6257036D014D}"/>
              </a:ext>
            </a:extLst>
          </p:cNvPr>
          <p:cNvSpPr/>
          <p:nvPr/>
        </p:nvSpPr>
        <p:spPr>
          <a:xfrm>
            <a:off x="9749094" y="1263408"/>
            <a:ext cx="1941781" cy="4837355"/>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854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C8C3A-CC9B-7DB7-F373-3ADCB252C782}"/>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0CDD18C-775A-1AC2-94F5-F7C2D689988A}"/>
              </a:ext>
            </a:extLst>
          </p:cNvPr>
          <p:cNvSpPr txBox="1"/>
          <p:nvPr/>
        </p:nvSpPr>
        <p:spPr>
          <a:xfrm>
            <a:off x="196770" y="347242"/>
            <a:ext cx="7095281"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Unique Value Propositions of </a:t>
            </a:r>
            <a:r>
              <a:rPr lang="en-US" sz="2400" err="1">
                <a:solidFill>
                  <a:srgbClr val="112541"/>
                </a:solidFill>
                <a:latin typeface="Aharoni" panose="02010803020104030203" pitchFamily="2" charset="-79"/>
                <a:cs typeface="Aharoni" panose="02010803020104030203" pitchFamily="2" charset="-79"/>
              </a:rPr>
              <a:t>Neurostride</a:t>
            </a:r>
            <a:r>
              <a:rPr lang="en-US" sz="2400">
                <a:solidFill>
                  <a:srgbClr val="112541"/>
                </a:solidFill>
                <a:latin typeface="Aharoni" panose="02010803020104030203" pitchFamily="2" charset="-79"/>
                <a:cs typeface="Aharoni" panose="02010803020104030203" pitchFamily="2" charset="-79"/>
              </a:rPr>
              <a:t> </a:t>
            </a:r>
          </a:p>
        </p:txBody>
      </p:sp>
      <p:sp>
        <p:nvSpPr>
          <p:cNvPr id="20" name="Rectangle 19">
            <a:extLst>
              <a:ext uri="{FF2B5EF4-FFF2-40B4-BE49-F238E27FC236}">
                <a16:creationId xmlns:a16="http://schemas.microsoft.com/office/drawing/2014/main" id="{920D7B5C-3AA9-31FB-1DA2-64829D13D462}"/>
              </a:ext>
            </a:extLst>
          </p:cNvPr>
          <p:cNvSpPr/>
          <p:nvPr/>
        </p:nvSpPr>
        <p:spPr>
          <a:xfrm>
            <a:off x="4310062" y="1571624"/>
            <a:ext cx="3571875" cy="4500563"/>
          </a:xfrm>
          <a:prstGeom prst="rect">
            <a:avLst/>
          </a:prstGeom>
          <a:noFill/>
          <a:ln w="57150">
            <a:solidFill>
              <a:srgbClr val="1024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4AB3A4-6411-B569-88F4-2B1F7ED040D8}"/>
              </a:ext>
            </a:extLst>
          </p:cNvPr>
          <p:cNvSpPr/>
          <p:nvPr/>
        </p:nvSpPr>
        <p:spPr>
          <a:xfrm>
            <a:off x="4950618" y="1228725"/>
            <a:ext cx="2290761" cy="5737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Personalization</a:t>
            </a:r>
          </a:p>
        </p:txBody>
      </p:sp>
      <p:sp>
        <p:nvSpPr>
          <p:cNvPr id="23" name="Rectangle 22">
            <a:extLst>
              <a:ext uri="{FF2B5EF4-FFF2-40B4-BE49-F238E27FC236}">
                <a16:creationId xmlns:a16="http://schemas.microsoft.com/office/drawing/2014/main" id="{DC19991C-F082-87DB-7612-C0D5F0A0E7ED}"/>
              </a:ext>
            </a:extLst>
          </p:cNvPr>
          <p:cNvSpPr/>
          <p:nvPr/>
        </p:nvSpPr>
        <p:spPr>
          <a:xfrm>
            <a:off x="8158162" y="1571624"/>
            <a:ext cx="3571875" cy="4500563"/>
          </a:xfrm>
          <a:prstGeom prst="rect">
            <a:avLst/>
          </a:prstGeom>
          <a:noFill/>
          <a:ln w="57150">
            <a:solidFill>
              <a:srgbClr val="1024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C5F792E-F9A8-A0B8-0376-068ACA12483F}"/>
              </a:ext>
            </a:extLst>
          </p:cNvPr>
          <p:cNvGrpSpPr/>
          <p:nvPr/>
        </p:nvGrpSpPr>
        <p:grpSpPr>
          <a:xfrm>
            <a:off x="306859" y="1713499"/>
            <a:ext cx="4021238" cy="3431002"/>
            <a:chOff x="944104" y="1791597"/>
            <a:chExt cx="3369039" cy="2920366"/>
          </a:xfrm>
        </p:grpSpPr>
        <p:pic>
          <p:nvPicPr>
            <p:cNvPr id="30" name="Picture 29" descr="A drawing of a device&#10;&#10;Description automatically generated">
              <a:extLst>
                <a:ext uri="{FF2B5EF4-FFF2-40B4-BE49-F238E27FC236}">
                  <a16:creationId xmlns:a16="http://schemas.microsoft.com/office/drawing/2014/main" id="{2A43C6F4-21CD-F982-528E-B00F7A6A0DA5}"/>
                </a:ext>
              </a:extLst>
            </p:cNvPr>
            <p:cNvPicPr>
              <a:picLocks noChangeAspect="1"/>
            </p:cNvPicPr>
            <p:nvPr/>
          </p:nvPicPr>
          <p:blipFill>
            <a:blip r:embed="rId4"/>
            <a:stretch>
              <a:fillRect/>
            </a:stretch>
          </p:blipFill>
          <p:spPr>
            <a:xfrm>
              <a:off x="944104" y="1791597"/>
              <a:ext cx="2177555" cy="2920366"/>
            </a:xfrm>
            <a:prstGeom prst="rect">
              <a:avLst/>
            </a:prstGeom>
          </p:spPr>
        </p:pic>
        <p:pic>
          <p:nvPicPr>
            <p:cNvPr id="31" name="Picture 30" descr="A white background with black and white clouds&#10;&#10;Description automatically generated">
              <a:extLst>
                <a:ext uri="{FF2B5EF4-FFF2-40B4-BE49-F238E27FC236}">
                  <a16:creationId xmlns:a16="http://schemas.microsoft.com/office/drawing/2014/main" id="{B5E1A5E9-C074-C922-BBC9-B6D15640371B}"/>
                </a:ext>
              </a:extLst>
            </p:cNvPr>
            <p:cNvPicPr>
              <a:picLocks noChangeAspect="1"/>
            </p:cNvPicPr>
            <p:nvPr/>
          </p:nvPicPr>
          <p:blipFill>
            <a:blip r:embed="rId5"/>
            <a:stretch>
              <a:fillRect/>
            </a:stretch>
          </p:blipFill>
          <p:spPr>
            <a:xfrm>
              <a:off x="2679031" y="2612899"/>
              <a:ext cx="635000" cy="431800"/>
            </a:xfrm>
            <a:prstGeom prst="rect">
              <a:avLst/>
            </a:prstGeom>
          </p:spPr>
        </p:pic>
        <p:pic>
          <p:nvPicPr>
            <p:cNvPr id="33" name="Picture 32">
              <a:extLst>
                <a:ext uri="{FF2B5EF4-FFF2-40B4-BE49-F238E27FC236}">
                  <a16:creationId xmlns:a16="http://schemas.microsoft.com/office/drawing/2014/main" id="{E9343042-6BC7-A7D2-C8ED-47E339F0084C}"/>
                </a:ext>
              </a:extLst>
            </p:cNvPr>
            <p:cNvPicPr>
              <a:picLocks noChangeAspect="1"/>
            </p:cNvPicPr>
            <p:nvPr/>
          </p:nvPicPr>
          <p:blipFill>
            <a:blip r:embed="rId6"/>
            <a:stretch>
              <a:fillRect/>
            </a:stretch>
          </p:blipFill>
          <p:spPr>
            <a:xfrm rot="20728360">
              <a:off x="2748613" y="2384564"/>
              <a:ext cx="293750" cy="323124"/>
            </a:xfrm>
            <a:prstGeom prst="rect">
              <a:avLst/>
            </a:prstGeom>
          </p:spPr>
        </p:pic>
        <p:sp>
          <p:nvSpPr>
            <p:cNvPr id="35" name="TextBox 34">
              <a:extLst>
                <a:ext uri="{FF2B5EF4-FFF2-40B4-BE49-F238E27FC236}">
                  <a16:creationId xmlns:a16="http://schemas.microsoft.com/office/drawing/2014/main" id="{906B065D-B10A-7151-C384-5B9C1F84BC86}"/>
                </a:ext>
              </a:extLst>
            </p:cNvPr>
            <p:cNvSpPr txBox="1"/>
            <p:nvPr/>
          </p:nvSpPr>
          <p:spPr>
            <a:xfrm>
              <a:off x="2713418" y="2363487"/>
              <a:ext cx="1599725" cy="646331"/>
            </a:xfrm>
            <a:prstGeom prst="rect">
              <a:avLst/>
            </a:prstGeom>
            <a:noFill/>
          </p:spPr>
          <p:txBody>
            <a:bodyPr wrap="square" rtlCol="0">
              <a:spAutoFit/>
            </a:bodyPr>
            <a:lstStyle/>
            <a:p>
              <a:r>
                <a:rPr lang="en-US" b="1">
                  <a:latin typeface="Aharoni" panose="02010803020104030203" pitchFamily="2" charset="-79"/>
                  <a:cs typeface="Aharoni" panose="02010803020104030203" pitchFamily="2" charset="-79"/>
                </a:rPr>
                <a:t>TENS &amp; NMES</a:t>
              </a:r>
            </a:p>
          </p:txBody>
        </p:sp>
        <p:pic>
          <p:nvPicPr>
            <p:cNvPr id="36" name="Picture 35" descr="A white background with black dots&#10;&#10;Description automatically generated">
              <a:extLst>
                <a:ext uri="{FF2B5EF4-FFF2-40B4-BE49-F238E27FC236}">
                  <a16:creationId xmlns:a16="http://schemas.microsoft.com/office/drawing/2014/main" id="{44D4D042-4DD2-C090-4D8E-AF4FEFCE7FEE}"/>
                </a:ext>
              </a:extLst>
            </p:cNvPr>
            <p:cNvPicPr>
              <a:picLocks noChangeAspect="1"/>
            </p:cNvPicPr>
            <p:nvPr/>
          </p:nvPicPr>
          <p:blipFill>
            <a:blip r:embed="rId7"/>
            <a:stretch>
              <a:fillRect/>
            </a:stretch>
          </p:blipFill>
          <p:spPr>
            <a:xfrm>
              <a:off x="2610679" y="3206935"/>
              <a:ext cx="919416" cy="431800"/>
            </a:xfrm>
            <a:prstGeom prst="rect">
              <a:avLst/>
            </a:prstGeom>
          </p:spPr>
        </p:pic>
        <p:sp>
          <p:nvSpPr>
            <p:cNvPr id="37" name="TextBox 36">
              <a:extLst>
                <a:ext uri="{FF2B5EF4-FFF2-40B4-BE49-F238E27FC236}">
                  <a16:creationId xmlns:a16="http://schemas.microsoft.com/office/drawing/2014/main" id="{4134FB77-8D00-FE2A-49CF-2CCFB2F02837}"/>
                </a:ext>
              </a:extLst>
            </p:cNvPr>
            <p:cNvSpPr txBox="1"/>
            <p:nvPr/>
          </p:nvSpPr>
          <p:spPr>
            <a:xfrm>
              <a:off x="2595783" y="3299321"/>
              <a:ext cx="1148627" cy="369332"/>
            </a:xfrm>
            <a:prstGeom prst="rect">
              <a:avLst/>
            </a:prstGeom>
            <a:noFill/>
          </p:spPr>
          <p:txBody>
            <a:bodyPr wrap="square">
              <a:spAutoFit/>
            </a:bodyPr>
            <a:lstStyle/>
            <a:p>
              <a:r>
                <a:rPr lang="en-US" sz="1800" b="1">
                  <a:latin typeface="Aharoni" panose="02010803020104030203" pitchFamily="2" charset="-79"/>
                  <a:cs typeface="Aharoni" panose="02010803020104030203" pitchFamily="2" charset="-79"/>
                </a:rPr>
                <a:t>Sensors</a:t>
              </a:r>
            </a:p>
          </p:txBody>
        </p:sp>
      </p:grpSp>
      <p:sp>
        <p:nvSpPr>
          <p:cNvPr id="39" name="Rectangle 38">
            <a:extLst>
              <a:ext uri="{FF2B5EF4-FFF2-40B4-BE49-F238E27FC236}">
                <a16:creationId xmlns:a16="http://schemas.microsoft.com/office/drawing/2014/main" id="{C230C6E2-8DCB-C4BD-479D-32F07D1C9604}"/>
              </a:ext>
            </a:extLst>
          </p:cNvPr>
          <p:cNvSpPr/>
          <p:nvPr/>
        </p:nvSpPr>
        <p:spPr>
          <a:xfrm>
            <a:off x="558673" y="4983125"/>
            <a:ext cx="3378446" cy="99364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102940"/>
                </a:solidFill>
              </a:rPr>
              <a:t>TENS</a:t>
            </a:r>
            <a:r>
              <a:rPr lang="en-US">
                <a:solidFill>
                  <a:srgbClr val="102940"/>
                </a:solidFill>
              </a:rPr>
              <a:t> to provide pain relief</a:t>
            </a:r>
          </a:p>
          <a:p>
            <a:pPr algn="ctr"/>
            <a:r>
              <a:rPr lang="en-US" b="1">
                <a:solidFill>
                  <a:srgbClr val="102940"/>
                </a:solidFill>
              </a:rPr>
              <a:t>NMES</a:t>
            </a:r>
            <a:r>
              <a:rPr lang="en-US">
                <a:solidFill>
                  <a:srgbClr val="102940"/>
                </a:solidFill>
              </a:rPr>
              <a:t> to strengthen muscles</a:t>
            </a:r>
          </a:p>
        </p:txBody>
      </p:sp>
      <p:sp>
        <p:nvSpPr>
          <p:cNvPr id="42" name="Rectangle 41">
            <a:extLst>
              <a:ext uri="{FF2B5EF4-FFF2-40B4-BE49-F238E27FC236}">
                <a16:creationId xmlns:a16="http://schemas.microsoft.com/office/drawing/2014/main" id="{B9EE62AF-A851-2A15-F2C5-AFAA56D74220}"/>
              </a:ext>
            </a:extLst>
          </p:cNvPr>
          <p:cNvSpPr/>
          <p:nvPr/>
        </p:nvSpPr>
        <p:spPr>
          <a:xfrm>
            <a:off x="4406775" y="4983124"/>
            <a:ext cx="3378446" cy="998821"/>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112541"/>
                </a:solidFill>
              </a:rPr>
              <a:t>Delivers targeted pain relief to each patient using AI</a:t>
            </a:r>
          </a:p>
        </p:txBody>
      </p:sp>
      <p:sp>
        <p:nvSpPr>
          <p:cNvPr id="18" name="Rectangle 17">
            <a:extLst>
              <a:ext uri="{FF2B5EF4-FFF2-40B4-BE49-F238E27FC236}">
                <a16:creationId xmlns:a16="http://schemas.microsoft.com/office/drawing/2014/main" id="{F9CB1D89-1B06-6E0D-3DF5-03BC98FDEDC5}"/>
              </a:ext>
            </a:extLst>
          </p:cNvPr>
          <p:cNvSpPr/>
          <p:nvPr/>
        </p:nvSpPr>
        <p:spPr>
          <a:xfrm>
            <a:off x="461960" y="1571624"/>
            <a:ext cx="3571875" cy="4500563"/>
          </a:xfrm>
          <a:prstGeom prst="rect">
            <a:avLst/>
          </a:prstGeom>
          <a:noFill/>
          <a:ln w="57150">
            <a:solidFill>
              <a:srgbClr val="1024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E363CF-9102-51BE-8C48-29B9E01CBB9B}"/>
              </a:ext>
            </a:extLst>
          </p:cNvPr>
          <p:cNvSpPr/>
          <p:nvPr/>
        </p:nvSpPr>
        <p:spPr>
          <a:xfrm>
            <a:off x="1102516" y="1228725"/>
            <a:ext cx="2290761" cy="5737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Duality</a:t>
            </a:r>
          </a:p>
        </p:txBody>
      </p:sp>
      <p:pic>
        <p:nvPicPr>
          <p:cNvPr id="3" name="Picture 2">
            <a:extLst>
              <a:ext uri="{FF2B5EF4-FFF2-40B4-BE49-F238E27FC236}">
                <a16:creationId xmlns:a16="http://schemas.microsoft.com/office/drawing/2014/main" id="{7222B015-F9F2-2817-6B80-521954D2E20C}"/>
              </a:ext>
            </a:extLst>
          </p:cNvPr>
          <p:cNvPicPr>
            <a:picLocks noChangeAspect="1"/>
          </p:cNvPicPr>
          <p:nvPr/>
        </p:nvPicPr>
        <p:blipFill>
          <a:blip r:embed="rId8"/>
          <a:srcRect l="9410" r="9410"/>
          <a:stretch/>
        </p:blipFill>
        <p:spPr>
          <a:xfrm>
            <a:off x="8726049" y="1891479"/>
            <a:ext cx="1567127" cy="3091645"/>
          </a:xfrm>
          <a:prstGeom prst="rect">
            <a:avLst/>
          </a:prstGeom>
        </p:spPr>
      </p:pic>
      <p:sp>
        <p:nvSpPr>
          <p:cNvPr id="43" name="Rectangle 42">
            <a:extLst>
              <a:ext uri="{FF2B5EF4-FFF2-40B4-BE49-F238E27FC236}">
                <a16:creationId xmlns:a16="http://schemas.microsoft.com/office/drawing/2014/main" id="{D011C4BF-62C5-988D-3D7F-33F3766A2749}"/>
              </a:ext>
            </a:extLst>
          </p:cNvPr>
          <p:cNvSpPr/>
          <p:nvPr/>
        </p:nvSpPr>
        <p:spPr>
          <a:xfrm>
            <a:off x="8254881" y="4983124"/>
            <a:ext cx="3378446" cy="998821"/>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112541"/>
                </a:solidFill>
              </a:rPr>
              <a:t>Lightweight design and comfortable materials</a:t>
            </a:r>
          </a:p>
        </p:txBody>
      </p:sp>
      <p:sp>
        <p:nvSpPr>
          <p:cNvPr id="24" name="Rectangle 23">
            <a:extLst>
              <a:ext uri="{FF2B5EF4-FFF2-40B4-BE49-F238E27FC236}">
                <a16:creationId xmlns:a16="http://schemas.microsoft.com/office/drawing/2014/main" id="{763943BA-F40E-223D-F920-EF37D796559D}"/>
              </a:ext>
            </a:extLst>
          </p:cNvPr>
          <p:cNvSpPr/>
          <p:nvPr/>
        </p:nvSpPr>
        <p:spPr>
          <a:xfrm>
            <a:off x="8798718" y="1228725"/>
            <a:ext cx="2290761" cy="5737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Comfortable</a:t>
            </a:r>
          </a:p>
        </p:txBody>
      </p:sp>
      <p:sp>
        <p:nvSpPr>
          <p:cNvPr id="5" name="TextBox 4">
            <a:extLst>
              <a:ext uri="{FF2B5EF4-FFF2-40B4-BE49-F238E27FC236}">
                <a16:creationId xmlns:a16="http://schemas.microsoft.com/office/drawing/2014/main" id="{03868690-3F2C-0A98-ACCB-35683ACBA9C2}"/>
              </a:ext>
            </a:extLst>
          </p:cNvPr>
          <p:cNvSpPr txBox="1"/>
          <p:nvPr/>
        </p:nvSpPr>
        <p:spPr>
          <a:xfrm>
            <a:off x="10134410" y="3506793"/>
            <a:ext cx="6635260" cy="369332"/>
          </a:xfrm>
          <a:prstGeom prst="rect">
            <a:avLst/>
          </a:prstGeom>
          <a:noFill/>
        </p:spPr>
        <p:txBody>
          <a:bodyPr wrap="square">
            <a:spAutoFit/>
          </a:bodyPr>
          <a:lstStyle/>
          <a:p>
            <a:r>
              <a:rPr lang="en-US" b="1">
                <a:latin typeface="Aharoni" panose="02010803020104030203" pitchFamily="2" charset="-79"/>
                <a:cs typeface="Aharoni" panose="02010803020104030203" pitchFamily="2" charset="-79"/>
              </a:rPr>
              <a:t>Lycra Fabric</a:t>
            </a:r>
          </a:p>
        </p:txBody>
      </p:sp>
      <p:cxnSp>
        <p:nvCxnSpPr>
          <p:cNvPr id="7" name="Straight Arrow Connector 6">
            <a:extLst>
              <a:ext uri="{FF2B5EF4-FFF2-40B4-BE49-F238E27FC236}">
                <a16:creationId xmlns:a16="http://schemas.microsoft.com/office/drawing/2014/main" id="{85B5E3C2-7CF2-DD6A-38A2-83D02F5B61CF}"/>
              </a:ext>
            </a:extLst>
          </p:cNvPr>
          <p:cNvCxnSpPr>
            <a:cxnSpLocks/>
          </p:cNvCxnSpPr>
          <p:nvPr/>
        </p:nvCxnSpPr>
        <p:spPr>
          <a:xfrm>
            <a:off x="9882554" y="3280210"/>
            <a:ext cx="867508" cy="204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5764599-BABC-234D-BE1A-E499FF5C055B}"/>
              </a:ext>
            </a:extLst>
          </p:cNvPr>
          <p:cNvSpPr txBox="1"/>
          <p:nvPr/>
        </p:nvSpPr>
        <p:spPr>
          <a:xfrm>
            <a:off x="10293176" y="2686284"/>
            <a:ext cx="6635260" cy="369332"/>
          </a:xfrm>
          <a:prstGeom prst="rect">
            <a:avLst/>
          </a:prstGeom>
          <a:noFill/>
        </p:spPr>
        <p:txBody>
          <a:bodyPr wrap="square">
            <a:spAutoFit/>
          </a:bodyPr>
          <a:lstStyle/>
          <a:p>
            <a:r>
              <a:rPr lang="en-US" b="1">
                <a:latin typeface="Aharoni" panose="02010803020104030203" pitchFamily="2" charset="-79"/>
                <a:cs typeface="Aharoni" panose="02010803020104030203" pitchFamily="2" charset="-79"/>
              </a:rPr>
              <a:t>Polyester</a:t>
            </a:r>
          </a:p>
        </p:txBody>
      </p:sp>
      <p:cxnSp>
        <p:nvCxnSpPr>
          <p:cNvPr id="4" name="Straight Arrow Connector 3">
            <a:extLst>
              <a:ext uri="{FF2B5EF4-FFF2-40B4-BE49-F238E27FC236}">
                <a16:creationId xmlns:a16="http://schemas.microsoft.com/office/drawing/2014/main" id="{6E16614E-8603-0047-D670-D8176E9B18E6}"/>
              </a:ext>
            </a:extLst>
          </p:cNvPr>
          <p:cNvCxnSpPr>
            <a:cxnSpLocks/>
          </p:cNvCxnSpPr>
          <p:nvPr/>
        </p:nvCxnSpPr>
        <p:spPr>
          <a:xfrm>
            <a:off x="9882554" y="2459701"/>
            <a:ext cx="867508" cy="204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8AAC6BB8-6C5A-704A-0654-1B00661FFA40}"/>
              </a:ext>
            </a:extLst>
          </p:cNvPr>
          <p:cNvGrpSpPr/>
          <p:nvPr/>
        </p:nvGrpSpPr>
        <p:grpSpPr>
          <a:xfrm>
            <a:off x="4614530" y="2126512"/>
            <a:ext cx="2962939" cy="2496288"/>
            <a:chOff x="4614530" y="2126512"/>
            <a:chExt cx="2962939" cy="2496288"/>
          </a:xfrm>
        </p:grpSpPr>
        <p:pic>
          <p:nvPicPr>
            <p:cNvPr id="6" name="Picture 5">
              <a:extLst>
                <a:ext uri="{FF2B5EF4-FFF2-40B4-BE49-F238E27FC236}">
                  <a16:creationId xmlns:a16="http://schemas.microsoft.com/office/drawing/2014/main" id="{EC542808-C893-99DF-F869-6F71D6B57523}"/>
                </a:ext>
              </a:extLst>
            </p:cNvPr>
            <p:cNvPicPr>
              <a:picLocks noChangeAspect="1"/>
            </p:cNvPicPr>
            <p:nvPr/>
          </p:nvPicPr>
          <p:blipFill>
            <a:blip r:embed="rId9"/>
            <a:stretch>
              <a:fillRect/>
            </a:stretch>
          </p:blipFill>
          <p:spPr>
            <a:xfrm>
              <a:off x="4743450" y="2235200"/>
              <a:ext cx="2705100" cy="2387600"/>
            </a:xfrm>
            <a:prstGeom prst="rect">
              <a:avLst/>
            </a:prstGeom>
          </p:spPr>
        </p:pic>
        <p:sp>
          <p:nvSpPr>
            <p:cNvPr id="8" name="Rectangle 7">
              <a:extLst>
                <a:ext uri="{FF2B5EF4-FFF2-40B4-BE49-F238E27FC236}">
                  <a16:creationId xmlns:a16="http://schemas.microsoft.com/office/drawing/2014/main" id="{73BE4BE9-F67F-882D-D64D-89E9CE0F2F92}"/>
                </a:ext>
              </a:extLst>
            </p:cNvPr>
            <p:cNvSpPr/>
            <p:nvPr/>
          </p:nvSpPr>
          <p:spPr>
            <a:xfrm>
              <a:off x="4614530" y="2126512"/>
              <a:ext cx="336088" cy="333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A5A43E-1941-C296-FDED-D572BF310FEF}"/>
                </a:ext>
              </a:extLst>
            </p:cNvPr>
            <p:cNvSpPr/>
            <p:nvPr/>
          </p:nvSpPr>
          <p:spPr>
            <a:xfrm>
              <a:off x="7184664" y="2999141"/>
              <a:ext cx="392805" cy="333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890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39" grpId="0" animBg="1"/>
      <p:bldP spid="42" grpId="0" animBg="1"/>
      <p:bldP spid="18" grpId="0" animBg="1"/>
      <p:bldP spid="19" grpId="0" animBg="1"/>
      <p:bldP spid="43" grpId="0" animBg="1"/>
      <p:bldP spid="24" grpId="0" animBg="1"/>
      <p:bldP spid="5" grpId="0"/>
      <p:bldP spid="2" grpId="0"/>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04E1A-204A-7A2D-BBA7-05237388DBC7}"/>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8B9B48B5-8155-51F9-F02A-393FBF2F3ABD}"/>
              </a:ext>
            </a:extLst>
          </p:cNvPr>
          <p:cNvSpPr/>
          <p:nvPr/>
        </p:nvSpPr>
        <p:spPr>
          <a:xfrm>
            <a:off x="5152806" y="4800962"/>
            <a:ext cx="6202547" cy="444066"/>
          </a:xfrm>
          <a:prstGeom prst="rect">
            <a:avLst/>
          </a:prstGeom>
          <a:solidFill>
            <a:srgbClr val="102440">
              <a:alpha val="67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CEAF6D2-9053-0212-5A20-3A8B4E06F702}"/>
              </a:ext>
            </a:extLst>
          </p:cNvPr>
          <p:cNvSpPr/>
          <p:nvPr/>
        </p:nvSpPr>
        <p:spPr>
          <a:xfrm>
            <a:off x="4647430" y="4717204"/>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D36A4D0-D56C-FF9D-35BE-07F8B21DED4D}"/>
              </a:ext>
            </a:extLst>
          </p:cNvPr>
          <p:cNvSpPr/>
          <p:nvPr/>
        </p:nvSpPr>
        <p:spPr>
          <a:xfrm>
            <a:off x="5152806" y="4036652"/>
            <a:ext cx="6202547" cy="444066"/>
          </a:xfrm>
          <a:prstGeom prst="rect">
            <a:avLst/>
          </a:prstGeom>
          <a:solidFill>
            <a:srgbClr val="102440">
              <a:alpha val="67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CA302D1-01F5-45F2-861D-AE85941C1ED5}"/>
              </a:ext>
            </a:extLst>
          </p:cNvPr>
          <p:cNvSpPr/>
          <p:nvPr/>
        </p:nvSpPr>
        <p:spPr>
          <a:xfrm>
            <a:off x="4608436" y="3952476"/>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C783509-BDBE-CF23-3F55-B3912A243CC2}"/>
              </a:ext>
            </a:extLst>
          </p:cNvPr>
          <p:cNvSpPr/>
          <p:nvPr/>
        </p:nvSpPr>
        <p:spPr>
          <a:xfrm>
            <a:off x="5152806" y="3230787"/>
            <a:ext cx="6202547" cy="444066"/>
          </a:xfrm>
          <a:prstGeom prst="rect">
            <a:avLst/>
          </a:prstGeom>
          <a:solidFill>
            <a:srgbClr val="102440">
              <a:alpha val="67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49FDAFA-D531-665B-6CFB-5E8EDEBA7D5D}"/>
              </a:ext>
            </a:extLst>
          </p:cNvPr>
          <p:cNvSpPr/>
          <p:nvPr/>
        </p:nvSpPr>
        <p:spPr>
          <a:xfrm>
            <a:off x="4612846" y="3150898"/>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70E000F-06F0-1446-3FD2-ADC17BAF035B}"/>
              </a:ext>
            </a:extLst>
          </p:cNvPr>
          <p:cNvSpPr/>
          <p:nvPr/>
        </p:nvSpPr>
        <p:spPr>
          <a:xfrm>
            <a:off x="5152806" y="2426831"/>
            <a:ext cx="6202547" cy="444066"/>
          </a:xfrm>
          <a:prstGeom prst="rect">
            <a:avLst/>
          </a:prstGeom>
          <a:solidFill>
            <a:srgbClr val="102440">
              <a:alpha val="67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D512387-D342-5790-A569-8B99647B591A}"/>
              </a:ext>
            </a:extLst>
          </p:cNvPr>
          <p:cNvSpPr/>
          <p:nvPr/>
        </p:nvSpPr>
        <p:spPr>
          <a:xfrm>
            <a:off x="4612846" y="2346942"/>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4CFA78-22F7-472E-834B-1AAA2CDF0846}"/>
              </a:ext>
            </a:extLst>
          </p:cNvPr>
          <p:cNvSpPr txBox="1"/>
          <p:nvPr/>
        </p:nvSpPr>
        <p:spPr>
          <a:xfrm>
            <a:off x="196770" y="347242"/>
            <a:ext cx="7095281"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Unique Value Propositions of </a:t>
            </a:r>
            <a:r>
              <a:rPr lang="en-US" sz="2400" err="1">
                <a:solidFill>
                  <a:srgbClr val="112541"/>
                </a:solidFill>
                <a:latin typeface="Aharoni" panose="02010803020104030203" pitchFamily="2" charset="-79"/>
                <a:cs typeface="Aharoni" panose="02010803020104030203" pitchFamily="2" charset="-79"/>
              </a:rPr>
              <a:t>Neurostride</a:t>
            </a:r>
            <a:r>
              <a:rPr lang="en-US" sz="2400">
                <a:solidFill>
                  <a:srgbClr val="112541"/>
                </a:solidFill>
                <a:latin typeface="Aharoni" panose="02010803020104030203" pitchFamily="2" charset="-79"/>
                <a:cs typeface="Aharoni" panose="02010803020104030203" pitchFamily="2" charset="-79"/>
              </a:rPr>
              <a:t> </a:t>
            </a:r>
          </a:p>
        </p:txBody>
      </p:sp>
      <p:pic>
        <p:nvPicPr>
          <p:cNvPr id="32" name="Picture 31" descr="A white background with black and white clouds&#10;&#10;Description automatically generated">
            <a:extLst>
              <a:ext uri="{FF2B5EF4-FFF2-40B4-BE49-F238E27FC236}">
                <a16:creationId xmlns:a16="http://schemas.microsoft.com/office/drawing/2014/main" id="{4FDD325F-2B03-CD92-2B24-0D9ECB034428}"/>
              </a:ext>
            </a:extLst>
          </p:cNvPr>
          <p:cNvPicPr>
            <a:picLocks noChangeAspect="1"/>
          </p:cNvPicPr>
          <p:nvPr/>
        </p:nvPicPr>
        <p:blipFill>
          <a:blip r:embed="rId2"/>
          <a:stretch>
            <a:fillRect/>
          </a:stretch>
        </p:blipFill>
        <p:spPr>
          <a:xfrm>
            <a:off x="286420" y="1774853"/>
            <a:ext cx="381000" cy="381000"/>
          </a:xfrm>
          <a:prstGeom prst="rect">
            <a:avLst/>
          </a:prstGeom>
        </p:spPr>
      </p:pic>
      <p:pic>
        <p:nvPicPr>
          <p:cNvPr id="45" name="Graphic 44" descr="Badge 1 with solid fill">
            <a:extLst>
              <a:ext uri="{FF2B5EF4-FFF2-40B4-BE49-F238E27FC236}">
                <a16:creationId xmlns:a16="http://schemas.microsoft.com/office/drawing/2014/main" id="{C7BC1EF1-E5EE-A987-26A6-EF0A8C10A4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6319" y="2384867"/>
            <a:ext cx="551071" cy="551071"/>
          </a:xfrm>
          <a:prstGeom prst="rect">
            <a:avLst/>
          </a:prstGeom>
        </p:spPr>
      </p:pic>
      <p:pic>
        <p:nvPicPr>
          <p:cNvPr id="46" name="Graphic 45" descr="Badge with solid fill">
            <a:extLst>
              <a:ext uri="{FF2B5EF4-FFF2-40B4-BE49-F238E27FC236}">
                <a16:creationId xmlns:a16="http://schemas.microsoft.com/office/drawing/2014/main" id="{87B5EF88-EFDA-EDF0-A564-8524D92FFE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3989" y="3173737"/>
            <a:ext cx="549933" cy="549933"/>
          </a:xfrm>
          <a:prstGeom prst="rect">
            <a:avLst/>
          </a:prstGeom>
        </p:spPr>
      </p:pic>
      <p:pic>
        <p:nvPicPr>
          <p:cNvPr id="47" name="Graphic 46" descr="Badge 4 with solid fill">
            <a:extLst>
              <a:ext uri="{FF2B5EF4-FFF2-40B4-BE49-F238E27FC236}">
                <a16:creationId xmlns:a16="http://schemas.microsoft.com/office/drawing/2014/main" id="{4B0460B8-8905-1190-4039-623AF22FD1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3989" y="4753749"/>
            <a:ext cx="549933" cy="549933"/>
          </a:xfrm>
          <a:prstGeom prst="rect">
            <a:avLst/>
          </a:prstGeom>
        </p:spPr>
      </p:pic>
      <p:pic>
        <p:nvPicPr>
          <p:cNvPr id="48" name="Graphic 47" descr="Badge 3 with solid fill">
            <a:extLst>
              <a:ext uri="{FF2B5EF4-FFF2-40B4-BE49-F238E27FC236}">
                <a16:creationId xmlns:a16="http://schemas.microsoft.com/office/drawing/2014/main" id="{5368BF58-3C78-3B33-E0CE-3D3DA37CF1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43989" y="4014543"/>
            <a:ext cx="549933" cy="549933"/>
          </a:xfrm>
          <a:prstGeom prst="rect">
            <a:avLst/>
          </a:prstGeom>
        </p:spPr>
      </p:pic>
      <p:sp>
        <p:nvSpPr>
          <p:cNvPr id="59" name="TextBox 58">
            <a:extLst>
              <a:ext uri="{FF2B5EF4-FFF2-40B4-BE49-F238E27FC236}">
                <a16:creationId xmlns:a16="http://schemas.microsoft.com/office/drawing/2014/main" id="{36ADEFD6-6CFD-06C4-A52D-DF64027B7429}"/>
              </a:ext>
            </a:extLst>
          </p:cNvPr>
          <p:cNvSpPr txBox="1"/>
          <p:nvPr/>
        </p:nvSpPr>
        <p:spPr>
          <a:xfrm>
            <a:off x="5252914" y="2475736"/>
            <a:ext cx="5785410" cy="369332"/>
          </a:xfrm>
          <a:prstGeom prst="rect">
            <a:avLst/>
          </a:prstGeom>
          <a:noFill/>
        </p:spPr>
        <p:txBody>
          <a:bodyPr wrap="square" rtlCol="0">
            <a:spAutoFit/>
          </a:bodyPr>
          <a:lstStyle/>
          <a:p>
            <a:r>
              <a:rPr lang="en-US" b="1">
                <a:solidFill>
                  <a:schemeClr val="bg1"/>
                </a:solidFill>
              </a:rPr>
              <a:t>User able to input their pain levels/input stimulations</a:t>
            </a:r>
          </a:p>
        </p:txBody>
      </p:sp>
      <p:sp>
        <p:nvSpPr>
          <p:cNvPr id="60" name="TextBox 59">
            <a:extLst>
              <a:ext uri="{FF2B5EF4-FFF2-40B4-BE49-F238E27FC236}">
                <a16:creationId xmlns:a16="http://schemas.microsoft.com/office/drawing/2014/main" id="{58857B14-B4C4-3696-B4BB-7B22D0A35F87}"/>
              </a:ext>
            </a:extLst>
          </p:cNvPr>
          <p:cNvSpPr txBox="1"/>
          <p:nvPr/>
        </p:nvSpPr>
        <p:spPr>
          <a:xfrm>
            <a:off x="5220436" y="3294204"/>
            <a:ext cx="6633317" cy="369332"/>
          </a:xfrm>
          <a:prstGeom prst="rect">
            <a:avLst/>
          </a:prstGeom>
          <a:noFill/>
        </p:spPr>
        <p:txBody>
          <a:bodyPr wrap="square" rtlCol="0">
            <a:spAutoFit/>
          </a:bodyPr>
          <a:lstStyle/>
          <a:p>
            <a:r>
              <a:rPr lang="en-US" b="1">
                <a:solidFill>
                  <a:schemeClr val="bg1"/>
                </a:solidFill>
              </a:rPr>
              <a:t>User able to </a:t>
            </a:r>
            <a:r>
              <a:rPr lang="en-US" b="1" err="1">
                <a:solidFill>
                  <a:schemeClr val="bg1"/>
                </a:solidFill>
              </a:rPr>
              <a:t>personalise</a:t>
            </a:r>
            <a:r>
              <a:rPr lang="en-US" b="1">
                <a:solidFill>
                  <a:schemeClr val="bg1"/>
                </a:solidFill>
              </a:rPr>
              <a:t> their pain treatments in real-time</a:t>
            </a:r>
          </a:p>
        </p:txBody>
      </p:sp>
      <p:sp>
        <p:nvSpPr>
          <p:cNvPr id="61" name="TextBox 60">
            <a:extLst>
              <a:ext uri="{FF2B5EF4-FFF2-40B4-BE49-F238E27FC236}">
                <a16:creationId xmlns:a16="http://schemas.microsoft.com/office/drawing/2014/main" id="{9AE38523-76D3-9D0F-0433-27D9AB1C42A5}"/>
              </a:ext>
            </a:extLst>
          </p:cNvPr>
          <p:cNvSpPr txBox="1"/>
          <p:nvPr/>
        </p:nvSpPr>
        <p:spPr>
          <a:xfrm>
            <a:off x="5244682" y="4073810"/>
            <a:ext cx="8409225" cy="369332"/>
          </a:xfrm>
          <a:prstGeom prst="rect">
            <a:avLst/>
          </a:prstGeom>
          <a:noFill/>
        </p:spPr>
        <p:txBody>
          <a:bodyPr wrap="square" rtlCol="0">
            <a:spAutoFit/>
          </a:bodyPr>
          <a:lstStyle/>
          <a:p>
            <a:r>
              <a:rPr lang="en-US" b="1">
                <a:solidFill>
                  <a:schemeClr val="bg1"/>
                </a:solidFill>
              </a:rPr>
              <a:t>User can access past data and analysis trends</a:t>
            </a:r>
          </a:p>
        </p:txBody>
      </p:sp>
      <p:sp>
        <p:nvSpPr>
          <p:cNvPr id="62" name="TextBox 61">
            <a:extLst>
              <a:ext uri="{FF2B5EF4-FFF2-40B4-BE49-F238E27FC236}">
                <a16:creationId xmlns:a16="http://schemas.microsoft.com/office/drawing/2014/main" id="{7F5160FB-3923-D93F-CCCA-941755ADA614}"/>
              </a:ext>
            </a:extLst>
          </p:cNvPr>
          <p:cNvSpPr txBox="1"/>
          <p:nvPr/>
        </p:nvSpPr>
        <p:spPr>
          <a:xfrm>
            <a:off x="5279428" y="4838329"/>
            <a:ext cx="5785410" cy="369332"/>
          </a:xfrm>
          <a:prstGeom prst="rect">
            <a:avLst/>
          </a:prstGeom>
          <a:noFill/>
        </p:spPr>
        <p:txBody>
          <a:bodyPr wrap="square" rtlCol="0">
            <a:spAutoFit/>
          </a:bodyPr>
          <a:lstStyle/>
          <a:p>
            <a:r>
              <a:rPr lang="en-US" b="1">
                <a:solidFill>
                  <a:schemeClr val="bg1"/>
                </a:solidFill>
              </a:rPr>
              <a:t>User able to view data as a graph for easy visual aid </a:t>
            </a:r>
          </a:p>
        </p:txBody>
      </p:sp>
      <p:cxnSp>
        <p:nvCxnSpPr>
          <p:cNvPr id="64" name="Straight Connector 63">
            <a:extLst>
              <a:ext uri="{FF2B5EF4-FFF2-40B4-BE49-F238E27FC236}">
                <a16:creationId xmlns:a16="http://schemas.microsoft.com/office/drawing/2014/main" id="{9D7D3376-1DB4-7A5A-7AB9-828F59AAFC83}"/>
              </a:ext>
            </a:extLst>
          </p:cNvPr>
          <p:cNvCxnSpPr>
            <a:cxnSpLocks/>
          </p:cNvCxnSpPr>
          <p:nvPr/>
        </p:nvCxnSpPr>
        <p:spPr>
          <a:xfrm>
            <a:off x="4748981" y="2144309"/>
            <a:ext cx="6606372" cy="0"/>
          </a:xfrm>
          <a:prstGeom prst="line">
            <a:avLst/>
          </a:prstGeom>
          <a:ln>
            <a:solidFill>
              <a:srgbClr val="10233F"/>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D02295B7-A527-F4AA-9A63-EB965ED75375}"/>
              </a:ext>
            </a:extLst>
          </p:cNvPr>
          <p:cNvSpPr txBox="1"/>
          <p:nvPr/>
        </p:nvSpPr>
        <p:spPr>
          <a:xfrm>
            <a:off x="4636319" y="1757444"/>
            <a:ext cx="3600359" cy="415498"/>
          </a:xfrm>
          <a:prstGeom prst="rect">
            <a:avLst/>
          </a:prstGeom>
          <a:noFill/>
        </p:spPr>
        <p:txBody>
          <a:bodyPr wrap="square" rtlCol="0">
            <a:spAutoFit/>
          </a:bodyPr>
          <a:lstStyle/>
          <a:p>
            <a:r>
              <a:rPr lang="en-US" sz="2100">
                <a:latin typeface="Aharoni" panose="02010803020104030203" pitchFamily="2" charset="-79"/>
                <a:cs typeface="Aharoni" panose="02010803020104030203" pitchFamily="2" charset="-79"/>
              </a:rPr>
              <a:t>Key Features</a:t>
            </a:r>
          </a:p>
        </p:txBody>
      </p:sp>
      <p:grpSp>
        <p:nvGrpSpPr>
          <p:cNvPr id="36" name="Group 35">
            <a:extLst>
              <a:ext uri="{FF2B5EF4-FFF2-40B4-BE49-F238E27FC236}">
                <a16:creationId xmlns:a16="http://schemas.microsoft.com/office/drawing/2014/main" id="{ADE94BA6-A81A-ADB8-7FCA-3CC2C983D5BE}"/>
              </a:ext>
            </a:extLst>
          </p:cNvPr>
          <p:cNvGrpSpPr/>
          <p:nvPr/>
        </p:nvGrpSpPr>
        <p:grpSpPr>
          <a:xfrm>
            <a:off x="836647" y="1001520"/>
            <a:ext cx="3319717" cy="5191462"/>
            <a:chOff x="836647" y="1001520"/>
            <a:chExt cx="3319717" cy="5191462"/>
          </a:xfrm>
        </p:grpSpPr>
        <p:grpSp>
          <p:nvGrpSpPr>
            <p:cNvPr id="3" name="Group 2">
              <a:extLst>
                <a:ext uri="{FF2B5EF4-FFF2-40B4-BE49-F238E27FC236}">
                  <a16:creationId xmlns:a16="http://schemas.microsoft.com/office/drawing/2014/main" id="{64996228-DD73-A2F8-F13E-10A05B71BF5A}"/>
                </a:ext>
              </a:extLst>
            </p:cNvPr>
            <p:cNvGrpSpPr/>
            <p:nvPr/>
          </p:nvGrpSpPr>
          <p:grpSpPr>
            <a:xfrm>
              <a:off x="836647" y="1001520"/>
              <a:ext cx="3319717" cy="5191462"/>
              <a:chOff x="4692650" y="1316458"/>
              <a:chExt cx="2862280" cy="5194300"/>
            </a:xfrm>
          </p:grpSpPr>
          <p:pic>
            <p:nvPicPr>
              <p:cNvPr id="5" name="Picture 4" descr="A close-up of a cell phone&#10;&#10;Description automatically generated">
                <a:extLst>
                  <a:ext uri="{FF2B5EF4-FFF2-40B4-BE49-F238E27FC236}">
                    <a16:creationId xmlns:a16="http://schemas.microsoft.com/office/drawing/2014/main" id="{965A9AB0-EC12-31BF-B211-E7C560F1AAEE}"/>
                  </a:ext>
                </a:extLst>
              </p:cNvPr>
              <p:cNvPicPr>
                <a:picLocks noChangeAspect="1"/>
              </p:cNvPicPr>
              <p:nvPr/>
            </p:nvPicPr>
            <p:blipFill>
              <a:blip r:embed="rId11"/>
              <a:stretch>
                <a:fillRect/>
              </a:stretch>
            </p:blipFill>
            <p:spPr>
              <a:xfrm>
                <a:off x="4692650" y="1316458"/>
                <a:ext cx="2806700" cy="5194300"/>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01E29C3-2BF8-D651-3C0B-253FDC1636F0}"/>
                  </a:ext>
                </a:extLst>
              </p:cNvPr>
              <p:cNvPicPr>
                <a:picLocks noChangeAspect="1"/>
              </p:cNvPicPr>
              <p:nvPr/>
            </p:nvPicPr>
            <p:blipFill>
              <a:blip r:embed="rId12"/>
              <a:stretch>
                <a:fillRect/>
              </a:stretch>
            </p:blipFill>
            <p:spPr>
              <a:xfrm>
                <a:off x="5019996" y="1584926"/>
                <a:ext cx="2178604" cy="859988"/>
              </a:xfrm>
              <a:prstGeom prst="rect">
                <a:avLst/>
              </a:prstGeom>
            </p:spPr>
          </p:pic>
          <p:pic>
            <p:nvPicPr>
              <p:cNvPr id="8" name="Picture 7" descr="A close up of a black ring&#10;&#10;Description automatically generated">
                <a:extLst>
                  <a:ext uri="{FF2B5EF4-FFF2-40B4-BE49-F238E27FC236}">
                    <a16:creationId xmlns:a16="http://schemas.microsoft.com/office/drawing/2014/main" id="{E621163B-F9F8-166B-256D-3BED2FFD278F}"/>
                  </a:ext>
                </a:extLst>
              </p:cNvPr>
              <p:cNvPicPr>
                <a:picLocks noChangeAspect="1"/>
              </p:cNvPicPr>
              <p:nvPr/>
            </p:nvPicPr>
            <p:blipFill>
              <a:blip r:embed="rId13"/>
              <a:stretch>
                <a:fillRect/>
              </a:stretch>
            </p:blipFill>
            <p:spPr>
              <a:xfrm>
                <a:off x="4885267" y="1474907"/>
                <a:ext cx="306280" cy="277921"/>
              </a:xfrm>
              <a:prstGeom prst="rect">
                <a:avLst/>
              </a:prstGeom>
            </p:spPr>
          </p:pic>
          <p:pic>
            <p:nvPicPr>
              <p:cNvPr id="9" name="Picture 8" descr="A close up of a black curved object&#10;&#10;Description automatically generated">
                <a:extLst>
                  <a:ext uri="{FF2B5EF4-FFF2-40B4-BE49-F238E27FC236}">
                    <a16:creationId xmlns:a16="http://schemas.microsoft.com/office/drawing/2014/main" id="{7A312E73-AF40-14D4-1305-2D06B2E5EFB8}"/>
                  </a:ext>
                </a:extLst>
              </p:cNvPr>
              <p:cNvPicPr>
                <a:picLocks noChangeAspect="1"/>
              </p:cNvPicPr>
              <p:nvPr/>
            </p:nvPicPr>
            <p:blipFill>
              <a:blip r:embed="rId14"/>
              <a:stretch>
                <a:fillRect/>
              </a:stretch>
            </p:blipFill>
            <p:spPr>
              <a:xfrm>
                <a:off x="6912007" y="1316458"/>
                <a:ext cx="642923" cy="524276"/>
              </a:xfrm>
              <a:prstGeom prst="rect">
                <a:avLst/>
              </a:prstGeom>
            </p:spPr>
          </p:pic>
          <p:pic>
            <p:nvPicPr>
              <p:cNvPr id="10" name="Picture 9">
                <a:extLst>
                  <a:ext uri="{FF2B5EF4-FFF2-40B4-BE49-F238E27FC236}">
                    <a16:creationId xmlns:a16="http://schemas.microsoft.com/office/drawing/2014/main" id="{04D5E420-797B-53CE-04D2-42DA33A4A105}"/>
                  </a:ext>
                </a:extLst>
              </p:cNvPr>
              <p:cNvPicPr>
                <a:picLocks noChangeAspect="1"/>
              </p:cNvPicPr>
              <p:nvPr/>
            </p:nvPicPr>
            <p:blipFill>
              <a:blip r:embed="rId15"/>
              <a:stretch>
                <a:fillRect/>
              </a:stretch>
            </p:blipFill>
            <p:spPr>
              <a:xfrm>
                <a:off x="5127416" y="1627827"/>
                <a:ext cx="238489" cy="119245"/>
              </a:xfrm>
              <a:prstGeom prst="rect">
                <a:avLst/>
              </a:prstGeom>
            </p:spPr>
          </p:pic>
          <p:pic>
            <p:nvPicPr>
              <p:cNvPr id="12" name="Picture 11" descr="A black wifi symbol&#10;&#10;Description automatically generated">
                <a:extLst>
                  <a:ext uri="{FF2B5EF4-FFF2-40B4-BE49-F238E27FC236}">
                    <a16:creationId xmlns:a16="http://schemas.microsoft.com/office/drawing/2014/main" id="{18A313F2-ED24-B2A7-F655-BBC55C5E595D}"/>
                  </a:ext>
                </a:extLst>
              </p:cNvPr>
              <p:cNvPicPr>
                <a:picLocks noChangeAspect="1"/>
              </p:cNvPicPr>
              <p:nvPr/>
            </p:nvPicPr>
            <p:blipFill>
              <a:blip r:embed="rId16"/>
              <a:stretch>
                <a:fillRect/>
              </a:stretch>
            </p:blipFill>
            <p:spPr>
              <a:xfrm>
                <a:off x="6594292" y="1613867"/>
                <a:ext cx="477569" cy="152625"/>
              </a:xfrm>
              <a:prstGeom prst="rect">
                <a:avLst/>
              </a:prstGeom>
            </p:spPr>
          </p:pic>
        </p:grpSp>
        <p:pic>
          <p:nvPicPr>
            <p:cNvPr id="21" name="Graphic 20" descr="Badge 3 with solid fill">
              <a:extLst>
                <a:ext uri="{FF2B5EF4-FFF2-40B4-BE49-F238E27FC236}">
                  <a16:creationId xmlns:a16="http://schemas.microsoft.com/office/drawing/2014/main" id="{74A055B8-B89B-24A5-AE67-0838E07195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29794" y="1742969"/>
              <a:ext cx="327600" cy="327600"/>
            </a:xfrm>
            <a:prstGeom prst="rect">
              <a:avLst/>
            </a:prstGeom>
          </p:spPr>
        </p:pic>
        <p:pic>
          <p:nvPicPr>
            <p:cNvPr id="17" name="Picture 16" descr="A graph of a line and a line&#10;&#10;Description automatically generated with medium confidence">
              <a:extLst>
                <a:ext uri="{FF2B5EF4-FFF2-40B4-BE49-F238E27FC236}">
                  <a16:creationId xmlns:a16="http://schemas.microsoft.com/office/drawing/2014/main" id="{1E429A19-0292-A1AF-EEB5-EF81CA92F2B6}"/>
                </a:ext>
              </a:extLst>
            </p:cNvPr>
            <p:cNvPicPr>
              <a:picLocks noChangeAspect="1"/>
            </p:cNvPicPr>
            <p:nvPr/>
          </p:nvPicPr>
          <p:blipFill>
            <a:blip r:embed="rId17"/>
            <a:srcRect b="3525"/>
            <a:stretch/>
          </p:blipFill>
          <p:spPr>
            <a:xfrm>
              <a:off x="1292908" y="2129359"/>
              <a:ext cx="2376769" cy="1944451"/>
            </a:xfrm>
            <a:prstGeom prst="rect">
              <a:avLst/>
            </a:prstGeom>
          </p:spPr>
        </p:pic>
        <p:pic>
          <p:nvPicPr>
            <p:cNvPr id="16" name="Graphic 15" descr="Badge 4 with solid fill">
              <a:extLst>
                <a:ext uri="{FF2B5EF4-FFF2-40B4-BE49-F238E27FC236}">
                  <a16:creationId xmlns:a16="http://schemas.microsoft.com/office/drawing/2014/main" id="{1BA121FA-8D21-E426-2ED2-FFB2DB9FED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5389" y="2765301"/>
              <a:ext cx="327600" cy="327600"/>
            </a:xfrm>
            <a:prstGeom prst="rect">
              <a:avLst/>
            </a:prstGeom>
          </p:spPr>
        </p:pic>
        <p:pic>
          <p:nvPicPr>
            <p:cNvPr id="28" name="Graphic 27" descr="Badge 1 with solid fill">
              <a:extLst>
                <a:ext uri="{FF2B5EF4-FFF2-40B4-BE49-F238E27FC236}">
                  <a16:creationId xmlns:a16="http://schemas.microsoft.com/office/drawing/2014/main" id="{6FA86D96-C5C8-FF89-F65A-F59735E278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6307" y="1965353"/>
              <a:ext cx="328278" cy="328278"/>
            </a:xfrm>
            <a:prstGeom prst="rect">
              <a:avLst/>
            </a:prstGeom>
          </p:spPr>
        </p:pic>
        <p:pic>
          <p:nvPicPr>
            <p:cNvPr id="34" name="Picture 33">
              <a:extLst>
                <a:ext uri="{FF2B5EF4-FFF2-40B4-BE49-F238E27FC236}">
                  <a16:creationId xmlns:a16="http://schemas.microsoft.com/office/drawing/2014/main" id="{1CB084B6-46A8-A1FA-8060-4DA78A3D39AF}"/>
                </a:ext>
              </a:extLst>
            </p:cNvPr>
            <p:cNvPicPr>
              <a:picLocks noChangeAspect="1"/>
            </p:cNvPicPr>
            <p:nvPr/>
          </p:nvPicPr>
          <p:blipFill>
            <a:blip r:embed="rId18"/>
            <a:stretch>
              <a:fillRect/>
            </a:stretch>
          </p:blipFill>
          <p:spPr>
            <a:xfrm>
              <a:off x="1385405" y="4085579"/>
              <a:ext cx="2188583" cy="1012676"/>
            </a:xfrm>
            <a:prstGeom prst="rect">
              <a:avLst/>
            </a:prstGeom>
          </p:spPr>
        </p:pic>
        <p:cxnSp>
          <p:nvCxnSpPr>
            <p:cNvPr id="27" name="Straight Arrow Connector 26">
              <a:extLst>
                <a:ext uri="{FF2B5EF4-FFF2-40B4-BE49-F238E27FC236}">
                  <a16:creationId xmlns:a16="http://schemas.microsoft.com/office/drawing/2014/main" id="{73E437FE-88E6-B424-6571-C8D24D187B01}"/>
                </a:ext>
              </a:extLst>
            </p:cNvPr>
            <p:cNvCxnSpPr>
              <a:cxnSpLocks/>
            </p:cNvCxnSpPr>
            <p:nvPr/>
          </p:nvCxnSpPr>
          <p:spPr>
            <a:xfrm>
              <a:off x="2479697" y="2601480"/>
              <a:ext cx="0" cy="1557925"/>
            </a:xfrm>
            <a:prstGeom prst="straightConnector1">
              <a:avLst/>
            </a:prstGeom>
            <a:ln>
              <a:solidFill>
                <a:srgbClr val="102440"/>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01E451CA-E5EE-FA88-1C90-FCD6A614CAF5}"/>
                </a:ext>
              </a:extLst>
            </p:cNvPr>
            <p:cNvPicPr>
              <a:picLocks noChangeAspect="1"/>
            </p:cNvPicPr>
            <p:nvPr/>
          </p:nvPicPr>
          <p:blipFill>
            <a:blip r:embed="rId19"/>
            <a:srcRect t="1" b="-4495"/>
            <a:stretch/>
          </p:blipFill>
          <p:spPr>
            <a:xfrm>
              <a:off x="1429615" y="5064188"/>
              <a:ext cx="2111886" cy="1012676"/>
            </a:xfrm>
            <a:prstGeom prst="rect">
              <a:avLst/>
            </a:prstGeom>
          </p:spPr>
        </p:pic>
        <p:pic>
          <p:nvPicPr>
            <p:cNvPr id="26" name="Graphic 25" descr="Badge with solid fill">
              <a:extLst>
                <a:ext uri="{FF2B5EF4-FFF2-40B4-BE49-F238E27FC236}">
                  <a16:creationId xmlns:a16="http://schemas.microsoft.com/office/drawing/2014/main" id="{A4DA1095-7D3D-C631-6A66-695E9F78FA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6786" y="4851831"/>
              <a:ext cx="327600" cy="327600"/>
            </a:xfrm>
            <a:prstGeom prst="rect">
              <a:avLst/>
            </a:prstGeom>
          </p:spPr>
        </p:pic>
      </p:grpSp>
    </p:spTree>
    <p:extLst>
      <p:ext uri="{BB962C8B-B14F-4D97-AF65-F5344CB8AC3E}">
        <p14:creationId xmlns:p14="http://schemas.microsoft.com/office/powerpoint/2010/main" val="29882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5" grpId="0" animBg="1"/>
      <p:bldP spid="56" grpId="0" animBg="1"/>
      <p:bldP spid="53" grpId="0" animBg="1"/>
      <p:bldP spid="50" grpId="0" animBg="1"/>
      <p:bldP spid="59" grpId="0"/>
      <p:bldP spid="60" grpId="0"/>
      <p:bldP spid="61" grpId="0"/>
      <p:bldP spid="62" grpId="0"/>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51159-C21D-BDDD-195F-2CEEA2772505}"/>
            </a:ext>
          </a:extLst>
        </p:cNvPr>
        <p:cNvGrpSpPr/>
        <p:nvPr/>
      </p:nvGrpSpPr>
      <p:grpSpPr>
        <a:xfrm>
          <a:off x="0" y="0"/>
          <a:ext cx="0" cy="0"/>
          <a:chOff x="0" y="0"/>
          <a:chExt cx="0" cy="0"/>
        </a:xfrm>
      </p:grpSpPr>
      <p:pic>
        <p:nvPicPr>
          <p:cNvPr id="5" name="My Movie.mp4">
            <a:extLst>
              <a:ext uri="{FF2B5EF4-FFF2-40B4-BE49-F238E27FC236}">
                <a16:creationId xmlns:a16="http://schemas.microsoft.com/office/drawing/2014/main" id="{59008A4B-20C0-F2D7-92CC-010CCF99A8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1708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B0254-AF48-33F1-DF51-1C360366F9B9}"/>
            </a:ext>
          </a:extLst>
        </p:cNvPr>
        <p:cNvGrpSpPr/>
        <p:nvPr/>
      </p:nvGrpSpPr>
      <p:grpSpPr>
        <a:xfrm>
          <a:off x="0" y="0"/>
          <a:ext cx="0" cy="0"/>
          <a:chOff x="0" y="0"/>
          <a:chExt cx="0" cy="0"/>
        </a:xfrm>
      </p:grpSpPr>
      <p:pic>
        <p:nvPicPr>
          <p:cNvPr id="4102" name="Picture 6" descr="Ablet With Charts And Reports On Office Desk Workplace Top View Flat Lay  Background, Chart, Graph, Business Background Image And Wallpaper for Free  Download">
            <a:extLst>
              <a:ext uri="{FF2B5EF4-FFF2-40B4-BE49-F238E27FC236}">
                <a16:creationId xmlns:a16="http://schemas.microsoft.com/office/drawing/2014/main" id="{8A564E80-64B7-BE45-EE2D-9C06AA3D0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32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C24ECE1-CFB0-7FD0-5D69-9EA969677619}"/>
              </a:ext>
            </a:extLst>
          </p:cNvPr>
          <p:cNvSpPr>
            <a:spLocks/>
          </p:cNvSpPr>
          <p:nvPr/>
        </p:nvSpPr>
        <p:spPr>
          <a:xfrm>
            <a:off x="-316674" y="12700"/>
            <a:ext cx="13051888" cy="7545065"/>
          </a:xfrm>
          <a:prstGeom prst="rect">
            <a:avLst/>
          </a:prstGeom>
          <a:solidFill>
            <a:srgbClr val="112541">
              <a:alpha val="5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07D125-B617-B767-C8C4-EC1C9F1D4F35}"/>
              </a:ext>
            </a:extLst>
          </p:cNvPr>
          <p:cNvSpPr/>
          <p:nvPr/>
        </p:nvSpPr>
        <p:spPr>
          <a:xfrm>
            <a:off x="2038866" y="2057400"/>
            <a:ext cx="8452020" cy="2743200"/>
          </a:xfrm>
          <a:prstGeom prst="rect">
            <a:avLst/>
          </a:prstGeom>
          <a:solidFill>
            <a:srgbClr val="112541">
              <a:alpha val="652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4CBC74-9EA1-8C52-F683-590FBF33757E}"/>
              </a:ext>
            </a:extLst>
          </p:cNvPr>
          <p:cNvSpPr txBox="1"/>
          <p:nvPr/>
        </p:nvSpPr>
        <p:spPr>
          <a:xfrm>
            <a:off x="1466758" y="2280903"/>
            <a:ext cx="9596236" cy="1261884"/>
          </a:xfrm>
          <a:prstGeom prst="rect">
            <a:avLst/>
          </a:prstGeom>
          <a:noFill/>
        </p:spPr>
        <p:txBody>
          <a:bodyPr wrap="square" rtlCol="0">
            <a:spAutoFit/>
          </a:bodyPr>
          <a:lstStyle/>
          <a:p>
            <a:pPr algn="ctr"/>
            <a:r>
              <a:rPr lang="en-US" sz="7600" b="1">
                <a:solidFill>
                  <a:schemeClr val="bg2"/>
                </a:solidFill>
                <a:latin typeface="Aharoni" panose="02010803020104030203" pitchFamily="2" charset="-79"/>
                <a:cs typeface="Aharoni" panose="02010803020104030203" pitchFamily="2" charset="-79"/>
              </a:rPr>
              <a:t>Implementation</a:t>
            </a:r>
          </a:p>
        </p:txBody>
      </p:sp>
      <p:cxnSp>
        <p:nvCxnSpPr>
          <p:cNvPr id="9" name="Straight Connector 8">
            <a:extLst>
              <a:ext uri="{FF2B5EF4-FFF2-40B4-BE49-F238E27FC236}">
                <a16:creationId xmlns:a16="http://schemas.microsoft.com/office/drawing/2014/main" id="{F7F7FFA3-2B85-0007-CBD5-B786AEAA16A2}"/>
              </a:ext>
            </a:extLst>
          </p:cNvPr>
          <p:cNvCxnSpPr>
            <a:cxnSpLocks/>
          </p:cNvCxnSpPr>
          <p:nvPr/>
        </p:nvCxnSpPr>
        <p:spPr>
          <a:xfrm>
            <a:off x="2842054" y="3624310"/>
            <a:ext cx="6734432"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3BD0E81-1930-0020-C2A5-4163A43416B5}"/>
              </a:ext>
            </a:extLst>
          </p:cNvPr>
          <p:cNvSpPr txBox="1"/>
          <p:nvPr/>
        </p:nvSpPr>
        <p:spPr>
          <a:xfrm>
            <a:off x="4868562" y="3756195"/>
            <a:ext cx="2681416" cy="415498"/>
          </a:xfrm>
          <a:prstGeom prst="rect">
            <a:avLst/>
          </a:prstGeom>
          <a:noFill/>
        </p:spPr>
        <p:txBody>
          <a:bodyPr wrap="square" rtlCol="0">
            <a:spAutoFit/>
          </a:bodyPr>
          <a:lstStyle/>
          <a:p>
            <a:pPr algn="ctr"/>
            <a:r>
              <a:rPr lang="en-US" sz="2100">
                <a:solidFill>
                  <a:schemeClr val="bg2"/>
                </a:solidFill>
                <a:latin typeface="Aptos" panose="020B0004020202020204" pitchFamily="34" charset="0"/>
                <a:cs typeface="Aharoni" panose="02010803020104030203" pitchFamily="2" charset="-79"/>
              </a:rPr>
              <a:t>Aasish</a:t>
            </a:r>
          </a:p>
        </p:txBody>
      </p:sp>
    </p:spTree>
    <p:extLst>
      <p:ext uri="{BB962C8B-B14F-4D97-AF65-F5344CB8AC3E}">
        <p14:creationId xmlns:p14="http://schemas.microsoft.com/office/powerpoint/2010/main" val="29375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strVal val="#ppt_w*0.70"/>
                                          </p:val>
                                        </p:tav>
                                        <p:tav tm="100000">
                                          <p:val>
                                            <p:strVal val="#ppt_w"/>
                                          </p:val>
                                        </p:tav>
                                      </p:tavLst>
                                    </p:anim>
                                    <p:anim calcmode="lin" valueType="num">
                                      <p:cBhvr>
                                        <p:cTn id="8" dur="2000" fill="hold"/>
                                        <p:tgtEl>
                                          <p:spTgt spid="9"/>
                                        </p:tgtEl>
                                        <p:attrNameLst>
                                          <p:attrName>ppt_h</p:attrName>
                                        </p:attrNameLst>
                                      </p:cBhvr>
                                      <p:tavLst>
                                        <p:tav tm="0">
                                          <p:val>
                                            <p:strVal val="#ppt_h"/>
                                          </p:val>
                                        </p:tav>
                                        <p:tav tm="100000">
                                          <p:val>
                                            <p:strVal val="#ppt_h"/>
                                          </p:val>
                                        </p:tav>
                                      </p:tavLst>
                                    </p:anim>
                                    <p:animEffect transition="in" filter="fade">
                                      <p:cBhvr>
                                        <p:cTn id="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30ECD-68D9-3126-68A1-BD8326669A68}"/>
            </a:ext>
          </a:extLst>
        </p:cNvPr>
        <p:cNvGrpSpPr/>
        <p:nvPr/>
      </p:nvGrpSpPr>
      <p:grpSpPr>
        <a:xfrm>
          <a:off x="0" y="0"/>
          <a:ext cx="0" cy="0"/>
          <a:chOff x="0" y="0"/>
          <a:chExt cx="0" cy="0"/>
        </a:xfrm>
      </p:grpSpPr>
      <p:pic>
        <p:nvPicPr>
          <p:cNvPr id="3074" name="Picture 2" descr="How gentle medicine could radically transform medical practice | Aeon Ideas">
            <a:extLst>
              <a:ext uri="{FF2B5EF4-FFF2-40B4-BE49-F238E27FC236}">
                <a16:creationId xmlns:a16="http://schemas.microsoft.com/office/drawing/2014/main" id="{3AD527DF-3374-6C9F-F121-FEA747FCDA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59" b="1561"/>
          <a:stretch/>
        </p:blipFill>
        <p:spPr bwMode="auto">
          <a:xfrm>
            <a:off x="0" y="0"/>
            <a:ext cx="13051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9C0D27A-92FA-F09E-6522-A3CC5D461ED9}"/>
              </a:ext>
            </a:extLst>
          </p:cNvPr>
          <p:cNvSpPr>
            <a:spLocks noGrp="1" noRot="1" noMove="1" noResize="1" noEditPoints="1" noAdjustHandles="1" noChangeArrowheads="1" noChangeShapeType="1"/>
          </p:cNvSpPr>
          <p:nvPr/>
        </p:nvSpPr>
        <p:spPr>
          <a:xfrm>
            <a:off x="0" y="-148222"/>
            <a:ext cx="13051888" cy="7545065"/>
          </a:xfrm>
          <a:prstGeom prst="rect">
            <a:avLst/>
          </a:prstGeom>
          <a:solidFill>
            <a:srgbClr val="112541">
              <a:alpha val="5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B238EC-447D-0B02-8034-575EA08A5E27}"/>
              </a:ext>
            </a:extLst>
          </p:cNvPr>
          <p:cNvSpPr/>
          <p:nvPr/>
        </p:nvSpPr>
        <p:spPr>
          <a:xfrm>
            <a:off x="2038866" y="2057400"/>
            <a:ext cx="8452020" cy="2743200"/>
          </a:xfrm>
          <a:prstGeom prst="rect">
            <a:avLst/>
          </a:prstGeom>
          <a:solidFill>
            <a:srgbClr val="112541">
              <a:alpha val="652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3BE9D2-F813-E445-8FE9-45CE2385E590}"/>
              </a:ext>
            </a:extLst>
          </p:cNvPr>
          <p:cNvSpPr txBox="1"/>
          <p:nvPr/>
        </p:nvSpPr>
        <p:spPr>
          <a:xfrm>
            <a:off x="4159986" y="2362426"/>
            <a:ext cx="9596236" cy="1261884"/>
          </a:xfrm>
          <a:prstGeom prst="rect">
            <a:avLst/>
          </a:prstGeom>
          <a:noFill/>
        </p:spPr>
        <p:txBody>
          <a:bodyPr wrap="square" rtlCol="0">
            <a:spAutoFit/>
          </a:bodyPr>
          <a:lstStyle/>
          <a:p>
            <a:r>
              <a:rPr lang="en-US" sz="7600" b="1">
                <a:solidFill>
                  <a:schemeClr val="bg2"/>
                </a:solidFill>
                <a:latin typeface="Aharoni" panose="02010803020104030203" pitchFamily="2" charset="-79"/>
                <a:cs typeface="Aharoni" panose="02010803020104030203" pitchFamily="2" charset="-79"/>
              </a:rPr>
              <a:t>Problem</a:t>
            </a:r>
          </a:p>
        </p:txBody>
      </p:sp>
      <p:cxnSp>
        <p:nvCxnSpPr>
          <p:cNvPr id="9" name="Straight Connector 8">
            <a:extLst>
              <a:ext uri="{FF2B5EF4-FFF2-40B4-BE49-F238E27FC236}">
                <a16:creationId xmlns:a16="http://schemas.microsoft.com/office/drawing/2014/main" id="{DA45133E-29D5-31B6-F69C-55189002B22D}"/>
              </a:ext>
            </a:extLst>
          </p:cNvPr>
          <p:cNvCxnSpPr>
            <a:cxnSpLocks/>
          </p:cNvCxnSpPr>
          <p:nvPr/>
        </p:nvCxnSpPr>
        <p:spPr>
          <a:xfrm>
            <a:off x="2842054" y="3624310"/>
            <a:ext cx="6734432"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6DF31A5-1CA6-DD0F-DE1A-EC301961861E}"/>
              </a:ext>
            </a:extLst>
          </p:cNvPr>
          <p:cNvSpPr txBox="1"/>
          <p:nvPr/>
        </p:nvSpPr>
        <p:spPr>
          <a:xfrm>
            <a:off x="4868562" y="3721587"/>
            <a:ext cx="2681416" cy="415498"/>
          </a:xfrm>
          <a:prstGeom prst="rect">
            <a:avLst/>
          </a:prstGeom>
          <a:noFill/>
        </p:spPr>
        <p:txBody>
          <a:bodyPr wrap="square" rtlCol="0">
            <a:spAutoFit/>
          </a:bodyPr>
          <a:lstStyle/>
          <a:p>
            <a:pPr algn="ctr"/>
            <a:r>
              <a:rPr lang="en-US" sz="2100">
                <a:solidFill>
                  <a:schemeClr val="bg2"/>
                </a:solidFill>
                <a:latin typeface="Aptos" panose="020B0004020202020204" pitchFamily="34" charset="0"/>
                <a:cs typeface="Aharoni" panose="02010803020104030203" pitchFamily="2" charset="-79"/>
              </a:rPr>
              <a:t>Clara</a:t>
            </a:r>
          </a:p>
        </p:txBody>
      </p:sp>
    </p:spTree>
    <p:extLst>
      <p:ext uri="{BB962C8B-B14F-4D97-AF65-F5344CB8AC3E}">
        <p14:creationId xmlns:p14="http://schemas.microsoft.com/office/powerpoint/2010/main" val="423479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strVal val="#ppt_w*0.70"/>
                                          </p:val>
                                        </p:tav>
                                        <p:tav tm="100000">
                                          <p:val>
                                            <p:strVal val="#ppt_w"/>
                                          </p:val>
                                        </p:tav>
                                      </p:tavLst>
                                    </p:anim>
                                    <p:anim calcmode="lin" valueType="num">
                                      <p:cBhvr>
                                        <p:cTn id="8" dur="2000" fill="hold"/>
                                        <p:tgtEl>
                                          <p:spTgt spid="9"/>
                                        </p:tgtEl>
                                        <p:attrNameLst>
                                          <p:attrName>ppt_h</p:attrName>
                                        </p:attrNameLst>
                                      </p:cBhvr>
                                      <p:tavLst>
                                        <p:tav tm="0">
                                          <p:val>
                                            <p:strVal val="#ppt_h"/>
                                          </p:val>
                                        </p:tav>
                                        <p:tav tm="100000">
                                          <p:val>
                                            <p:strVal val="#ppt_h"/>
                                          </p:val>
                                        </p:tav>
                                      </p:tavLst>
                                    </p:anim>
                                    <p:animEffect transition="in" filter="fade">
                                      <p:cBhvr>
                                        <p:cTn id="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1D1DE-B3F5-D167-D13B-B5B0C354AB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0C69D0-CEF0-FC50-1C17-FE1485808844}"/>
              </a:ext>
            </a:extLst>
          </p:cNvPr>
          <p:cNvSpPr txBox="1"/>
          <p:nvPr/>
        </p:nvSpPr>
        <p:spPr>
          <a:xfrm>
            <a:off x="361870" y="334542"/>
            <a:ext cx="9276398"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Go To Market Strategy: Expansion Roadmap</a:t>
            </a:r>
          </a:p>
        </p:txBody>
      </p:sp>
      <p:pic>
        <p:nvPicPr>
          <p:cNvPr id="5" name="Picture 4">
            <a:extLst>
              <a:ext uri="{FF2B5EF4-FFF2-40B4-BE49-F238E27FC236}">
                <a16:creationId xmlns:a16="http://schemas.microsoft.com/office/drawing/2014/main" id="{336682B4-190E-65E4-039F-6CEBC22DB470}"/>
              </a:ext>
            </a:extLst>
          </p:cNvPr>
          <p:cNvPicPr>
            <a:picLocks noChangeAspect="1"/>
          </p:cNvPicPr>
          <p:nvPr/>
        </p:nvPicPr>
        <p:blipFill>
          <a:blip r:embed="rId2"/>
          <a:stretch>
            <a:fillRect/>
          </a:stretch>
        </p:blipFill>
        <p:spPr>
          <a:xfrm>
            <a:off x="1355956" y="2321223"/>
            <a:ext cx="2761566" cy="2761566"/>
          </a:xfrm>
          <a:prstGeom prst="rect">
            <a:avLst/>
          </a:prstGeom>
        </p:spPr>
      </p:pic>
      <p:pic>
        <p:nvPicPr>
          <p:cNvPr id="12" name="Picture 11">
            <a:extLst>
              <a:ext uri="{FF2B5EF4-FFF2-40B4-BE49-F238E27FC236}">
                <a16:creationId xmlns:a16="http://schemas.microsoft.com/office/drawing/2014/main" id="{9429B0CA-76D0-F200-ECBC-673F1FA2B23C}"/>
              </a:ext>
            </a:extLst>
          </p:cNvPr>
          <p:cNvPicPr>
            <a:picLocks noChangeAspect="1"/>
          </p:cNvPicPr>
          <p:nvPr/>
        </p:nvPicPr>
        <p:blipFill>
          <a:blip r:embed="rId3"/>
          <a:stretch>
            <a:fillRect/>
          </a:stretch>
        </p:blipFill>
        <p:spPr>
          <a:xfrm>
            <a:off x="3338846" y="2691386"/>
            <a:ext cx="1097910" cy="1097910"/>
          </a:xfrm>
          <a:prstGeom prst="rect">
            <a:avLst/>
          </a:prstGeom>
        </p:spPr>
      </p:pic>
      <p:pic>
        <p:nvPicPr>
          <p:cNvPr id="28" name="Picture 27">
            <a:extLst>
              <a:ext uri="{FF2B5EF4-FFF2-40B4-BE49-F238E27FC236}">
                <a16:creationId xmlns:a16="http://schemas.microsoft.com/office/drawing/2014/main" id="{2A02A644-2391-D606-CAA9-BB16EC6BF539}"/>
              </a:ext>
            </a:extLst>
          </p:cNvPr>
          <p:cNvPicPr>
            <a:picLocks noChangeAspect="1"/>
          </p:cNvPicPr>
          <p:nvPr/>
        </p:nvPicPr>
        <p:blipFill>
          <a:blip r:embed="rId4"/>
          <a:stretch>
            <a:fillRect/>
          </a:stretch>
        </p:blipFill>
        <p:spPr>
          <a:xfrm>
            <a:off x="1118351" y="2880045"/>
            <a:ext cx="1097910" cy="1097910"/>
          </a:xfrm>
          <a:prstGeom prst="rect">
            <a:avLst/>
          </a:prstGeom>
        </p:spPr>
      </p:pic>
      <p:pic>
        <p:nvPicPr>
          <p:cNvPr id="29" name="Picture 28">
            <a:extLst>
              <a:ext uri="{FF2B5EF4-FFF2-40B4-BE49-F238E27FC236}">
                <a16:creationId xmlns:a16="http://schemas.microsoft.com/office/drawing/2014/main" id="{F4ABE39A-28B6-556C-8DD3-7251A2E88728}"/>
              </a:ext>
            </a:extLst>
          </p:cNvPr>
          <p:cNvPicPr>
            <a:picLocks noChangeAspect="1"/>
          </p:cNvPicPr>
          <p:nvPr/>
        </p:nvPicPr>
        <p:blipFill>
          <a:blip r:embed="rId5"/>
          <a:stretch>
            <a:fillRect/>
          </a:stretch>
        </p:blipFill>
        <p:spPr>
          <a:xfrm>
            <a:off x="1679917" y="1904958"/>
            <a:ext cx="1097910" cy="1097910"/>
          </a:xfrm>
          <a:prstGeom prst="rect">
            <a:avLst/>
          </a:prstGeom>
        </p:spPr>
      </p:pic>
      <p:pic>
        <p:nvPicPr>
          <p:cNvPr id="30" name="Picture 29">
            <a:extLst>
              <a:ext uri="{FF2B5EF4-FFF2-40B4-BE49-F238E27FC236}">
                <a16:creationId xmlns:a16="http://schemas.microsoft.com/office/drawing/2014/main" id="{E3E5BEDD-E184-CB40-81F2-9B97FF9AF2BF}"/>
              </a:ext>
            </a:extLst>
          </p:cNvPr>
          <p:cNvPicPr>
            <a:picLocks noChangeAspect="1"/>
          </p:cNvPicPr>
          <p:nvPr/>
        </p:nvPicPr>
        <p:blipFill>
          <a:blip r:embed="rId6"/>
          <a:stretch>
            <a:fillRect/>
          </a:stretch>
        </p:blipFill>
        <p:spPr>
          <a:xfrm>
            <a:off x="1776581" y="3791871"/>
            <a:ext cx="1097910" cy="1097910"/>
          </a:xfrm>
          <a:prstGeom prst="rect">
            <a:avLst/>
          </a:prstGeom>
        </p:spPr>
      </p:pic>
      <p:pic>
        <p:nvPicPr>
          <p:cNvPr id="31" name="Picture 30">
            <a:extLst>
              <a:ext uri="{FF2B5EF4-FFF2-40B4-BE49-F238E27FC236}">
                <a16:creationId xmlns:a16="http://schemas.microsoft.com/office/drawing/2014/main" id="{8DD9697C-6CBF-6D5D-D874-F596FB611D41}"/>
              </a:ext>
            </a:extLst>
          </p:cNvPr>
          <p:cNvPicPr>
            <a:picLocks noChangeAspect="1"/>
          </p:cNvPicPr>
          <p:nvPr/>
        </p:nvPicPr>
        <p:blipFill>
          <a:blip r:embed="rId7"/>
          <a:stretch>
            <a:fillRect/>
          </a:stretch>
        </p:blipFill>
        <p:spPr>
          <a:xfrm>
            <a:off x="2662177" y="3603212"/>
            <a:ext cx="1097910" cy="1097910"/>
          </a:xfrm>
          <a:prstGeom prst="rect">
            <a:avLst/>
          </a:prstGeom>
        </p:spPr>
      </p:pic>
      <p:pic>
        <p:nvPicPr>
          <p:cNvPr id="32" name="Picture 31">
            <a:extLst>
              <a:ext uri="{FF2B5EF4-FFF2-40B4-BE49-F238E27FC236}">
                <a16:creationId xmlns:a16="http://schemas.microsoft.com/office/drawing/2014/main" id="{A60630D7-DC12-FC22-0E94-C912647DAB7B}"/>
              </a:ext>
            </a:extLst>
          </p:cNvPr>
          <p:cNvPicPr>
            <a:picLocks noChangeAspect="1"/>
          </p:cNvPicPr>
          <p:nvPr/>
        </p:nvPicPr>
        <p:blipFill>
          <a:blip r:embed="rId8"/>
          <a:stretch>
            <a:fillRect/>
          </a:stretch>
        </p:blipFill>
        <p:spPr>
          <a:xfrm>
            <a:off x="2228598" y="2410973"/>
            <a:ext cx="1097910" cy="1097910"/>
          </a:xfrm>
          <a:prstGeom prst="rect">
            <a:avLst/>
          </a:prstGeom>
        </p:spPr>
      </p:pic>
      <p:grpSp>
        <p:nvGrpSpPr>
          <p:cNvPr id="3" name="Group 2">
            <a:extLst>
              <a:ext uri="{FF2B5EF4-FFF2-40B4-BE49-F238E27FC236}">
                <a16:creationId xmlns:a16="http://schemas.microsoft.com/office/drawing/2014/main" id="{539BAD4F-FC74-A697-BA69-2968843AA24A}"/>
              </a:ext>
            </a:extLst>
          </p:cNvPr>
          <p:cNvGrpSpPr/>
          <p:nvPr/>
        </p:nvGrpSpPr>
        <p:grpSpPr>
          <a:xfrm>
            <a:off x="4872710" y="1670341"/>
            <a:ext cx="6456402" cy="3412448"/>
            <a:chOff x="4872710" y="1670341"/>
            <a:chExt cx="6456402" cy="3412448"/>
          </a:xfrm>
        </p:grpSpPr>
        <p:pic>
          <p:nvPicPr>
            <p:cNvPr id="4" name="Picture 3">
              <a:extLst>
                <a:ext uri="{FF2B5EF4-FFF2-40B4-BE49-F238E27FC236}">
                  <a16:creationId xmlns:a16="http://schemas.microsoft.com/office/drawing/2014/main" id="{10CA9AED-7E03-811C-7E50-3CCB61CA9765}"/>
                </a:ext>
              </a:extLst>
            </p:cNvPr>
            <p:cNvPicPr>
              <a:picLocks noChangeAspect="1"/>
            </p:cNvPicPr>
            <p:nvPr/>
          </p:nvPicPr>
          <p:blipFill>
            <a:blip r:embed="rId9"/>
            <a:stretch>
              <a:fillRect/>
            </a:stretch>
          </p:blipFill>
          <p:spPr>
            <a:xfrm>
              <a:off x="7186118" y="1670341"/>
              <a:ext cx="529328" cy="529328"/>
            </a:xfrm>
            <a:prstGeom prst="rect">
              <a:avLst/>
            </a:prstGeom>
          </p:spPr>
        </p:pic>
        <p:sp>
          <p:nvSpPr>
            <p:cNvPr id="7" name="Rectangle 6">
              <a:extLst>
                <a:ext uri="{FF2B5EF4-FFF2-40B4-BE49-F238E27FC236}">
                  <a16:creationId xmlns:a16="http://schemas.microsoft.com/office/drawing/2014/main" id="{CD897721-E716-467B-A943-F1496A9D0DC9}"/>
                </a:ext>
              </a:extLst>
            </p:cNvPr>
            <p:cNvSpPr/>
            <p:nvPr/>
          </p:nvSpPr>
          <p:spPr>
            <a:xfrm>
              <a:off x="5417080" y="4554547"/>
              <a:ext cx="5409691"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 name="Oval 7">
              <a:extLst>
                <a:ext uri="{FF2B5EF4-FFF2-40B4-BE49-F238E27FC236}">
                  <a16:creationId xmlns:a16="http://schemas.microsoft.com/office/drawing/2014/main" id="{14F446F8-ABC9-7FF8-A643-A268BB1DFAC1}"/>
                </a:ext>
              </a:extLst>
            </p:cNvPr>
            <p:cNvSpPr/>
            <p:nvPr/>
          </p:nvSpPr>
          <p:spPr>
            <a:xfrm>
              <a:off x="4911704" y="4470789"/>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9" name="Rectangle 8">
              <a:extLst>
                <a:ext uri="{FF2B5EF4-FFF2-40B4-BE49-F238E27FC236}">
                  <a16:creationId xmlns:a16="http://schemas.microsoft.com/office/drawing/2014/main" id="{F181CA9C-8DE9-D2EC-A332-3182B3FCFEB8}"/>
                </a:ext>
              </a:extLst>
            </p:cNvPr>
            <p:cNvSpPr/>
            <p:nvPr/>
          </p:nvSpPr>
          <p:spPr>
            <a:xfrm>
              <a:off x="5417080" y="3859514"/>
              <a:ext cx="5409691"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0" name="Oval 9">
              <a:extLst>
                <a:ext uri="{FF2B5EF4-FFF2-40B4-BE49-F238E27FC236}">
                  <a16:creationId xmlns:a16="http://schemas.microsoft.com/office/drawing/2014/main" id="{7BBC50AB-75DC-2D24-581E-73CB4968FAD0}"/>
                </a:ext>
              </a:extLst>
            </p:cNvPr>
            <p:cNvSpPr/>
            <p:nvPr/>
          </p:nvSpPr>
          <p:spPr>
            <a:xfrm>
              <a:off x="4872710" y="3775338"/>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E24B07-3E6B-3453-E2DA-15A6FD57598F}"/>
                </a:ext>
              </a:extLst>
            </p:cNvPr>
            <p:cNvSpPr/>
            <p:nvPr/>
          </p:nvSpPr>
          <p:spPr>
            <a:xfrm>
              <a:off x="5417080" y="3136777"/>
              <a:ext cx="5409691"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3" name="Oval 12">
              <a:extLst>
                <a:ext uri="{FF2B5EF4-FFF2-40B4-BE49-F238E27FC236}">
                  <a16:creationId xmlns:a16="http://schemas.microsoft.com/office/drawing/2014/main" id="{E4C9BE39-D7C8-B81D-C581-36444F6757F0}"/>
                </a:ext>
              </a:extLst>
            </p:cNvPr>
            <p:cNvSpPr/>
            <p:nvPr/>
          </p:nvSpPr>
          <p:spPr>
            <a:xfrm>
              <a:off x="4877120" y="3056888"/>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DFF277-5019-8F44-DBE7-528B219903A5}"/>
                </a:ext>
              </a:extLst>
            </p:cNvPr>
            <p:cNvSpPr/>
            <p:nvPr/>
          </p:nvSpPr>
          <p:spPr>
            <a:xfrm>
              <a:off x="5417080" y="2457516"/>
              <a:ext cx="5409691"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bg1"/>
                </a:solidFill>
              </a:endParaRPr>
            </a:p>
          </p:txBody>
        </p:sp>
        <p:sp>
          <p:nvSpPr>
            <p:cNvPr id="17" name="Oval 16">
              <a:extLst>
                <a:ext uri="{FF2B5EF4-FFF2-40B4-BE49-F238E27FC236}">
                  <a16:creationId xmlns:a16="http://schemas.microsoft.com/office/drawing/2014/main" id="{A65A6768-EB6E-2739-FD0C-24D2B8663C1D}"/>
                </a:ext>
              </a:extLst>
            </p:cNvPr>
            <p:cNvSpPr/>
            <p:nvPr/>
          </p:nvSpPr>
          <p:spPr>
            <a:xfrm>
              <a:off x="4877120" y="2377627"/>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Badge 1 with solid fill">
              <a:extLst>
                <a:ext uri="{FF2B5EF4-FFF2-40B4-BE49-F238E27FC236}">
                  <a16:creationId xmlns:a16="http://schemas.microsoft.com/office/drawing/2014/main" id="{B25A53E2-93F4-DA95-294B-1B16A735DC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0593" y="2415552"/>
              <a:ext cx="551071" cy="551071"/>
            </a:xfrm>
            <a:prstGeom prst="rect">
              <a:avLst/>
            </a:prstGeom>
          </p:spPr>
        </p:pic>
        <p:pic>
          <p:nvPicPr>
            <p:cNvPr id="26" name="Graphic 25" descr="Badge with solid fill">
              <a:extLst>
                <a:ext uri="{FF2B5EF4-FFF2-40B4-BE49-F238E27FC236}">
                  <a16:creationId xmlns:a16="http://schemas.microsoft.com/office/drawing/2014/main" id="{DC968120-E56D-FAAA-01BE-4350520FE3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8263" y="3079727"/>
              <a:ext cx="549933" cy="549933"/>
            </a:xfrm>
            <a:prstGeom prst="rect">
              <a:avLst/>
            </a:prstGeom>
          </p:spPr>
        </p:pic>
        <p:pic>
          <p:nvPicPr>
            <p:cNvPr id="27" name="Graphic 26" descr="Badge 4 with solid fill">
              <a:extLst>
                <a:ext uri="{FF2B5EF4-FFF2-40B4-BE49-F238E27FC236}">
                  <a16:creationId xmlns:a16="http://schemas.microsoft.com/office/drawing/2014/main" id="{4EE78906-A189-0A05-6A20-A24C5EB2635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08263" y="4507334"/>
              <a:ext cx="549933" cy="549933"/>
            </a:xfrm>
            <a:prstGeom prst="rect">
              <a:avLst/>
            </a:prstGeom>
          </p:spPr>
        </p:pic>
        <p:pic>
          <p:nvPicPr>
            <p:cNvPr id="33" name="Graphic 32" descr="Badge 3 with solid fill">
              <a:extLst>
                <a:ext uri="{FF2B5EF4-FFF2-40B4-BE49-F238E27FC236}">
                  <a16:creationId xmlns:a16="http://schemas.microsoft.com/office/drawing/2014/main" id="{6B6B5368-6728-0317-8D9B-3C62B04AB1D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8263" y="3837405"/>
              <a:ext cx="549933" cy="549933"/>
            </a:xfrm>
            <a:prstGeom prst="rect">
              <a:avLst/>
            </a:prstGeom>
          </p:spPr>
        </p:pic>
        <p:sp>
          <p:nvSpPr>
            <p:cNvPr id="34" name="TextBox 33">
              <a:extLst>
                <a:ext uri="{FF2B5EF4-FFF2-40B4-BE49-F238E27FC236}">
                  <a16:creationId xmlns:a16="http://schemas.microsoft.com/office/drawing/2014/main" id="{1F8A87D9-4A47-04A6-A41F-C19D9A6C413E}"/>
                </a:ext>
              </a:extLst>
            </p:cNvPr>
            <p:cNvSpPr txBox="1"/>
            <p:nvPr/>
          </p:nvSpPr>
          <p:spPr>
            <a:xfrm>
              <a:off x="5523704" y="2508270"/>
              <a:ext cx="5785410" cy="369332"/>
            </a:xfrm>
            <a:prstGeom prst="rect">
              <a:avLst/>
            </a:prstGeom>
            <a:noFill/>
          </p:spPr>
          <p:txBody>
            <a:bodyPr wrap="square" rtlCol="0">
              <a:spAutoFit/>
            </a:bodyPr>
            <a:lstStyle/>
            <a:p>
              <a:r>
                <a:rPr lang="en-US" b="1">
                  <a:solidFill>
                    <a:schemeClr val="bg1"/>
                  </a:solidFill>
                </a:rPr>
                <a:t>Rapidly ageing population</a:t>
              </a:r>
            </a:p>
          </p:txBody>
        </p:sp>
        <p:sp>
          <p:nvSpPr>
            <p:cNvPr id="35" name="TextBox 34">
              <a:extLst>
                <a:ext uri="{FF2B5EF4-FFF2-40B4-BE49-F238E27FC236}">
                  <a16:creationId xmlns:a16="http://schemas.microsoft.com/office/drawing/2014/main" id="{B524303F-4ED1-3B23-56E7-DD5AF827542B}"/>
                </a:ext>
              </a:extLst>
            </p:cNvPr>
            <p:cNvSpPr txBox="1"/>
            <p:nvPr/>
          </p:nvSpPr>
          <p:spPr>
            <a:xfrm>
              <a:off x="5543702" y="4591914"/>
              <a:ext cx="5785410" cy="369332"/>
            </a:xfrm>
            <a:prstGeom prst="rect">
              <a:avLst/>
            </a:prstGeom>
            <a:noFill/>
          </p:spPr>
          <p:txBody>
            <a:bodyPr wrap="square" rtlCol="0">
              <a:spAutoFit/>
            </a:bodyPr>
            <a:lstStyle/>
            <a:p>
              <a:r>
                <a:rPr lang="en-US" b="1">
                  <a:solidFill>
                    <a:schemeClr val="bg1"/>
                  </a:solidFill>
                </a:rPr>
                <a:t>Gateway into Asian markets </a:t>
              </a:r>
            </a:p>
          </p:txBody>
        </p:sp>
        <p:cxnSp>
          <p:nvCxnSpPr>
            <p:cNvPr id="36" name="Straight Connector 35">
              <a:extLst>
                <a:ext uri="{FF2B5EF4-FFF2-40B4-BE49-F238E27FC236}">
                  <a16:creationId xmlns:a16="http://schemas.microsoft.com/office/drawing/2014/main" id="{72E7C023-8A9C-F4F3-4CA7-D277FCE16A5C}"/>
                </a:ext>
              </a:extLst>
            </p:cNvPr>
            <p:cNvCxnSpPr>
              <a:cxnSpLocks/>
            </p:cNvCxnSpPr>
            <p:nvPr/>
          </p:nvCxnSpPr>
          <p:spPr>
            <a:xfrm>
              <a:off x="5013255" y="2174994"/>
              <a:ext cx="5761896" cy="0"/>
            </a:xfrm>
            <a:prstGeom prst="line">
              <a:avLst/>
            </a:prstGeom>
            <a:ln>
              <a:solidFill>
                <a:srgbClr val="10233F"/>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6626A8A3-5FF0-E192-8F1F-E0006D85F9B1}"/>
                </a:ext>
              </a:extLst>
            </p:cNvPr>
            <p:cNvSpPr txBox="1"/>
            <p:nvPr/>
          </p:nvSpPr>
          <p:spPr>
            <a:xfrm>
              <a:off x="4900593" y="1699970"/>
              <a:ext cx="3600359" cy="415498"/>
            </a:xfrm>
            <a:prstGeom prst="rect">
              <a:avLst/>
            </a:prstGeom>
            <a:noFill/>
          </p:spPr>
          <p:txBody>
            <a:bodyPr wrap="square" rtlCol="0">
              <a:spAutoFit/>
            </a:bodyPr>
            <a:lstStyle/>
            <a:p>
              <a:r>
                <a:rPr lang="en-US" sz="2100">
                  <a:latin typeface="Aharoni" panose="02010803020104030203" pitchFamily="2" charset="-79"/>
                  <a:cs typeface="Aharoni" panose="02010803020104030203" pitchFamily="2" charset="-79"/>
                </a:rPr>
                <a:t>Why Singapore?</a:t>
              </a:r>
            </a:p>
          </p:txBody>
        </p:sp>
        <p:sp>
          <p:nvSpPr>
            <p:cNvPr id="42" name="TextBox 41">
              <a:extLst>
                <a:ext uri="{FF2B5EF4-FFF2-40B4-BE49-F238E27FC236}">
                  <a16:creationId xmlns:a16="http://schemas.microsoft.com/office/drawing/2014/main" id="{19055F16-EB0D-EBDA-F3F3-99C90FB15718}"/>
                </a:ext>
              </a:extLst>
            </p:cNvPr>
            <p:cNvSpPr txBox="1"/>
            <p:nvPr/>
          </p:nvSpPr>
          <p:spPr>
            <a:xfrm>
              <a:off x="5543702" y="3180282"/>
              <a:ext cx="5785410" cy="369332"/>
            </a:xfrm>
            <a:prstGeom prst="rect">
              <a:avLst/>
            </a:prstGeom>
            <a:noFill/>
          </p:spPr>
          <p:txBody>
            <a:bodyPr wrap="square" rtlCol="0">
              <a:spAutoFit/>
            </a:bodyPr>
            <a:lstStyle/>
            <a:p>
              <a:r>
                <a:rPr lang="en-US" b="1">
                  <a:solidFill>
                    <a:schemeClr val="bg1"/>
                  </a:solidFill>
                </a:rPr>
                <a:t>Higher average purchasing power</a:t>
              </a:r>
            </a:p>
          </p:txBody>
        </p:sp>
        <p:sp>
          <p:nvSpPr>
            <p:cNvPr id="43" name="TextBox 42">
              <a:extLst>
                <a:ext uri="{FF2B5EF4-FFF2-40B4-BE49-F238E27FC236}">
                  <a16:creationId xmlns:a16="http://schemas.microsoft.com/office/drawing/2014/main" id="{B2DE9D87-B5B0-7212-ACBD-6ECE1ACD9A9D}"/>
                </a:ext>
              </a:extLst>
            </p:cNvPr>
            <p:cNvSpPr txBox="1"/>
            <p:nvPr/>
          </p:nvSpPr>
          <p:spPr>
            <a:xfrm>
              <a:off x="5543702" y="3912653"/>
              <a:ext cx="5785410" cy="369332"/>
            </a:xfrm>
            <a:prstGeom prst="rect">
              <a:avLst/>
            </a:prstGeom>
            <a:noFill/>
          </p:spPr>
          <p:txBody>
            <a:bodyPr wrap="square" rtlCol="0">
              <a:spAutoFit/>
            </a:bodyPr>
            <a:lstStyle/>
            <a:p>
              <a:r>
                <a:rPr lang="en-US" b="1">
                  <a:solidFill>
                    <a:schemeClr val="bg1"/>
                  </a:solidFill>
                </a:rPr>
                <a:t>Regulatory efficiency and credibility</a:t>
              </a:r>
            </a:p>
          </p:txBody>
        </p:sp>
      </p:grpSp>
    </p:spTree>
    <p:extLst>
      <p:ext uri="{BB962C8B-B14F-4D97-AF65-F5344CB8AC3E}">
        <p14:creationId xmlns:p14="http://schemas.microsoft.com/office/powerpoint/2010/main" val="322522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 fill="hold"/>
                                        <p:tgtEl>
                                          <p:spTgt spid="29"/>
                                        </p:tgtEl>
                                        <p:attrNameLst>
                                          <p:attrName>ppt_x</p:attrName>
                                        </p:attrNameLst>
                                      </p:cBhvr>
                                      <p:tavLst>
                                        <p:tav tm="0">
                                          <p:val>
                                            <p:strVal val="#ppt_x"/>
                                          </p:val>
                                        </p:tav>
                                        <p:tav tm="100000">
                                          <p:val>
                                            <p:strVal val="#ppt_x"/>
                                          </p:val>
                                        </p:tav>
                                      </p:tavLst>
                                    </p:anim>
                                    <p:anim calcmode="lin" valueType="num">
                                      <p:cBhvr additive="base">
                                        <p:cTn id="8" dur="20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200"/>
                            </p:stCondLst>
                            <p:childTnLst>
                              <p:par>
                                <p:cTn id="10" presetID="2" presetClass="entr" presetSubtype="1"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200" fill="hold"/>
                                        <p:tgtEl>
                                          <p:spTgt spid="32"/>
                                        </p:tgtEl>
                                        <p:attrNameLst>
                                          <p:attrName>ppt_x</p:attrName>
                                        </p:attrNameLst>
                                      </p:cBhvr>
                                      <p:tavLst>
                                        <p:tav tm="0">
                                          <p:val>
                                            <p:strVal val="#ppt_x"/>
                                          </p:val>
                                        </p:tav>
                                        <p:tav tm="100000">
                                          <p:val>
                                            <p:strVal val="#ppt_x"/>
                                          </p:val>
                                        </p:tav>
                                      </p:tavLst>
                                    </p:anim>
                                    <p:anim calcmode="lin" valueType="num">
                                      <p:cBhvr additive="base">
                                        <p:cTn id="13" dur="200" fill="hold"/>
                                        <p:tgtEl>
                                          <p:spTgt spid="32"/>
                                        </p:tgtEl>
                                        <p:attrNameLst>
                                          <p:attrName>ppt_y</p:attrName>
                                        </p:attrNameLst>
                                      </p:cBhvr>
                                      <p:tavLst>
                                        <p:tav tm="0">
                                          <p:val>
                                            <p:strVal val="0-#ppt_h/2"/>
                                          </p:val>
                                        </p:tav>
                                        <p:tav tm="100000">
                                          <p:val>
                                            <p:strVal val="#ppt_y"/>
                                          </p:val>
                                        </p:tav>
                                      </p:tavLst>
                                    </p:anim>
                                  </p:childTnLst>
                                </p:cTn>
                              </p:par>
                            </p:childTnLst>
                          </p:cTn>
                        </p:par>
                        <p:par>
                          <p:cTn id="14" fill="hold">
                            <p:stCondLst>
                              <p:cond delay="400"/>
                            </p:stCondLst>
                            <p:childTnLst>
                              <p:par>
                                <p:cTn id="15" presetID="2" presetClass="entr" presetSubtype="1"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200" fill="hold"/>
                                        <p:tgtEl>
                                          <p:spTgt spid="31"/>
                                        </p:tgtEl>
                                        <p:attrNameLst>
                                          <p:attrName>ppt_x</p:attrName>
                                        </p:attrNameLst>
                                      </p:cBhvr>
                                      <p:tavLst>
                                        <p:tav tm="0">
                                          <p:val>
                                            <p:strVal val="#ppt_x"/>
                                          </p:val>
                                        </p:tav>
                                        <p:tav tm="100000">
                                          <p:val>
                                            <p:strVal val="#ppt_x"/>
                                          </p:val>
                                        </p:tav>
                                      </p:tavLst>
                                    </p:anim>
                                    <p:anim calcmode="lin" valueType="num">
                                      <p:cBhvr additive="base">
                                        <p:cTn id="18" dur="200" fill="hold"/>
                                        <p:tgtEl>
                                          <p:spTgt spid="31"/>
                                        </p:tgtEl>
                                        <p:attrNameLst>
                                          <p:attrName>ppt_y</p:attrName>
                                        </p:attrNameLst>
                                      </p:cBhvr>
                                      <p:tavLst>
                                        <p:tav tm="0">
                                          <p:val>
                                            <p:strVal val="0-#ppt_h/2"/>
                                          </p:val>
                                        </p:tav>
                                        <p:tav tm="100000">
                                          <p:val>
                                            <p:strVal val="#ppt_y"/>
                                          </p:val>
                                        </p:tav>
                                      </p:tavLst>
                                    </p:anim>
                                  </p:childTnLst>
                                </p:cTn>
                              </p:par>
                            </p:childTnLst>
                          </p:cTn>
                        </p:par>
                        <p:par>
                          <p:cTn id="19" fill="hold">
                            <p:stCondLst>
                              <p:cond delay="600"/>
                            </p:stCondLst>
                            <p:childTnLst>
                              <p:par>
                                <p:cTn id="20" presetID="2" presetClass="entr" presetSubtype="1"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200" fill="hold"/>
                                        <p:tgtEl>
                                          <p:spTgt spid="30"/>
                                        </p:tgtEl>
                                        <p:attrNameLst>
                                          <p:attrName>ppt_x</p:attrName>
                                        </p:attrNameLst>
                                      </p:cBhvr>
                                      <p:tavLst>
                                        <p:tav tm="0">
                                          <p:val>
                                            <p:strVal val="#ppt_x"/>
                                          </p:val>
                                        </p:tav>
                                        <p:tav tm="100000">
                                          <p:val>
                                            <p:strVal val="#ppt_x"/>
                                          </p:val>
                                        </p:tav>
                                      </p:tavLst>
                                    </p:anim>
                                    <p:anim calcmode="lin" valueType="num">
                                      <p:cBhvr additive="base">
                                        <p:cTn id="23" dur="200" fill="hold"/>
                                        <p:tgtEl>
                                          <p:spTgt spid="30"/>
                                        </p:tgtEl>
                                        <p:attrNameLst>
                                          <p:attrName>ppt_y</p:attrName>
                                        </p:attrNameLst>
                                      </p:cBhvr>
                                      <p:tavLst>
                                        <p:tav tm="0">
                                          <p:val>
                                            <p:strVal val="0-#ppt_h/2"/>
                                          </p:val>
                                        </p:tav>
                                        <p:tav tm="100000">
                                          <p:val>
                                            <p:strVal val="#ppt_y"/>
                                          </p:val>
                                        </p:tav>
                                      </p:tavLst>
                                    </p:anim>
                                  </p:childTnLst>
                                </p:cTn>
                              </p:par>
                            </p:childTnLst>
                          </p:cTn>
                        </p:par>
                        <p:par>
                          <p:cTn id="24" fill="hold">
                            <p:stCondLst>
                              <p:cond delay="800"/>
                            </p:stCondLst>
                            <p:childTnLst>
                              <p:par>
                                <p:cTn id="25" presetID="2" presetClass="entr" presetSubtype="1"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250" fill="hold"/>
                                        <p:tgtEl>
                                          <p:spTgt spid="28"/>
                                        </p:tgtEl>
                                        <p:attrNameLst>
                                          <p:attrName>ppt_x</p:attrName>
                                        </p:attrNameLst>
                                      </p:cBhvr>
                                      <p:tavLst>
                                        <p:tav tm="0">
                                          <p:val>
                                            <p:strVal val="#ppt_x"/>
                                          </p:val>
                                        </p:tav>
                                        <p:tav tm="100000">
                                          <p:val>
                                            <p:strVal val="#ppt_x"/>
                                          </p:val>
                                        </p:tav>
                                      </p:tavLst>
                                    </p:anim>
                                    <p:anim calcmode="lin" valueType="num">
                                      <p:cBhvr additive="base">
                                        <p:cTn id="28" dur="2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99581-A955-5592-57DB-0C4AB71100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A758F0-5063-295A-071B-8E4F77A19026}"/>
              </a:ext>
            </a:extLst>
          </p:cNvPr>
          <p:cNvSpPr txBox="1"/>
          <p:nvPr/>
        </p:nvSpPr>
        <p:spPr>
          <a:xfrm>
            <a:off x="361870" y="334542"/>
            <a:ext cx="9276398"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Go To Market Strategy: Expansion Roadmap</a:t>
            </a:r>
          </a:p>
        </p:txBody>
      </p:sp>
      <p:sp>
        <p:nvSpPr>
          <p:cNvPr id="3" name="Triangle 2">
            <a:extLst>
              <a:ext uri="{FF2B5EF4-FFF2-40B4-BE49-F238E27FC236}">
                <a16:creationId xmlns:a16="http://schemas.microsoft.com/office/drawing/2014/main" id="{3D881CB7-1519-F10B-D210-047594CFC936}"/>
              </a:ext>
            </a:extLst>
          </p:cNvPr>
          <p:cNvSpPr/>
          <p:nvPr/>
        </p:nvSpPr>
        <p:spPr>
          <a:xfrm rot="5400000">
            <a:off x="4605962" y="3514692"/>
            <a:ext cx="3397277" cy="390873"/>
          </a:xfrm>
          <a:prstGeom prst="triangl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137D5B-6FD3-CC79-A654-A92463D8E01F}"/>
              </a:ext>
            </a:extLst>
          </p:cNvPr>
          <p:cNvSpPr/>
          <p:nvPr/>
        </p:nvSpPr>
        <p:spPr>
          <a:xfrm>
            <a:off x="6871895" y="4209414"/>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5" name="Rectangle 54">
            <a:extLst>
              <a:ext uri="{FF2B5EF4-FFF2-40B4-BE49-F238E27FC236}">
                <a16:creationId xmlns:a16="http://schemas.microsoft.com/office/drawing/2014/main" id="{147F1A9F-63F7-8BFB-04B1-8AE22647B059}"/>
              </a:ext>
            </a:extLst>
          </p:cNvPr>
          <p:cNvSpPr/>
          <p:nvPr/>
        </p:nvSpPr>
        <p:spPr>
          <a:xfrm>
            <a:off x="7305932" y="3536299"/>
            <a:ext cx="4621140"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6" name="Oval 55">
            <a:extLst>
              <a:ext uri="{FF2B5EF4-FFF2-40B4-BE49-F238E27FC236}">
                <a16:creationId xmlns:a16="http://schemas.microsoft.com/office/drawing/2014/main" id="{C2C7567A-0423-E978-AED2-90219DBA95EF}"/>
              </a:ext>
            </a:extLst>
          </p:cNvPr>
          <p:cNvSpPr/>
          <p:nvPr/>
        </p:nvSpPr>
        <p:spPr>
          <a:xfrm>
            <a:off x="6761561" y="3452123"/>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AD11383-6082-3AB3-01EC-233C3F38A071}"/>
              </a:ext>
            </a:extLst>
          </p:cNvPr>
          <p:cNvSpPr/>
          <p:nvPr/>
        </p:nvSpPr>
        <p:spPr>
          <a:xfrm>
            <a:off x="7305932" y="2876123"/>
            <a:ext cx="4621140"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8" name="Oval 57">
            <a:extLst>
              <a:ext uri="{FF2B5EF4-FFF2-40B4-BE49-F238E27FC236}">
                <a16:creationId xmlns:a16="http://schemas.microsoft.com/office/drawing/2014/main" id="{6CFA1F14-352B-9809-7BBF-FAF9407B5542}"/>
              </a:ext>
            </a:extLst>
          </p:cNvPr>
          <p:cNvSpPr/>
          <p:nvPr/>
        </p:nvSpPr>
        <p:spPr>
          <a:xfrm>
            <a:off x="6765971" y="2796234"/>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6015560-CEC7-2112-61EF-BCF3419D3CC1}"/>
              </a:ext>
            </a:extLst>
          </p:cNvPr>
          <p:cNvSpPr/>
          <p:nvPr/>
        </p:nvSpPr>
        <p:spPr>
          <a:xfrm>
            <a:off x="7305932" y="2196862"/>
            <a:ext cx="4621140"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0" name="Oval 59">
            <a:extLst>
              <a:ext uri="{FF2B5EF4-FFF2-40B4-BE49-F238E27FC236}">
                <a16:creationId xmlns:a16="http://schemas.microsoft.com/office/drawing/2014/main" id="{692E7A9F-FB16-A962-DEA5-6DB0768DCB33}"/>
              </a:ext>
            </a:extLst>
          </p:cNvPr>
          <p:cNvSpPr/>
          <p:nvPr/>
        </p:nvSpPr>
        <p:spPr>
          <a:xfrm>
            <a:off x="6765971" y="2116973"/>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Badge 1 with solid fill">
            <a:extLst>
              <a:ext uri="{FF2B5EF4-FFF2-40B4-BE49-F238E27FC236}">
                <a16:creationId xmlns:a16="http://schemas.microsoft.com/office/drawing/2014/main" id="{2D332472-ED41-EE7E-B8C7-B06032BCAD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89444" y="2154898"/>
            <a:ext cx="551071" cy="551071"/>
          </a:xfrm>
          <a:prstGeom prst="rect">
            <a:avLst/>
          </a:prstGeom>
        </p:spPr>
      </p:pic>
      <p:pic>
        <p:nvPicPr>
          <p:cNvPr id="62" name="Graphic 61" descr="Badge with solid fill">
            <a:extLst>
              <a:ext uri="{FF2B5EF4-FFF2-40B4-BE49-F238E27FC236}">
                <a16:creationId xmlns:a16="http://schemas.microsoft.com/office/drawing/2014/main" id="{F8758628-4405-667E-7972-0BC08F1DDB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97114" y="2819073"/>
            <a:ext cx="549933" cy="549933"/>
          </a:xfrm>
          <a:prstGeom prst="rect">
            <a:avLst/>
          </a:prstGeom>
        </p:spPr>
      </p:pic>
      <p:pic>
        <p:nvPicPr>
          <p:cNvPr id="64" name="Graphic 63" descr="Badge 3 with solid fill">
            <a:extLst>
              <a:ext uri="{FF2B5EF4-FFF2-40B4-BE49-F238E27FC236}">
                <a16:creationId xmlns:a16="http://schemas.microsoft.com/office/drawing/2014/main" id="{3DB2CAA7-1078-8369-46FD-B3937E89FF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97114" y="3514190"/>
            <a:ext cx="549933" cy="549933"/>
          </a:xfrm>
          <a:prstGeom prst="rect">
            <a:avLst/>
          </a:prstGeom>
        </p:spPr>
      </p:pic>
      <p:cxnSp>
        <p:nvCxnSpPr>
          <p:cNvPr id="65" name="Straight Connector 64">
            <a:extLst>
              <a:ext uri="{FF2B5EF4-FFF2-40B4-BE49-F238E27FC236}">
                <a16:creationId xmlns:a16="http://schemas.microsoft.com/office/drawing/2014/main" id="{AC609754-CF59-4C69-56D5-7A206EA9B7B6}"/>
              </a:ext>
            </a:extLst>
          </p:cNvPr>
          <p:cNvCxnSpPr>
            <a:cxnSpLocks/>
          </p:cNvCxnSpPr>
          <p:nvPr/>
        </p:nvCxnSpPr>
        <p:spPr>
          <a:xfrm flipV="1">
            <a:off x="7015510" y="1910651"/>
            <a:ext cx="4911561" cy="23043"/>
          </a:xfrm>
          <a:prstGeom prst="line">
            <a:avLst/>
          </a:prstGeom>
          <a:ln>
            <a:solidFill>
              <a:srgbClr val="10233F"/>
            </a:solidFill>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0B476FF9-645D-77C0-2984-2B7DD729A30F}"/>
              </a:ext>
            </a:extLst>
          </p:cNvPr>
          <p:cNvSpPr txBox="1"/>
          <p:nvPr/>
        </p:nvSpPr>
        <p:spPr>
          <a:xfrm>
            <a:off x="6871895" y="1450197"/>
            <a:ext cx="3600359" cy="415498"/>
          </a:xfrm>
          <a:prstGeom prst="rect">
            <a:avLst/>
          </a:prstGeom>
          <a:noFill/>
        </p:spPr>
        <p:txBody>
          <a:bodyPr wrap="square" rtlCol="0">
            <a:spAutoFit/>
          </a:bodyPr>
          <a:lstStyle/>
          <a:p>
            <a:r>
              <a:rPr lang="en-US" sz="2100">
                <a:latin typeface="Aharoni" panose="02010803020104030203" pitchFamily="2" charset="-79"/>
                <a:cs typeface="Aharoni" panose="02010803020104030203" pitchFamily="2" charset="-79"/>
              </a:rPr>
              <a:t>Market Entry Strategy: B2B</a:t>
            </a:r>
          </a:p>
        </p:txBody>
      </p:sp>
      <p:sp>
        <p:nvSpPr>
          <p:cNvPr id="68" name="Oval 67">
            <a:extLst>
              <a:ext uri="{FF2B5EF4-FFF2-40B4-BE49-F238E27FC236}">
                <a16:creationId xmlns:a16="http://schemas.microsoft.com/office/drawing/2014/main" id="{6FCAD172-3D72-DCAF-9A80-429A13672617}"/>
              </a:ext>
            </a:extLst>
          </p:cNvPr>
          <p:cNvSpPr/>
          <p:nvPr/>
        </p:nvSpPr>
        <p:spPr>
          <a:xfrm>
            <a:off x="6871895" y="4880943"/>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71" name="Picture 70">
            <a:extLst>
              <a:ext uri="{FF2B5EF4-FFF2-40B4-BE49-F238E27FC236}">
                <a16:creationId xmlns:a16="http://schemas.microsoft.com/office/drawing/2014/main" id="{E58EDA2F-499F-6CDF-C3BE-3570F8FECF0A}"/>
              </a:ext>
            </a:extLst>
          </p:cNvPr>
          <p:cNvPicPr>
            <a:picLocks noChangeAspect="1"/>
          </p:cNvPicPr>
          <p:nvPr/>
        </p:nvPicPr>
        <p:blipFill>
          <a:blip r:embed="rId8"/>
          <a:srcRect/>
          <a:stretch/>
        </p:blipFill>
        <p:spPr>
          <a:xfrm>
            <a:off x="10473650" y="1303840"/>
            <a:ext cx="529328" cy="529328"/>
          </a:xfrm>
          <a:prstGeom prst="rect">
            <a:avLst/>
          </a:prstGeom>
        </p:spPr>
      </p:pic>
      <p:sp>
        <p:nvSpPr>
          <p:cNvPr id="73" name="TextBox 72">
            <a:extLst>
              <a:ext uri="{FF2B5EF4-FFF2-40B4-BE49-F238E27FC236}">
                <a16:creationId xmlns:a16="http://schemas.microsoft.com/office/drawing/2014/main" id="{1ADB05E5-87F8-BFEA-C0E8-911C1A8CF238}"/>
              </a:ext>
            </a:extLst>
          </p:cNvPr>
          <p:cNvSpPr txBox="1"/>
          <p:nvPr/>
        </p:nvSpPr>
        <p:spPr>
          <a:xfrm>
            <a:off x="7373561" y="2218713"/>
            <a:ext cx="4254045" cy="369332"/>
          </a:xfrm>
          <a:prstGeom prst="rect">
            <a:avLst/>
          </a:prstGeom>
          <a:noFill/>
        </p:spPr>
        <p:txBody>
          <a:bodyPr wrap="square">
            <a:spAutoFit/>
          </a:bodyPr>
          <a:lstStyle/>
          <a:p>
            <a:r>
              <a:rPr lang="en-US" b="1">
                <a:solidFill>
                  <a:schemeClr val="bg1"/>
                </a:solidFill>
              </a:rPr>
              <a:t>Product needs to be medically guided</a:t>
            </a:r>
          </a:p>
        </p:txBody>
      </p:sp>
      <p:sp>
        <p:nvSpPr>
          <p:cNvPr id="75" name="TextBox 74">
            <a:extLst>
              <a:ext uri="{FF2B5EF4-FFF2-40B4-BE49-F238E27FC236}">
                <a16:creationId xmlns:a16="http://schemas.microsoft.com/office/drawing/2014/main" id="{A1C7D29B-455D-1117-9893-6BC68571D9F4}"/>
              </a:ext>
            </a:extLst>
          </p:cNvPr>
          <p:cNvSpPr txBox="1"/>
          <p:nvPr/>
        </p:nvSpPr>
        <p:spPr>
          <a:xfrm>
            <a:off x="7409114" y="2903947"/>
            <a:ext cx="3166004" cy="369332"/>
          </a:xfrm>
          <a:prstGeom prst="rect">
            <a:avLst/>
          </a:prstGeom>
          <a:noFill/>
        </p:spPr>
        <p:txBody>
          <a:bodyPr wrap="square">
            <a:spAutoFit/>
          </a:bodyPr>
          <a:lstStyle/>
          <a:p>
            <a:r>
              <a:rPr lang="en-US" b="1">
                <a:solidFill>
                  <a:schemeClr val="bg1"/>
                </a:solidFill>
              </a:rPr>
              <a:t>Reduced marketing costs</a:t>
            </a:r>
          </a:p>
        </p:txBody>
      </p:sp>
      <p:sp>
        <p:nvSpPr>
          <p:cNvPr id="76" name="TextBox 75">
            <a:extLst>
              <a:ext uri="{FF2B5EF4-FFF2-40B4-BE49-F238E27FC236}">
                <a16:creationId xmlns:a16="http://schemas.microsoft.com/office/drawing/2014/main" id="{B9180C69-F64D-2D81-118F-A451B94B411E}"/>
              </a:ext>
            </a:extLst>
          </p:cNvPr>
          <p:cNvSpPr txBox="1"/>
          <p:nvPr/>
        </p:nvSpPr>
        <p:spPr>
          <a:xfrm>
            <a:off x="7382600" y="3573457"/>
            <a:ext cx="4544471" cy="369332"/>
          </a:xfrm>
          <a:prstGeom prst="rect">
            <a:avLst/>
          </a:prstGeom>
          <a:noFill/>
        </p:spPr>
        <p:txBody>
          <a:bodyPr wrap="square">
            <a:spAutoFit/>
          </a:bodyPr>
          <a:lstStyle/>
          <a:p>
            <a:r>
              <a:rPr lang="en-US" b="1">
                <a:solidFill>
                  <a:schemeClr val="bg1"/>
                </a:solidFill>
              </a:rPr>
              <a:t>Enhances credibility in the eyes of patient  </a:t>
            </a:r>
          </a:p>
        </p:txBody>
      </p:sp>
      <p:grpSp>
        <p:nvGrpSpPr>
          <p:cNvPr id="106" name="Group 105">
            <a:extLst>
              <a:ext uri="{FF2B5EF4-FFF2-40B4-BE49-F238E27FC236}">
                <a16:creationId xmlns:a16="http://schemas.microsoft.com/office/drawing/2014/main" id="{BC814756-1E86-4E73-F093-64E78F8800FF}"/>
              </a:ext>
            </a:extLst>
          </p:cNvPr>
          <p:cNvGrpSpPr/>
          <p:nvPr/>
        </p:nvGrpSpPr>
        <p:grpSpPr>
          <a:xfrm>
            <a:off x="116027" y="1408966"/>
            <a:ext cx="5479555" cy="3412448"/>
            <a:chOff x="116027" y="1408966"/>
            <a:chExt cx="5479555" cy="3412448"/>
          </a:xfrm>
        </p:grpSpPr>
        <p:pic>
          <p:nvPicPr>
            <p:cNvPr id="86" name="Picture 85">
              <a:extLst>
                <a:ext uri="{FF2B5EF4-FFF2-40B4-BE49-F238E27FC236}">
                  <a16:creationId xmlns:a16="http://schemas.microsoft.com/office/drawing/2014/main" id="{2634D6F8-0E10-120B-463D-4FA42C3AE681}"/>
                </a:ext>
              </a:extLst>
            </p:cNvPr>
            <p:cNvPicPr>
              <a:picLocks noChangeAspect="1"/>
            </p:cNvPicPr>
            <p:nvPr/>
          </p:nvPicPr>
          <p:blipFill>
            <a:blip r:embed="rId9"/>
            <a:stretch>
              <a:fillRect/>
            </a:stretch>
          </p:blipFill>
          <p:spPr>
            <a:xfrm>
              <a:off x="2429435" y="1408966"/>
              <a:ext cx="529328" cy="529328"/>
            </a:xfrm>
            <a:prstGeom prst="rect">
              <a:avLst/>
            </a:prstGeom>
          </p:spPr>
        </p:pic>
        <p:sp>
          <p:nvSpPr>
            <p:cNvPr id="87" name="Rectangle 86">
              <a:extLst>
                <a:ext uri="{FF2B5EF4-FFF2-40B4-BE49-F238E27FC236}">
                  <a16:creationId xmlns:a16="http://schemas.microsoft.com/office/drawing/2014/main" id="{661F89E2-D127-AB4A-3E20-2D53990275B9}"/>
                </a:ext>
              </a:extLst>
            </p:cNvPr>
            <p:cNvSpPr/>
            <p:nvPr/>
          </p:nvSpPr>
          <p:spPr>
            <a:xfrm>
              <a:off x="660397" y="4293172"/>
              <a:ext cx="4935185"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8" name="Oval 87">
              <a:extLst>
                <a:ext uri="{FF2B5EF4-FFF2-40B4-BE49-F238E27FC236}">
                  <a16:creationId xmlns:a16="http://schemas.microsoft.com/office/drawing/2014/main" id="{3B190D3E-A338-2EDD-D99E-67E2E5AF47F0}"/>
                </a:ext>
              </a:extLst>
            </p:cNvPr>
            <p:cNvSpPr/>
            <p:nvPr/>
          </p:nvSpPr>
          <p:spPr>
            <a:xfrm>
              <a:off x="155021" y="4209414"/>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9" name="Rectangle 88">
              <a:extLst>
                <a:ext uri="{FF2B5EF4-FFF2-40B4-BE49-F238E27FC236}">
                  <a16:creationId xmlns:a16="http://schemas.microsoft.com/office/drawing/2014/main" id="{96FF5E84-2022-76C1-F0AC-F8153EC1BD5F}"/>
                </a:ext>
              </a:extLst>
            </p:cNvPr>
            <p:cNvSpPr/>
            <p:nvPr/>
          </p:nvSpPr>
          <p:spPr>
            <a:xfrm>
              <a:off x="660397" y="3598139"/>
              <a:ext cx="4935185"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90" name="Oval 89">
              <a:extLst>
                <a:ext uri="{FF2B5EF4-FFF2-40B4-BE49-F238E27FC236}">
                  <a16:creationId xmlns:a16="http://schemas.microsoft.com/office/drawing/2014/main" id="{29031C31-C91A-8ADC-2F17-7CFED560E25C}"/>
                </a:ext>
              </a:extLst>
            </p:cNvPr>
            <p:cNvSpPr/>
            <p:nvPr/>
          </p:nvSpPr>
          <p:spPr>
            <a:xfrm>
              <a:off x="116027" y="3513963"/>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9E5E27C-C13A-5709-CE10-2FC317DB2D8F}"/>
                </a:ext>
              </a:extLst>
            </p:cNvPr>
            <p:cNvSpPr/>
            <p:nvPr/>
          </p:nvSpPr>
          <p:spPr>
            <a:xfrm>
              <a:off x="660397" y="2875402"/>
              <a:ext cx="4935185"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92" name="Oval 91">
              <a:extLst>
                <a:ext uri="{FF2B5EF4-FFF2-40B4-BE49-F238E27FC236}">
                  <a16:creationId xmlns:a16="http://schemas.microsoft.com/office/drawing/2014/main" id="{9A68D407-6B73-DA29-7F94-A1404D68DE2D}"/>
                </a:ext>
              </a:extLst>
            </p:cNvPr>
            <p:cNvSpPr/>
            <p:nvPr/>
          </p:nvSpPr>
          <p:spPr>
            <a:xfrm>
              <a:off x="120437" y="2795513"/>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1313D04-0C45-032E-3A06-04342C8512F8}"/>
                </a:ext>
              </a:extLst>
            </p:cNvPr>
            <p:cNvSpPr/>
            <p:nvPr/>
          </p:nvSpPr>
          <p:spPr>
            <a:xfrm>
              <a:off x="660397" y="2196141"/>
              <a:ext cx="4935185" cy="444066"/>
            </a:xfrm>
            <a:prstGeom prst="rect">
              <a:avLst/>
            </a:prstGeom>
            <a:solidFill>
              <a:schemeClr val="accent3">
                <a:lumMod val="50000"/>
                <a:alpha val="598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bg1"/>
                </a:solidFill>
              </a:endParaRPr>
            </a:p>
          </p:txBody>
        </p:sp>
        <p:sp>
          <p:nvSpPr>
            <p:cNvPr id="94" name="Oval 93">
              <a:extLst>
                <a:ext uri="{FF2B5EF4-FFF2-40B4-BE49-F238E27FC236}">
                  <a16:creationId xmlns:a16="http://schemas.microsoft.com/office/drawing/2014/main" id="{4A05BEEC-014A-69C8-B508-8D237BBC9ECA}"/>
                </a:ext>
              </a:extLst>
            </p:cNvPr>
            <p:cNvSpPr/>
            <p:nvPr/>
          </p:nvSpPr>
          <p:spPr>
            <a:xfrm>
              <a:off x="120437" y="2116252"/>
              <a:ext cx="612000" cy="61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94" descr="Badge 1 with solid fill">
              <a:extLst>
                <a:ext uri="{FF2B5EF4-FFF2-40B4-BE49-F238E27FC236}">
                  <a16:creationId xmlns:a16="http://schemas.microsoft.com/office/drawing/2014/main" id="{94FF8D84-4AFE-3F97-2F3A-0BCF652961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910" y="2154177"/>
              <a:ext cx="551071" cy="551071"/>
            </a:xfrm>
            <a:prstGeom prst="rect">
              <a:avLst/>
            </a:prstGeom>
          </p:spPr>
        </p:pic>
        <p:pic>
          <p:nvPicPr>
            <p:cNvPr id="96" name="Graphic 95" descr="Badge with solid fill">
              <a:extLst>
                <a:ext uri="{FF2B5EF4-FFF2-40B4-BE49-F238E27FC236}">
                  <a16:creationId xmlns:a16="http://schemas.microsoft.com/office/drawing/2014/main" id="{DAF07D10-AB68-DCC9-B604-DCD3C79D6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580" y="2818352"/>
              <a:ext cx="549933" cy="549933"/>
            </a:xfrm>
            <a:prstGeom prst="rect">
              <a:avLst/>
            </a:prstGeom>
          </p:spPr>
        </p:pic>
        <p:pic>
          <p:nvPicPr>
            <p:cNvPr id="97" name="Graphic 96" descr="Badge 4 with solid fill">
              <a:extLst>
                <a:ext uri="{FF2B5EF4-FFF2-40B4-BE49-F238E27FC236}">
                  <a16:creationId xmlns:a16="http://schemas.microsoft.com/office/drawing/2014/main" id="{67CE80F5-A978-BC13-E21D-96E169E808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1580" y="4245959"/>
              <a:ext cx="549933" cy="549933"/>
            </a:xfrm>
            <a:prstGeom prst="rect">
              <a:avLst/>
            </a:prstGeom>
          </p:spPr>
        </p:pic>
        <p:pic>
          <p:nvPicPr>
            <p:cNvPr id="98" name="Graphic 97" descr="Badge 3 with solid fill">
              <a:extLst>
                <a:ext uri="{FF2B5EF4-FFF2-40B4-BE49-F238E27FC236}">
                  <a16:creationId xmlns:a16="http://schemas.microsoft.com/office/drawing/2014/main" id="{BA90580C-3DDC-BB14-7B25-30437DC25D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580" y="3576030"/>
              <a:ext cx="549933" cy="549933"/>
            </a:xfrm>
            <a:prstGeom prst="rect">
              <a:avLst/>
            </a:prstGeom>
          </p:spPr>
        </p:pic>
        <p:sp>
          <p:nvSpPr>
            <p:cNvPr id="99" name="TextBox 98">
              <a:extLst>
                <a:ext uri="{FF2B5EF4-FFF2-40B4-BE49-F238E27FC236}">
                  <a16:creationId xmlns:a16="http://schemas.microsoft.com/office/drawing/2014/main" id="{77246DA1-2EE7-F907-9FB9-D240A7175D26}"/>
                </a:ext>
              </a:extLst>
            </p:cNvPr>
            <p:cNvSpPr txBox="1"/>
            <p:nvPr/>
          </p:nvSpPr>
          <p:spPr>
            <a:xfrm>
              <a:off x="767021" y="2246895"/>
              <a:ext cx="4167118" cy="369332"/>
            </a:xfrm>
            <a:prstGeom prst="rect">
              <a:avLst/>
            </a:prstGeom>
            <a:noFill/>
          </p:spPr>
          <p:txBody>
            <a:bodyPr wrap="square" rtlCol="0">
              <a:spAutoFit/>
            </a:bodyPr>
            <a:lstStyle/>
            <a:p>
              <a:r>
                <a:rPr lang="en-US" b="1">
                  <a:solidFill>
                    <a:schemeClr val="bg1"/>
                  </a:solidFill>
                </a:rPr>
                <a:t>Rapidly ageing population</a:t>
              </a:r>
            </a:p>
          </p:txBody>
        </p:sp>
        <p:sp>
          <p:nvSpPr>
            <p:cNvPr id="100" name="TextBox 99">
              <a:extLst>
                <a:ext uri="{FF2B5EF4-FFF2-40B4-BE49-F238E27FC236}">
                  <a16:creationId xmlns:a16="http://schemas.microsoft.com/office/drawing/2014/main" id="{FB8475B8-5DDF-639C-3C42-743B12B53F6A}"/>
                </a:ext>
              </a:extLst>
            </p:cNvPr>
            <p:cNvSpPr txBox="1"/>
            <p:nvPr/>
          </p:nvSpPr>
          <p:spPr>
            <a:xfrm>
              <a:off x="787019" y="4330539"/>
              <a:ext cx="4167118" cy="369332"/>
            </a:xfrm>
            <a:prstGeom prst="rect">
              <a:avLst/>
            </a:prstGeom>
            <a:noFill/>
          </p:spPr>
          <p:txBody>
            <a:bodyPr wrap="square" rtlCol="0">
              <a:spAutoFit/>
            </a:bodyPr>
            <a:lstStyle/>
            <a:p>
              <a:r>
                <a:rPr lang="en-US" b="1">
                  <a:solidFill>
                    <a:schemeClr val="bg1"/>
                  </a:solidFill>
                </a:rPr>
                <a:t>Gateway into Asian markets </a:t>
              </a:r>
            </a:p>
          </p:txBody>
        </p:sp>
        <p:cxnSp>
          <p:nvCxnSpPr>
            <p:cNvPr id="101" name="Straight Connector 100">
              <a:extLst>
                <a:ext uri="{FF2B5EF4-FFF2-40B4-BE49-F238E27FC236}">
                  <a16:creationId xmlns:a16="http://schemas.microsoft.com/office/drawing/2014/main" id="{011EBDC8-2ED3-012D-7612-F3A17C75D227}"/>
                </a:ext>
              </a:extLst>
            </p:cNvPr>
            <p:cNvCxnSpPr>
              <a:cxnSpLocks/>
            </p:cNvCxnSpPr>
            <p:nvPr/>
          </p:nvCxnSpPr>
          <p:spPr>
            <a:xfrm>
              <a:off x="256572" y="1913619"/>
              <a:ext cx="5256497" cy="0"/>
            </a:xfrm>
            <a:prstGeom prst="line">
              <a:avLst/>
            </a:prstGeom>
            <a:ln>
              <a:solidFill>
                <a:srgbClr val="10233F"/>
              </a:solidFill>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2B91EF48-AF6C-FB57-1EA8-1D41C99E5072}"/>
                </a:ext>
              </a:extLst>
            </p:cNvPr>
            <p:cNvSpPr txBox="1"/>
            <p:nvPr/>
          </p:nvSpPr>
          <p:spPr>
            <a:xfrm>
              <a:off x="143910" y="1438595"/>
              <a:ext cx="3600359" cy="415498"/>
            </a:xfrm>
            <a:prstGeom prst="rect">
              <a:avLst/>
            </a:prstGeom>
            <a:noFill/>
          </p:spPr>
          <p:txBody>
            <a:bodyPr wrap="square" rtlCol="0">
              <a:spAutoFit/>
            </a:bodyPr>
            <a:lstStyle/>
            <a:p>
              <a:r>
                <a:rPr lang="en-US" sz="2100">
                  <a:latin typeface="Aharoni" panose="02010803020104030203" pitchFamily="2" charset="-79"/>
                  <a:cs typeface="Aharoni" panose="02010803020104030203" pitchFamily="2" charset="-79"/>
                </a:rPr>
                <a:t>Why Singapore?</a:t>
              </a:r>
            </a:p>
          </p:txBody>
        </p:sp>
        <p:sp>
          <p:nvSpPr>
            <p:cNvPr id="103" name="TextBox 102">
              <a:extLst>
                <a:ext uri="{FF2B5EF4-FFF2-40B4-BE49-F238E27FC236}">
                  <a16:creationId xmlns:a16="http://schemas.microsoft.com/office/drawing/2014/main" id="{251323C1-B4DC-89FE-70DF-E32118C81657}"/>
                </a:ext>
              </a:extLst>
            </p:cNvPr>
            <p:cNvSpPr txBox="1"/>
            <p:nvPr/>
          </p:nvSpPr>
          <p:spPr>
            <a:xfrm>
              <a:off x="787019" y="2918907"/>
              <a:ext cx="4167118" cy="369332"/>
            </a:xfrm>
            <a:prstGeom prst="rect">
              <a:avLst/>
            </a:prstGeom>
            <a:noFill/>
          </p:spPr>
          <p:txBody>
            <a:bodyPr wrap="square" rtlCol="0">
              <a:spAutoFit/>
            </a:bodyPr>
            <a:lstStyle/>
            <a:p>
              <a:r>
                <a:rPr lang="en-US" b="1">
                  <a:solidFill>
                    <a:schemeClr val="bg1"/>
                  </a:solidFill>
                </a:rPr>
                <a:t>Higher average purchasing power</a:t>
              </a:r>
            </a:p>
          </p:txBody>
        </p:sp>
        <p:sp>
          <p:nvSpPr>
            <p:cNvPr id="104" name="TextBox 103">
              <a:extLst>
                <a:ext uri="{FF2B5EF4-FFF2-40B4-BE49-F238E27FC236}">
                  <a16:creationId xmlns:a16="http://schemas.microsoft.com/office/drawing/2014/main" id="{19659258-949F-0EA5-C478-DBE42725EF17}"/>
                </a:ext>
              </a:extLst>
            </p:cNvPr>
            <p:cNvSpPr txBox="1"/>
            <p:nvPr/>
          </p:nvSpPr>
          <p:spPr>
            <a:xfrm>
              <a:off x="787019" y="3651278"/>
              <a:ext cx="4167118" cy="369332"/>
            </a:xfrm>
            <a:prstGeom prst="rect">
              <a:avLst/>
            </a:prstGeom>
            <a:noFill/>
          </p:spPr>
          <p:txBody>
            <a:bodyPr wrap="square" rtlCol="0">
              <a:spAutoFit/>
            </a:bodyPr>
            <a:lstStyle/>
            <a:p>
              <a:r>
                <a:rPr lang="en-US" b="1">
                  <a:solidFill>
                    <a:schemeClr val="bg1"/>
                  </a:solidFill>
                </a:rPr>
                <a:t>Regulatory efficiency and credibility</a:t>
              </a:r>
            </a:p>
          </p:txBody>
        </p:sp>
      </p:grpSp>
    </p:spTree>
    <p:extLst>
      <p:ext uri="{BB962C8B-B14F-4D97-AF65-F5344CB8AC3E}">
        <p14:creationId xmlns:p14="http://schemas.microsoft.com/office/powerpoint/2010/main" val="251500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819E-ED89-53D7-3F1F-56FBCA9AB182}"/>
            </a:ext>
          </a:extLst>
        </p:cNvPr>
        <p:cNvGrpSpPr/>
        <p:nvPr/>
      </p:nvGrpSpPr>
      <p:grpSpPr>
        <a:xfrm>
          <a:off x="0" y="0"/>
          <a:ext cx="0" cy="0"/>
          <a:chOff x="0" y="0"/>
          <a:chExt cx="0" cy="0"/>
        </a:xfrm>
      </p:grpSpPr>
      <p:pic>
        <p:nvPicPr>
          <p:cNvPr id="32" name="Graphic 31" descr="Flag with solid fill">
            <a:extLst>
              <a:ext uri="{FF2B5EF4-FFF2-40B4-BE49-F238E27FC236}">
                <a16:creationId xmlns:a16="http://schemas.microsoft.com/office/drawing/2014/main" id="{F0B71B13-E633-12FA-3EB1-B1FB177DB8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7020" y="1384839"/>
            <a:ext cx="510090" cy="510090"/>
          </a:xfrm>
          <a:prstGeom prst="rect">
            <a:avLst/>
          </a:prstGeom>
        </p:spPr>
      </p:pic>
      <p:graphicFrame>
        <p:nvGraphicFramePr>
          <p:cNvPr id="3" name="Table 2">
            <a:extLst>
              <a:ext uri="{FF2B5EF4-FFF2-40B4-BE49-F238E27FC236}">
                <a16:creationId xmlns:a16="http://schemas.microsoft.com/office/drawing/2014/main" id="{A60063E7-15CE-DD23-B484-933D25A4322E}"/>
              </a:ext>
            </a:extLst>
          </p:cNvPr>
          <p:cNvGraphicFramePr>
            <a:graphicFrameLocks noGrp="1"/>
          </p:cNvGraphicFramePr>
          <p:nvPr/>
        </p:nvGraphicFramePr>
        <p:xfrm>
          <a:off x="2033968" y="1763334"/>
          <a:ext cx="9766304" cy="4212168"/>
        </p:xfrm>
        <a:graphic>
          <a:graphicData uri="http://schemas.openxmlformats.org/drawingml/2006/table">
            <a:tbl>
              <a:tblPr firstRow="1" bandRow="1">
                <a:tableStyleId>{5C22544A-7EE6-4342-B048-85BDC9FD1C3A}</a:tableStyleId>
              </a:tblPr>
              <a:tblGrid>
                <a:gridCol w="305197">
                  <a:extLst>
                    <a:ext uri="{9D8B030D-6E8A-4147-A177-3AD203B41FA5}">
                      <a16:colId xmlns:a16="http://schemas.microsoft.com/office/drawing/2014/main" val="3463572245"/>
                    </a:ext>
                  </a:extLst>
                </a:gridCol>
                <a:gridCol w="305197">
                  <a:extLst>
                    <a:ext uri="{9D8B030D-6E8A-4147-A177-3AD203B41FA5}">
                      <a16:colId xmlns:a16="http://schemas.microsoft.com/office/drawing/2014/main" val="1137556079"/>
                    </a:ext>
                  </a:extLst>
                </a:gridCol>
                <a:gridCol w="305197">
                  <a:extLst>
                    <a:ext uri="{9D8B030D-6E8A-4147-A177-3AD203B41FA5}">
                      <a16:colId xmlns:a16="http://schemas.microsoft.com/office/drawing/2014/main" val="1244298733"/>
                    </a:ext>
                  </a:extLst>
                </a:gridCol>
                <a:gridCol w="305197">
                  <a:extLst>
                    <a:ext uri="{9D8B030D-6E8A-4147-A177-3AD203B41FA5}">
                      <a16:colId xmlns:a16="http://schemas.microsoft.com/office/drawing/2014/main" val="1652394652"/>
                    </a:ext>
                  </a:extLst>
                </a:gridCol>
                <a:gridCol w="305197">
                  <a:extLst>
                    <a:ext uri="{9D8B030D-6E8A-4147-A177-3AD203B41FA5}">
                      <a16:colId xmlns:a16="http://schemas.microsoft.com/office/drawing/2014/main" val="2469925697"/>
                    </a:ext>
                  </a:extLst>
                </a:gridCol>
                <a:gridCol w="305197">
                  <a:extLst>
                    <a:ext uri="{9D8B030D-6E8A-4147-A177-3AD203B41FA5}">
                      <a16:colId xmlns:a16="http://schemas.microsoft.com/office/drawing/2014/main" val="476708031"/>
                    </a:ext>
                  </a:extLst>
                </a:gridCol>
                <a:gridCol w="305197">
                  <a:extLst>
                    <a:ext uri="{9D8B030D-6E8A-4147-A177-3AD203B41FA5}">
                      <a16:colId xmlns:a16="http://schemas.microsoft.com/office/drawing/2014/main" val="2719401179"/>
                    </a:ext>
                  </a:extLst>
                </a:gridCol>
                <a:gridCol w="305197">
                  <a:extLst>
                    <a:ext uri="{9D8B030D-6E8A-4147-A177-3AD203B41FA5}">
                      <a16:colId xmlns:a16="http://schemas.microsoft.com/office/drawing/2014/main" val="4112123930"/>
                    </a:ext>
                  </a:extLst>
                </a:gridCol>
                <a:gridCol w="305197">
                  <a:extLst>
                    <a:ext uri="{9D8B030D-6E8A-4147-A177-3AD203B41FA5}">
                      <a16:colId xmlns:a16="http://schemas.microsoft.com/office/drawing/2014/main" val="347546703"/>
                    </a:ext>
                  </a:extLst>
                </a:gridCol>
                <a:gridCol w="305197">
                  <a:extLst>
                    <a:ext uri="{9D8B030D-6E8A-4147-A177-3AD203B41FA5}">
                      <a16:colId xmlns:a16="http://schemas.microsoft.com/office/drawing/2014/main" val="3488172229"/>
                    </a:ext>
                  </a:extLst>
                </a:gridCol>
                <a:gridCol w="305197">
                  <a:extLst>
                    <a:ext uri="{9D8B030D-6E8A-4147-A177-3AD203B41FA5}">
                      <a16:colId xmlns:a16="http://schemas.microsoft.com/office/drawing/2014/main" val="4021712468"/>
                    </a:ext>
                  </a:extLst>
                </a:gridCol>
                <a:gridCol w="305197">
                  <a:extLst>
                    <a:ext uri="{9D8B030D-6E8A-4147-A177-3AD203B41FA5}">
                      <a16:colId xmlns:a16="http://schemas.microsoft.com/office/drawing/2014/main" val="1022505018"/>
                    </a:ext>
                  </a:extLst>
                </a:gridCol>
                <a:gridCol w="305197">
                  <a:extLst>
                    <a:ext uri="{9D8B030D-6E8A-4147-A177-3AD203B41FA5}">
                      <a16:colId xmlns:a16="http://schemas.microsoft.com/office/drawing/2014/main" val="2089480699"/>
                    </a:ext>
                  </a:extLst>
                </a:gridCol>
                <a:gridCol w="305197">
                  <a:extLst>
                    <a:ext uri="{9D8B030D-6E8A-4147-A177-3AD203B41FA5}">
                      <a16:colId xmlns:a16="http://schemas.microsoft.com/office/drawing/2014/main" val="3357462895"/>
                    </a:ext>
                  </a:extLst>
                </a:gridCol>
                <a:gridCol w="305197">
                  <a:extLst>
                    <a:ext uri="{9D8B030D-6E8A-4147-A177-3AD203B41FA5}">
                      <a16:colId xmlns:a16="http://schemas.microsoft.com/office/drawing/2014/main" val="179048893"/>
                    </a:ext>
                  </a:extLst>
                </a:gridCol>
                <a:gridCol w="305197">
                  <a:extLst>
                    <a:ext uri="{9D8B030D-6E8A-4147-A177-3AD203B41FA5}">
                      <a16:colId xmlns:a16="http://schemas.microsoft.com/office/drawing/2014/main" val="1261585319"/>
                    </a:ext>
                  </a:extLst>
                </a:gridCol>
                <a:gridCol w="305197">
                  <a:extLst>
                    <a:ext uri="{9D8B030D-6E8A-4147-A177-3AD203B41FA5}">
                      <a16:colId xmlns:a16="http://schemas.microsoft.com/office/drawing/2014/main" val="325506776"/>
                    </a:ext>
                  </a:extLst>
                </a:gridCol>
                <a:gridCol w="305197">
                  <a:extLst>
                    <a:ext uri="{9D8B030D-6E8A-4147-A177-3AD203B41FA5}">
                      <a16:colId xmlns:a16="http://schemas.microsoft.com/office/drawing/2014/main" val="3538406886"/>
                    </a:ext>
                  </a:extLst>
                </a:gridCol>
                <a:gridCol w="305197">
                  <a:extLst>
                    <a:ext uri="{9D8B030D-6E8A-4147-A177-3AD203B41FA5}">
                      <a16:colId xmlns:a16="http://schemas.microsoft.com/office/drawing/2014/main" val="2332397668"/>
                    </a:ext>
                  </a:extLst>
                </a:gridCol>
                <a:gridCol w="305197">
                  <a:extLst>
                    <a:ext uri="{9D8B030D-6E8A-4147-A177-3AD203B41FA5}">
                      <a16:colId xmlns:a16="http://schemas.microsoft.com/office/drawing/2014/main" val="2553177178"/>
                    </a:ext>
                  </a:extLst>
                </a:gridCol>
                <a:gridCol w="305197">
                  <a:extLst>
                    <a:ext uri="{9D8B030D-6E8A-4147-A177-3AD203B41FA5}">
                      <a16:colId xmlns:a16="http://schemas.microsoft.com/office/drawing/2014/main" val="1135189784"/>
                    </a:ext>
                  </a:extLst>
                </a:gridCol>
                <a:gridCol w="305197">
                  <a:extLst>
                    <a:ext uri="{9D8B030D-6E8A-4147-A177-3AD203B41FA5}">
                      <a16:colId xmlns:a16="http://schemas.microsoft.com/office/drawing/2014/main" val="2516648620"/>
                    </a:ext>
                  </a:extLst>
                </a:gridCol>
                <a:gridCol w="305197">
                  <a:extLst>
                    <a:ext uri="{9D8B030D-6E8A-4147-A177-3AD203B41FA5}">
                      <a16:colId xmlns:a16="http://schemas.microsoft.com/office/drawing/2014/main" val="1084494336"/>
                    </a:ext>
                  </a:extLst>
                </a:gridCol>
                <a:gridCol w="305197">
                  <a:extLst>
                    <a:ext uri="{9D8B030D-6E8A-4147-A177-3AD203B41FA5}">
                      <a16:colId xmlns:a16="http://schemas.microsoft.com/office/drawing/2014/main" val="2294005822"/>
                    </a:ext>
                  </a:extLst>
                </a:gridCol>
                <a:gridCol w="305197">
                  <a:extLst>
                    <a:ext uri="{9D8B030D-6E8A-4147-A177-3AD203B41FA5}">
                      <a16:colId xmlns:a16="http://schemas.microsoft.com/office/drawing/2014/main" val="1636483684"/>
                    </a:ext>
                  </a:extLst>
                </a:gridCol>
                <a:gridCol w="305197">
                  <a:extLst>
                    <a:ext uri="{9D8B030D-6E8A-4147-A177-3AD203B41FA5}">
                      <a16:colId xmlns:a16="http://schemas.microsoft.com/office/drawing/2014/main" val="3285890012"/>
                    </a:ext>
                  </a:extLst>
                </a:gridCol>
                <a:gridCol w="305197">
                  <a:extLst>
                    <a:ext uri="{9D8B030D-6E8A-4147-A177-3AD203B41FA5}">
                      <a16:colId xmlns:a16="http://schemas.microsoft.com/office/drawing/2014/main" val="3230738118"/>
                    </a:ext>
                  </a:extLst>
                </a:gridCol>
                <a:gridCol w="305197">
                  <a:extLst>
                    <a:ext uri="{9D8B030D-6E8A-4147-A177-3AD203B41FA5}">
                      <a16:colId xmlns:a16="http://schemas.microsoft.com/office/drawing/2014/main" val="4005795125"/>
                    </a:ext>
                  </a:extLst>
                </a:gridCol>
                <a:gridCol w="305197">
                  <a:extLst>
                    <a:ext uri="{9D8B030D-6E8A-4147-A177-3AD203B41FA5}">
                      <a16:colId xmlns:a16="http://schemas.microsoft.com/office/drawing/2014/main" val="3796301758"/>
                    </a:ext>
                  </a:extLst>
                </a:gridCol>
                <a:gridCol w="305197">
                  <a:extLst>
                    <a:ext uri="{9D8B030D-6E8A-4147-A177-3AD203B41FA5}">
                      <a16:colId xmlns:a16="http://schemas.microsoft.com/office/drawing/2014/main" val="4001619571"/>
                    </a:ext>
                  </a:extLst>
                </a:gridCol>
                <a:gridCol w="305197">
                  <a:extLst>
                    <a:ext uri="{9D8B030D-6E8A-4147-A177-3AD203B41FA5}">
                      <a16:colId xmlns:a16="http://schemas.microsoft.com/office/drawing/2014/main" val="3823710917"/>
                    </a:ext>
                  </a:extLst>
                </a:gridCol>
                <a:gridCol w="305197">
                  <a:extLst>
                    <a:ext uri="{9D8B030D-6E8A-4147-A177-3AD203B41FA5}">
                      <a16:colId xmlns:a16="http://schemas.microsoft.com/office/drawing/2014/main" val="565173767"/>
                    </a:ext>
                  </a:extLst>
                </a:gridCol>
              </a:tblGrid>
              <a:tr h="681866">
                <a:tc gridSpan="4">
                  <a:txBody>
                    <a:bodyPr/>
                    <a:lstStyle/>
                    <a:p>
                      <a:pPr algn="ctr"/>
                      <a:r>
                        <a:rPr lang="en-US"/>
                        <a:t>2025</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2026</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2027</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2028</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2029</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2030</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2031</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2032</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30799585"/>
                  </a:ext>
                </a:extLst>
              </a:tr>
              <a:tr h="3530302">
                <a:tc>
                  <a:txBody>
                    <a:bodyPr/>
                    <a:lstStyle/>
                    <a:p>
                      <a:pPr algn="ctr"/>
                      <a:endParaRPr lang="en-US"/>
                    </a:p>
                  </a:txBody>
                  <a:tcPr anchor="ctr">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solidFill>
                      <a:srgbClr val="E7EBEE"/>
                    </a:solidFill>
                  </a:tcPr>
                </a:tc>
                <a:extLst>
                  <a:ext uri="{0D108BD9-81ED-4DB2-BD59-A6C34878D82A}">
                    <a16:rowId xmlns:a16="http://schemas.microsoft.com/office/drawing/2014/main" val="2701704"/>
                  </a:ext>
                </a:extLst>
              </a:tr>
            </a:tbl>
          </a:graphicData>
        </a:graphic>
      </p:graphicFrame>
      <p:sp>
        <p:nvSpPr>
          <p:cNvPr id="2" name="TextBox 1">
            <a:extLst>
              <a:ext uri="{FF2B5EF4-FFF2-40B4-BE49-F238E27FC236}">
                <a16:creationId xmlns:a16="http://schemas.microsoft.com/office/drawing/2014/main" id="{1A8DB62F-4389-D10A-F26D-6AAD0523B197}"/>
              </a:ext>
            </a:extLst>
          </p:cNvPr>
          <p:cNvSpPr txBox="1"/>
          <p:nvPr/>
        </p:nvSpPr>
        <p:spPr>
          <a:xfrm>
            <a:off x="361870" y="334542"/>
            <a:ext cx="7095281"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Product Implementation Roadmap</a:t>
            </a:r>
            <a:endParaRPr lang="en-US" sz="2400" i="1">
              <a:solidFill>
                <a:srgbClr val="112541"/>
              </a:solidFill>
              <a:latin typeface="Aharoni" panose="02010803020104030203" pitchFamily="2" charset="-79"/>
              <a:cs typeface="Aharoni" panose="02010803020104030203" pitchFamily="2" charset="-79"/>
            </a:endParaRPr>
          </a:p>
        </p:txBody>
      </p:sp>
      <p:graphicFrame>
        <p:nvGraphicFramePr>
          <p:cNvPr id="6" name="Table 5">
            <a:extLst>
              <a:ext uri="{FF2B5EF4-FFF2-40B4-BE49-F238E27FC236}">
                <a16:creationId xmlns:a16="http://schemas.microsoft.com/office/drawing/2014/main" id="{56C76E68-4F60-5085-0ED5-89F07991660E}"/>
              </a:ext>
            </a:extLst>
          </p:cNvPr>
          <p:cNvGraphicFramePr>
            <a:graphicFrameLocks noGrp="1"/>
          </p:cNvGraphicFramePr>
          <p:nvPr/>
        </p:nvGraphicFramePr>
        <p:xfrm>
          <a:off x="404904" y="2449133"/>
          <a:ext cx="1482934" cy="3474869"/>
        </p:xfrm>
        <a:graphic>
          <a:graphicData uri="http://schemas.openxmlformats.org/drawingml/2006/table">
            <a:tbl>
              <a:tblPr firstRow="1" bandRow="1">
                <a:solidFill>
                  <a:srgbClr val="5EC9F3"/>
                </a:solidFill>
                <a:tableStyleId>{5C22544A-7EE6-4342-B048-85BDC9FD1C3A}</a:tableStyleId>
              </a:tblPr>
              <a:tblGrid>
                <a:gridCol w="1482934">
                  <a:extLst>
                    <a:ext uri="{9D8B030D-6E8A-4147-A177-3AD203B41FA5}">
                      <a16:colId xmlns:a16="http://schemas.microsoft.com/office/drawing/2014/main" val="1356706904"/>
                    </a:ext>
                  </a:extLst>
                </a:gridCol>
              </a:tblGrid>
              <a:tr h="687121">
                <a:tc>
                  <a:txBody>
                    <a:bodyPr/>
                    <a:lstStyle/>
                    <a:p>
                      <a:pPr algn="l"/>
                      <a:r>
                        <a:rPr lang="en-US" sz="1400" b="0">
                          <a:solidFill>
                            <a:schemeClr val="bg1"/>
                          </a:solidFill>
                        </a:rPr>
                        <a:t>Prototyping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9B5EC"/>
                    </a:solidFill>
                  </a:tcPr>
                </a:tc>
                <a:extLst>
                  <a:ext uri="{0D108BD9-81ED-4DB2-BD59-A6C34878D82A}">
                    <a16:rowId xmlns:a16="http://schemas.microsoft.com/office/drawing/2014/main" val="1294071937"/>
                  </a:ext>
                </a:extLst>
              </a:tr>
              <a:tr h="687121">
                <a:tc>
                  <a:txBody>
                    <a:bodyPr/>
                    <a:lstStyle/>
                    <a:p>
                      <a:pPr algn="l"/>
                      <a:r>
                        <a:rPr lang="en-US" sz="1400" b="0">
                          <a:solidFill>
                            <a:schemeClr val="bg1"/>
                          </a:solidFill>
                        </a:rPr>
                        <a:t>Securing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9B5EC"/>
                    </a:solidFill>
                  </a:tcPr>
                </a:tc>
                <a:extLst>
                  <a:ext uri="{0D108BD9-81ED-4DB2-BD59-A6C34878D82A}">
                    <a16:rowId xmlns:a16="http://schemas.microsoft.com/office/drawing/2014/main" val="3072106022"/>
                  </a:ext>
                </a:extLst>
              </a:tr>
              <a:tr h="706753">
                <a:tc>
                  <a:txBody>
                    <a:bodyPr/>
                    <a:lstStyle/>
                    <a:p>
                      <a:pPr algn="l"/>
                      <a:r>
                        <a:rPr lang="en-US" sz="1400" b="0">
                          <a:solidFill>
                            <a:schemeClr val="bg1"/>
                          </a:solidFill>
                        </a:rPr>
                        <a:t>Approvals &amp; Clinical Trials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9B5EC"/>
                    </a:solidFill>
                  </a:tcPr>
                </a:tc>
                <a:extLst>
                  <a:ext uri="{0D108BD9-81ED-4DB2-BD59-A6C34878D82A}">
                    <a16:rowId xmlns:a16="http://schemas.microsoft.com/office/drawing/2014/main" val="171129334"/>
                  </a:ext>
                </a:extLst>
              </a:tr>
              <a:tr h="706753">
                <a:tc>
                  <a:txBody>
                    <a:bodyPr/>
                    <a:lstStyle/>
                    <a:p>
                      <a:pPr algn="l"/>
                      <a:r>
                        <a:rPr lang="en-US" sz="1400" b="0">
                          <a:solidFill>
                            <a:schemeClr val="bg1"/>
                          </a:solidFill>
                        </a:rPr>
                        <a:t>Mass Manufacturing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871E"/>
                    </a:solidFill>
                  </a:tcPr>
                </a:tc>
                <a:extLst>
                  <a:ext uri="{0D108BD9-81ED-4DB2-BD59-A6C34878D82A}">
                    <a16:rowId xmlns:a16="http://schemas.microsoft.com/office/drawing/2014/main" val="3228419814"/>
                  </a:ext>
                </a:extLst>
              </a:tr>
              <a:tr h="687121">
                <a:tc>
                  <a:txBody>
                    <a:bodyPr/>
                    <a:lstStyle/>
                    <a:p>
                      <a:pPr algn="l"/>
                      <a:r>
                        <a:rPr lang="en-US" sz="1400" b="0">
                          <a:solidFill>
                            <a:schemeClr val="bg1"/>
                          </a:solidFill>
                        </a:rPr>
                        <a:t>Go-To-Market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871E"/>
                    </a:solidFill>
                  </a:tcPr>
                </a:tc>
                <a:extLst>
                  <a:ext uri="{0D108BD9-81ED-4DB2-BD59-A6C34878D82A}">
                    <a16:rowId xmlns:a16="http://schemas.microsoft.com/office/drawing/2014/main" val="5078738"/>
                  </a:ext>
                </a:extLst>
              </a:tr>
            </a:tbl>
          </a:graphicData>
        </a:graphic>
      </p:graphicFrame>
      <p:sp>
        <p:nvSpPr>
          <p:cNvPr id="21" name="Rectangle 20">
            <a:extLst>
              <a:ext uri="{FF2B5EF4-FFF2-40B4-BE49-F238E27FC236}">
                <a16:creationId xmlns:a16="http://schemas.microsoft.com/office/drawing/2014/main" id="{3419C7F5-3FD2-970C-6931-B399AB9CA360}"/>
              </a:ext>
            </a:extLst>
          </p:cNvPr>
          <p:cNvSpPr/>
          <p:nvPr/>
        </p:nvSpPr>
        <p:spPr>
          <a:xfrm>
            <a:off x="1758969" y="5338269"/>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3F91FB5-A39C-B3B0-C28B-C0F86134669A}"/>
              </a:ext>
            </a:extLst>
          </p:cNvPr>
          <p:cNvCxnSpPr>
            <a:cxnSpLocks/>
            <a:endCxn id="55" idx="1"/>
          </p:cNvCxnSpPr>
          <p:nvPr/>
        </p:nvCxnSpPr>
        <p:spPr>
          <a:xfrm flipV="1">
            <a:off x="1837561" y="5532685"/>
            <a:ext cx="7831539" cy="46416"/>
          </a:xfrm>
          <a:prstGeom prst="straightConnector1">
            <a:avLst/>
          </a:prstGeom>
          <a:ln>
            <a:solidFill>
              <a:srgbClr val="E3871E">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31C019A7-0900-2D82-AE76-DC18238F9E85}"/>
              </a:ext>
            </a:extLst>
          </p:cNvPr>
          <p:cNvSpPr/>
          <p:nvPr/>
        </p:nvSpPr>
        <p:spPr>
          <a:xfrm>
            <a:off x="1758969" y="4650610"/>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19C91D84-FD6F-DB17-BDFE-395CC9CA341E}"/>
              </a:ext>
            </a:extLst>
          </p:cNvPr>
          <p:cNvCxnSpPr>
            <a:cxnSpLocks/>
            <a:endCxn id="51" idx="1"/>
          </p:cNvCxnSpPr>
          <p:nvPr/>
        </p:nvCxnSpPr>
        <p:spPr>
          <a:xfrm>
            <a:off x="1837561" y="4891442"/>
            <a:ext cx="7532301" cy="0"/>
          </a:xfrm>
          <a:prstGeom prst="straightConnector1">
            <a:avLst/>
          </a:prstGeom>
          <a:ln>
            <a:solidFill>
              <a:srgbClr val="E3871E">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0406AE1A-9C9D-857A-CFC2-F30D42ED73D0}"/>
              </a:ext>
            </a:extLst>
          </p:cNvPr>
          <p:cNvSpPr/>
          <p:nvPr/>
        </p:nvSpPr>
        <p:spPr>
          <a:xfrm>
            <a:off x="1758148" y="3940217"/>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80A0932-2A26-E9E9-3E65-9BE2E904FC10}"/>
              </a:ext>
            </a:extLst>
          </p:cNvPr>
          <p:cNvCxnSpPr>
            <a:cxnSpLocks/>
            <a:stCxn id="36" idx="3"/>
            <a:endCxn id="49" idx="1"/>
          </p:cNvCxnSpPr>
          <p:nvPr/>
        </p:nvCxnSpPr>
        <p:spPr>
          <a:xfrm>
            <a:off x="1836740" y="4186567"/>
            <a:ext cx="2027651" cy="17444"/>
          </a:xfrm>
          <a:prstGeom prst="straightConnector1">
            <a:avLst/>
          </a:prstGeom>
          <a:ln>
            <a:solidFill>
              <a:srgbClr val="5DBAF3">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50BA8488-05EB-7609-DE9B-A11F26AFEA1B}"/>
              </a:ext>
            </a:extLst>
          </p:cNvPr>
          <p:cNvSpPr/>
          <p:nvPr/>
        </p:nvSpPr>
        <p:spPr>
          <a:xfrm>
            <a:off x="1758969" y="3225334"/>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C959CDA8-F5E4-A076-CC31-44A0D638B33B}"/>
              </a:ext>
            </a:extLst>
          </p:cNvPr>
          <p:cNvCxnSpPr>
            <a:cxnSpLocks/>
            <a:stCxn id="38" idx="3"/>
          </p:cNvCxnSpPr>
          <p:nvPr/>
        </p:nvCxnSpPr>
        <p:spPr>
          <a:xfrm>
            <a:off x="1837561" y="3471684"/>
            <a:ext cx="807192" cy="0"/>
          </a:xfrm>
          <a:prstGeom prst="straightConnector1">
            <a:avLst/>
          </a:prstGeom>
          <a:ln>
            <a:solidFill>
              <a:srgbClr val="5DBAF3">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68FFC78C-1B0E-FD36-D2CC-842896D36471}"/>
              </a:ext>
            </a:extLst>
          </p:cNvPr>
          <p:cNvSpPr/>
          <p:nvPr/>
        </p:nvSpPr>
        <p:spPr>
          <a:xfrm>
            <a:off x="1758969" y="2547095"/>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B2C92E6A-81F4-066B-D24D-FC786D15BB48}"/>
              </a:ext>
            </a:extLst>
          </p:cNvPr>
          <p:cNvCxnSpPr>
            <a:cxnSpLocks/>
            <a:endCxn id="43" idx="1"/>
          </p:cNvCxnSpPr>
          <p:nvPr/>
        </p:nvCxnSpPr>
        <p:spPr>
          <a:xfrm flipV="1">
            <a:off x="1837561" y="2776844"/>
            <a:ext cx="196407" cy="11083"/>
          </a:xfrm>
          <a:prstGeom prst="straightConnector1">
            <a:avLst/>
          </a:prstGeom>
          <a:ln>
            <a:solidFill>
              <a:srgbClr val="5DBAF3">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FE38274-5CA8-EF07-D5F9-141B4F731FE6}"/>
              </a:ext>
            </a:extLst>
          </p:cNvPr>
          <p:cNvSpPr txBox="1"/>
          <p:nvPr/>
        </p:nvSpPr>
        <p:spPr>
          <a:xfrm>
            <a:off x="9959667" y="1384098"/>
            <a:ext cx="2569424" cy="307777"/>
          </a:xfrm>
          <a:prstGeom prst="rect">
            <a:avLst/>
          </a:prstGeom>
          <a:noFill/>
        </p:spPr>
        <p:txBody>
          <a:bodyPr wrap="square" rtlCol="0">
            <a:spAutoFit/>
          </a:bodyPr>
          <a:lstStyle/>
          <a:p>
            <a:r>
              <a:rPr lang="en-US" sz="1400">
                <a:solidFill>
                  <a:srgbClr val="C00000"/>
                </a:solidFill>
              </a:rPr>
              <a:t>Official Launch</a:t>
            </a:r>
          </a:p>
        </p:txBody>
      </p:sp>
      <p:sp>
        <p:nvSpPr>
          <p:cNvPr id="43" name="Rectangle 42">
            <a:extLst>
              <a:ext uri="{FF2B5EF4-FFF2-40B4-BE49-F238E27FC236}">
                <a16:creationId xmlns:a16="http://schemas.microsoft.com/office/drawing/2014/main" id="{0456822A-F60B-ED5C-0F82-664278960068}"/>
              </a:ext>
            </a:extLst>
          </p:cNvPr>
          <p:cNvSpPr/>
          <p:nvPr/>
        </p:nvSpPr>
        <p:spPr>
          <a:xfrm>
            <a:off x="2033968" y="2578417"/>
            <a:ext cx="7335895" cy="39685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7BA5996-9372-AB75-45AF-327E28EC5D2B}"/>
              </a:ext>
            </a:extLst>
          </p:cNvPr>
          <p:cNvSpPr/>
          <p:nvPr/>
        </p:nvSpPr>
        <p:spPr>
          <a:xfrm>
            <a:off x="2647405" y="3265425"/>
            <a:ext cx="4871897" cy="204686"/>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Patent Protection</a:t>
            </a:r>
          </a:p>
        </p:txBody>
      </p:sp>
      <p:sp>
        <p:nvSpPr>
          <p:cNvPr id="49" name="Rectangle 48">
            <a:extLst>
              <a:ext uri="{FF2B5EF4-FFF2-40B4-BE49-F238E27FC236}">
                <a16:creationId xmlns:a16="http://schemas.microsoft.com/office/drawing/2014/main" id="{7683077C-CEFF-F345-699F-9FAC0674FA77}"/>
              </a:ext>
            </a:extLst>
          </p:cNvPr>
          <p:cNvSpPr/>
          <p:nvPr/>
        </p:nvSpPr>
        <p:spPr>
          <a:xfrm>
            <a:off x="3864391" y="4007179"/>
            <a:ext cx="611557" cy="393663"/>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Rectangle 50">
            <a:extLst>
              <a:ext uri="{FF2B5EF4-FFF2-40B4-BE49-F238E27FC236}">
                <a16:creationId xmlns:a16="http://schemas.microsoft.com/office/drawing/2014/main" id="{F821152F-A4A2-C7FD-03A3-577EAA7DA2C4}"/>
              </a:ext>
            </a:extLst>
          </p:cNvPr>
          <p:cNvSpPr/>
          <p:nvPr/>
        </p:nvSpPr>
        <p:spPr>
          <a:xfrm>
            <a:off x="9369862" y="4693015"/>
            <a:ext cx="2430409" cy="396854"/>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0E637E9-5974-4F68-7E4E-2DCFA78E5FBA}"/>
              </a:ext>
            </a:extLst>
          </p:cNvPr>
          <p:cNvSpPr/>
          <p:nvPr/>
        </p:nvSpPr>
        <p:spPr>
          <a:xfrm>
            <a:off x="9669100" y="5334258"/>
            <a:ext cx="2131171" cy="396854"/>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Start in Singapore</a:t>
            </a:r>
          </a:p>
        </p:txBody>
      </p:sp>
      <p:sp>
        <p:nvSpPr>
          <p:cNvPr id="58" name="Rectangle 57">
            <a:extLst>
              <a:ext uri="{FF2B5EF4-FFF2-40B4-BE49-F238E27FC236}">
                <a16:creationId xmlns:a16="http://schemas.microsoft.com/office/drawing/2014/main" id="{981758A1-336B-1AB7-0A5B-571DD0856824}"/>
              </a:ext>
            </a:extLst>
          </p:cNvPr>
          <p:cNvSpPr/>
          <p:nvPr/>
        </p:nvSpPr>
        <p:spPr>
          <a:xfrm rot="16200000">
            <a:off x="-769559" y="3400972"/>
            <a:ext cx="2083268" cy="179591"/>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Pre-Launch</a:t>
            </a:r>
          </a:p>
        </p:txBody>
      </p:sp>
      <p:sp>
        <p:nvSpPr>
          <p:cNvPr id="60" name="Rectangle 59">
            <a:extLst>
              <a:ext uri="{FF2B5EF4-FFF2-40B4-BE49-F238E27FC236}">
                <a16:creationId xmlns:a16="http://schemas.microsoft.com/office/drawing/2014/main" id="{2C4F4E48-2695-A2C6-6223-129C101F2BDD}"/>
              </a:ext>
            </a:extLst>
          </p:cNvPr>
          <p:cNvSpPr/>
          <p:nvPr/>
        </p:nvSpPr>
        <p:spPr>
          <a:xfrm rot="16200000">
            <a:off x="-417041" y="5147065"/>
            <a:ext cx="1374286" cy="179591"/>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Expansion</a:t>
            </a:r>
          </a:p>
        </p:txBody>
      </p:sp>
      <p:grpSp>
        <p:nvGrpSpPr>
          <p:cNvPr id="71" name="Group 70">
            <a:extLst>
              <a:ext uri="{FF2B5EF4-FFF2-40B4-BE49-F238E27FC236}">
                <a16:creationId xmlns:a16="http://schemas.microsoft.com/office/drawing/2014/main" id="{97CAA3D2-9B00-0974-4C6C-D201B8F2F8AC}"/>
              </a:ext>
            </a:extLst>
          </p:cNvPr>
          <p:cNvGrpSpPr/>
          <p:nvPr/>
        </p:nvGrpSpPr>
        <p:grpSpPr>
          <a:xfrm>
            <a:off x="391728" y="1123229"/>
            <a:ext cx="2394923" cy="873411"/>
            <a:chOff x="391728" y="1123229"/>
            <a:chExt cx="2394923" cy="873411"/>
          </a:xfrm>
        </p:grpSpPr>
        <p:pic>
          <p:nvPicPr>
            <p:cNvPr id="62" name="Graphic 61" descr="Flag with solid fill">
              <a:extLst>
                <a:ext uri="{FF2B5EF4-FFF2-40B4-BE49-F238E27FC236}">
                  <a16:creationId xmlns:a16="http://schemas.microsoft.com/office/drawing/2014/main" id="{D2637677-238C-8333-11F6-5D8C8F975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1728" y="1123229"/>
              <a:ext cx="261610" cy="261610"/>
            </a:xfrm>
            <a:prstGeom prst="rect">
              <a:avLst/>
            </a:prstGeom>
          </p:spPr>
        </p:pic>
        <p:sp>
          <p:nvSpPr>
            <p:cNvPr id="63" name="TextBox 62">
              <a:extLst>
                <a:ext uri="{FF2B5EF4-FFF2-40B4-BE49-F238E27FC236}">
                  <a16:creationId xmlns:a16="http://schemas.microsoft.com/office/drawing/2014/main" id="{E9A56F69-44AC-A54E-3356-18FF61F09C98}"/>
                </a:ext>
              </a:extLst>
            </p:cNvPr>
            <p:cNvSpPr txBox="1"/>
            <p:nvPr/>
          </p:nvSpPr>
          <p:spPr>
            <a:xfrm>
              <a:off x="581761" y="1126475"/>
              <a:ext cx="2188255" cy="261610"/>
            </a:xfrm>
            <a:prstGeom prst="rect">
              <a:avLst/>
            </a:prstGeom>
            <a:noFill/>
          </p:spPr>
          <p:txBody>
            <a:bodyPr wrap="square" rtlCol="0">
              <a:spAutoFit/>
            </a:bodyPr>
            <a:lstStyle/>
            <a:p>
              <a:r>
                <a:rPr lang="en-US" sz="1100"/>
                <a:t>Key Milestones</a:t>
              </a:r>
            </a:p>
          </p:txBody>
        </p:sp>
        <p:sp>
          <p:nvSpPr>
            <p:cNvPr id="64" name="Rectangle 63">
              <a:extLst>
                <a:ext uri="{FF2B5EF4-FFF2-40B4-BE49-F238E27FC236}">
                  <a16:creationId xmlns:a16="http://schemas.microsoft.com/office/drawing/2014/main" id="{220F1B11-46F5-C55E-4DAC-801982CF4D5D}"/>
                </a:ext>
              </a:extLst>
            </p:cNvPr>
            <p:cNvSpPr>
              <a:spLocks noChangeAspect="1"/>
            </p:cNvSpPr>
            <p:nvPr/>
          </p:nvSpPr>
          <p:spPr>
            <a:xfrm>
              <a:off x="405609" y="1456759"/>
              <a:ext cx="216793" cy="216792"/>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290E511A-33D4-A3E6-7D55-61DDC26009DC}"/>
                </a:ext>
              </a:extLst>
            </p:cNvPr>
            <p:cNvSpPr txBox="1"/>
            <p:nvPr/>
          </p:nvSpPr>
          <p:spPr>
            <a:xfrm>
              <a:off x="598396" y="1429058"/>
              <a:ext cx="2188255" cy="261610"/>
            </a:xfrm>
            <a:prstGeom prst="rect">
              <a:avLst/>
            </a:prstGeom>
            <a:noFill/>
          </p:spPr>
          <p:txBody>
            <a:bodyPr wrap="square" rtlCol="0">
              <a:spAutoFit/>
            </a:bodyPr>
            <a:lstStyle/>
            <a:p>
              <a:r>
                <a:rPr lang="en-US" sz="1100"/>
                <a:t>Pre-Launch Phase</a:t>
              </a:r>
            </a:p>
          </p:txBody>
        </p:sp>
        <p:sp>
          <p:nvSpPr>
            <p:cNvPr id="67" name="Rectangle 66">
              <a:extLst>
                <a:ext uri="{FF2B5EF4-FFF2-40B4-BE49-F238E27FC236}">
                  <a16:creationId xmlns:a16="http://schemas.microsoft.com/office/drawing/2014/main" id="{571D15D0-937B-F4A9-D9C6-8766335354BA}"/>
                </a:ext>
              </a:extLst>
            </p:cNvPr>
            <p:cNvSpPr>
              <a:spLocks noChangeAspect="1"/>
            </p:cNvSpPr>
            <p:nvPr/>
          </p:nvSpPr>
          <p:spPr>
            <a:xfrm>
              <a:off x="408891" y="1752647"/>
              <a:ext cx="219601" cy="219600"/>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6848E7A9-4146-1CC7-D828-3CE0FA2B1D35}"/>
                </a:ext>
              </a:extLst>
            </p:cNvPr>
            <p:cNvSpPr txBox="1"/>
            <p:nvPr/>
          </p:nvSpPr>
          <p:spPr>
            <a:xfrm>
              <a:off x="598395" y="1735030"/>
              <a:ext cx="2188255" cy="261610"/>
            </a:xfrm>
            <a:prstGeom prst="rect">
              <a:avLst/>
            </a:prstGeom>
            <a:noFill/>
          </p:spPr>
          <p:txBody>
            <a:bodyPr wrap="square" rtlCol="0">
              <a:spAutoFit/>
            </a:bodyPr>
            <a:lstStyle/>
            <a:p>
              <a:r>
                <a:rPr lang="en-US" sz="1100"/>
                <a:t>Expansion Phase</a:t>
              </a:r>
            </a:p>
          </p:txBody>
        </p:sp>
      </p:grpSp>
      <p:sp>
        <p:nvSpPr>
          <p:cNvPr id="4" name="TextBox 3">
            <a:extLst>
              <a:ext uri="{FF2B5EF4-FFF2-40B4-BE49-F238E27FC236}">
                <a16:creationId xmlns:a16="http://schemas.microsoft.com/office/drawing/2014/main" id="{31F6E435-F52F-E6E4-DB1F-3DC515E98AA9}"/>
              </a:ext>
            </a:extLst>
          </p:cNvPr>
          <p:cNvSpPr txBox="1"/>
          <p:nvPr/>
        </p:nvSpPr>
        <p:spPr>
          <a:xfrm>
            <a:off x="4163394" y="1292431"/>
            <a:ext cx="3170644" cy="307777"/>
          </a:xfrm>
          <a:prstGeom prst="rect">
            <a:avLst/>
          </a:prstGeom>
          <a:noFill/>
        </p:spPr>
        <p:txBody>
          <a:bodyPr wrap="square" rtlCol="0">
            <a:spAutoFit/>
          </a:bodyPr>
          <a:lstStyle/>
          <a:p>
            <a:r>
              <a:rPr lang="en-US" sz="1400">
                <a:solidFill>
                  <a:srgbClr val="C00000"/>
                </a:solidFill>
              </a:rPr>
              <a:t>Functional Prototype Completion</a:t>
            </a:r>
          </a:p>
        </p:txBody>
      </p:sp>
      <p:sp>
        <p:nvSpPr>
          <p:cNvPr id="12" name="Rectangle 11">
            <a:extLst>
              <a:ext uri="{FF2B5EF4-FFF2-40B4-BE49-F238E27FC236}">
                <a16:creationId xmlns:a16="http://schemas.microsoft.com/office/drawing/2014/main" id="{B9A84771-98FF-7E38-AAE8-208F2D45D4C1}"/>
              </a:ext>
            </a:extLst>
          </p:cNvPr>
          <p:cNvSpPr/>
          <p:nvPr/>
        </p:nvSpPr>
        <p:spPr>
          <a:xfrm>
            <a:off x="4497976" y="4006370"/>
            <a:ext cx="4871893" cy="39685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Clinical Trials</a:t>
            </a:r>
          </a:p>
        </p:txBody>
      </p:sp>
      <p:sp>
        <p:nvSpPr>
          <p:cNvPr id="16" name="TextBox 15">
            <a:extLst>
              <a:ext uri="{FF2B5EF4-FFF2-40B4-BE49-F238E27FC236}">
                <a16:creationId xmlns:a16="http://schemas.microsoft.com/office/drawing/2014/main" id="{64E10BBA-1795-AAE9-E79D-92484C64C144}"/>
              </a:ext>
            </a:extLst>
          </p:cNvPr>
          <p:cNvSpPr txBox="1"/>
          <p:nvPr/>
        </p:nvSpPr>
        <p:spPr>
          <a:xfrm>
            <a:off x="9659057" y="1019940"/>
            <a:ext cx="3170644" cy="307777"/>
          </a:xfrm>
          <a:prstGeom prst="rect">
            <a:avLst/>
          </a:prstGeom>
          <a:noFill/>
        </p:spPr>
        <p:txBody>
          <a:bodyPr wrap="square" rtlCol="0">
            <a:spAutoFit/>
          </a:bodyPr>
          <a:lstStyle/>
          <a:p>
            <a:r>
              <a:rPr lang="en-US" sz="1400">
                <a:solidFill>
                  <a:srgbClr val="C00000"/>
                </a:solidFill>
              </a:rPr>
              <a:t>Final Product Completion</a:t>
            </a:r>
          </a:p>
        </p:txBody>
      </p:sp>
      <p:pic>
        <p:nvPicPr>
          <p:cNvPr id="30" name="Graphic 29" descr="Flag with solid fill">
            <a:extLst>
              <a:ext uri="{FF2B5EF4-FFF2-40B4-BE49-F238E27FC236}">
                <a16:creationId xmlns:a16="http://schemas.microsoft.com/office/drawing/2014/main" id="{0A548879-319B-354B-EF93-C176D56A6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5160" y="1300027"/>
            <a:ext cx="510090" cy="510090"/>
          </a:xfrm>
          <a:prstGeom prst="rect">
            <a:avLst/>
          </a:prstGeom>
        </p:spPr>
      </p:pic>
      <p:cxnSp>
        <p:nvCxnSpPr>
          <p:cNvPr id="7" name="Straight Connector 6">
            <a:extLst>
              <a:ext uri="{FF2B5EF4-FFF2-40B4-BE49-F238E27FC236}">
                <a16:creationId xmlns:a16="http://schemas.microsoft.com/office/drawing/2014/main" id="{8F774C63-D26C-55ED-5FE5-AF41404689FC}"/>
              </a:ext>
            </a:extLst>
          </p:cNvPr>
          <p:cNvCxnSpPr>
            <a:cxnSpLocks/>
          </p:cNvCxnSpPr>
          <p:nvPr/>
        </p:nvCxnSpPr>
        <p:spPr>
          <a:xfrm flipV="1">
            <a:off x="3842362" y="1770533"/>
            <a:ext cx="0" cy="1012146"/>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pic>
        <p:nvPicPr>
          <p:cNvPr id="15" name="Graphic 14" descr="Flag with solid fill">
            <a:extLst>
              <a:ext uri="{FF2B5EF4-FFF2-40B4-BE49-F238E27FC236}">
                <a16:creationId xmlns:a16="http://schemas.microsoft.com/office/drawing/2014/main" id="{0A5A9036-3DD8-9C5E-B5BE-37C397414A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7789" y="1044378"/>
            <a:ext cx="510090" cy="510090"/>
          </a:xfrm>
          <a:prstGeom prst="rect">
            <a:avLst/>
          </a:prstGeom>
        </p:spPr>
      </p:pic>
      <p:cxnSp>
        <p:nvCxnSpPr>
          <p:cNvPr id="17" name="Straight Connector 16">
            <a:extLst>
              <a:ext uri="{FF2B5EF4-FFF2-40B4-BE49-F238E27FC236}">
                <a16:creationId xmlns:a16="http://schemas.microsoft.com/office/drawing/2014/main" id="{6C559A13-5EEB-9EFA-C28E-9BAD3E68573B}"/>
              </a:ext>
            </a:extLst>
          </p:cNvPr>
          <p:cNvCxnSpPr>
            <a:cxnSpLocks/>
          </p:cNvCxnSpPr>
          <p:nvPr/>
        </p:nvCxnSpPr>
        <p:spPr>
          <a:xfrm flipV="1">
            <a:off x="9369868" y="1509204"/>
            <a:ext cx="0" cy="1273475"/>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1B84E67-7A86-1AEC-25CF-26C326E7659E}"/>
              </a:ext>
            </a:extLst>
          </p:cNvPr>
          <p:cNvCxnSpPr>
            <a:cxnSpLocks/>
          </p:cNvCxnSpPr>
          <p:nvPr/>
        </p:nvCxnSpPr>
        <p:spPr>
          <a:xfrm flipH="1" flipV="1">
            <a:off x="9374152" y="2814475"/>
            <a:ext cx="1" cy="1389535"/>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F274A1C1-CBDF-4DD1-A572-5784DD3978E3}"/>
              </a:ext>
            </a:extLst>
          </p:cNvPr>
          <p:cNvCxnSpPr>
            <a:cxnSpLocks/>
            <a:stCxn id="55" idx="1"/>
          </p:cNvCxnSpPr>
          <p:nvPr/>
        </p:nvCxnSpPr>
        <p:spPr>
          <a:xfrm flipV="1">
            <a:off x="9669100" y="1770533"/>
            <a:ext cx="0" cy="3762152"/>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FB45AD2-FE65-FA75-7E2F-50659B482B3C}"/>
              </a:ext>
            </a:extLst>
          </p:cNvPr>
          <p:cNvSpPr/>
          <p:nvPr/>
        </p:nvSpPr>
        <p:spPr>
          <a:xfrm>
            <a:off x="2647405" y="3484028"/>
            <a:ext cx="4871897" cy="20300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Trademark Protection</a:t>
            </a:r>
          </a:p>
        </p:txBody>
      </p:sp>
      <p:cxnSp>
        <p:nvCxnSpPr>
          <p:cNvPr id="9" name="Straight Connector 8">
            <a:extLst>
              <a:ext uri="{FF2B5EF4-FFF2-40B4-BE49-F238E27FC236}">
                <a16:creationId xmlns:a16="http://schemas.microsoft.com/office/drawing/2014/main" id="{50563747-3E69-2CC0-A0B3-7E89D2CB6A94}"/>
              </a:ext>
            </a:extLst>
          </p:cNvPr>
          <p:cNvCxnSpPr>
            <a:cxnSpLocks/>
          </p:cNvCxnSpPr>
          <p:nvPr/>
        </p:nvCxnSpPr>
        <p:spPr>
          <a:xfrm flipV="1">
            <a:off x="3842362" y="2782679"/>
            <a:ext cx="0" cy="680964"/>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410CA41-0D44-6C23-F502-6150C0EA5F20}"/>
              </a:ext>
            </a:extLst>
          </p:cNvPr>
          <p:cNvCxnSpPr>
            <a:cxnSpLocks/>
          </p:cNvCxnSpPr>
          <p:nvPr/>
        </p:nvCxnSpPr>
        <p:spPr>
          <a:xfrm flipV="1">
            <a:off x="3842362" y="3463643"/>
            <a:ext cx="0" cy="746238"/>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64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277A2B-F145-E421-0D3E-D61C5C15D6E4}"/>
              </a:ext>
            </a:extLst>
          </p:cNvPr>
          <p:cNvSpPr txBox="1"/>
          <p:nvPr/>
        </p:nvSpPr>
        <p:spPr>
          <a:xfrm>
            <a:off x="361870" y="334542"/>
            <a:ext cx="7095281"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Key Drivers and Outcomes</a:t>
            </a:r>
          </a:p>
        </p:txBody>
      </p:sp>
      <p:sp>
        <p:nvSpPr>
          <p:cNvPr id="3" name="TextBox 2">
            <a:extLst>
              <a:ext uri="{FF2B5EF4-FFF2-40B4-BE49-F238E27FC236}">
                <a16:creationId xmlns:a16="http://schemas.microsoft.com/office/drawing/2014/main" id="{4C97F766-4A4A-77D5-29B8-A82236FC8717}"/>
              </a:ext>
            </a:extLst>
          </p:cNvPr>
          <p:cNvSpPr txBox="1"/>
          <p:nvPr/>
        </p:nvSpPr>
        <p:spPr>
          <a:xfrm>
            <a:off x="483285" y="1209112"/>
            <a:ext cx="4598437"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Cost Levers</a:t>
            </a:r>
          </a:p>
        </p:txBody>
      </p:sp>
      <p:sp>
        <p:nvSpPr>
          <p:cNvPr id="5" name="Rectangle 4">
            <a:extLst>
              <a:ext uri="{FF2B5EF4-FFF2-40B4-BE49-F238E27FC236}">
                <a16:creationId xmlns:a16="http://schemas.microsoft.com/office/drawing/2014/main" id="{9238D643-C327-B2E6-4234-E91F6481D3DA}"/>
              </a:ext>
            </a:extLst>
          </p:cNvPr>
          <p:cNvSpPr/>
          <p:nvPr/>
        </p:nvSpPr>
        <p:spPr>
          <a:xfrm rot="16200000">
            <a:off x="61730" y="4333814"/>
            <a:ext cx="655049" cy="188061"/>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t>Expansion</a:t>
            </a:r>
          </a:p>
        </p:txBody>
      </p:sp>
      <p:sp>
        <p:nvSpPr>
          <p:cNvPr id="6" name="Rectangle 5">
            <a:extLst>
              <a:ext uri="{FF2B5EF4-FFF2-40B4-BE49-F238E27FC236}">
                <a16:creationId xmlns:a16="http://schemas.microsoft.com/office/drawing/2014/main" id="{5FDED241-A259-EF54-0B19-CC935ECFED05}"/>
              </a:ext>
            </a:extLst>
          </p:cNvPr>
          <p:cNvSpPr/>
          <p:nvPr/>
        </p:nvSpPr>
        <p:spPr>
          <a:xfrm rot="16200000">
            <a:off x="-718075" y="2781062"/>
            <a:ext cx="2214660" cy="188061"/>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t>Pre- Launch</a:t>
            </a:r>
          </a:p>
        </p:txBody>
      </p:sp>
      <p:sp>
        <p:nvSpPr>
          <p:cNvPr id="25" name="Rectangle 24">
            <a:extLst>
              <a:ext uri="{FF2B5EF4-FFF2-40B4-BE49-F238E27FC236}">
                <a16:creationId xmlns:a16="http://schemas.microsoft.com/office/drawing/2014/main" id="{8BD1A075-7AEE-8809-183B-5C6431CEE5CF}"/>
              </a:ext>
            </a:extLst>
          </p:cNvPr>
          <p:cNvSpPr/>
          <p:nvPr/>
        </p:nvSpPr>
        <p:spPr>
          <a:xfrm>
            <a:off x="597719" y="176776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Prototyping</a:t>
            </a:r>
          </a:p>
        </p:txBody>
      </p:sp>
      <p:sp>
        <p:nvSpPr>
          <p:cNvPr id="26" name="Rectangle 25">
            <a:extLst>
              <a:ext uri="{FF2B5EF4-FFF2-40B4-BE49-F238E27FC236}">
                <a16:creationId xmlns:a16="http://schemas.microsoft.com/office/drawing/2014/main" id="{8220375C-9A3E-6284-E8E9-E2C6D4755ECB}"/>
              </a:ext>
            </a:extLst>
          </p:cNvPr>
          <p:cNvSpPr/>
          <p:nvPr/>
        </p:nvSpPr>
        <p:spPr>
          <a:xfrm>
            <a:off x="597719" y="254617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Securing IP</a:t>
            </a:r>
          </a:p>
        </p:txBody>
      </p:sp>
      <p:sp>
        <p:nvSpPr>
          <p:cNvPr id="27" name="Rectangle 26">
            <a:extLst>
              <a:ext uri="{FF2B5EF4-FFF2-40B4-BE49-F238E27FC236}">
                <a16:creationId xmlns:a16="http://schemas.microsoft.com/office/drawing/2014/main" id="{15AAE4D0-CDA9-E542-57F4-C7C952A346F6}"/>
              </a:ext>
            </a:extLst>
          </p:cNvPr>
          <p:cNvSpPr/>
          <p:nvPr/>
        </p:nvSpPr>
        <p:spPr>
          <a:xfrm>
            <a:off x="597719" y="332458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Approvals &amp; Clinical Trials</a:t>
            </a:r>
          </a:p>
        </p:txBody>
      </p:sp>
      <p:sp>
        <p:nvSpPr>
          <p:cNvPr id="7" name="Rectangle 6">
            <a:extLst>
              <a:ext uri="{FF2B5EF4-FFF2-40B4-BE49-F238E27FC236}">
                <a16:creationId xmlns:a16="http://schemas.microsoft.com/office/drawing/2014/main" id="{6D754EE1-67E3-B178-6EF1-8087D9C661D1}"/>
              </a:ext>
            </a:extLst>
          </p:cNvPr>
          <p:cNvSpPr/>
          <p:nvPr/>
        </p:nvSpPr>
        <p:spPr>
          <a:xfrm>
            <a:off x="1330590" y="5677518"/>
            <a:ext cx="4219184" cy="48166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89.4% reduction </a:t>
            </a:r>
            <a:r>
              <a:rPr lang="en-US">
                <a:solidFill>
                  <a:schemeClr val="tx1"/>
                </a:solidFill>
              </a:rPr>
              <a:t>in annual expenses</a:t>
            </a:r>
          </a:p>
        </p:txBody>
      </p:sp>
      <p:sp>
        <p:nvSpPr>
          <p:cNvPr id="11" name="Rectangle 10">
            <a:extLst>
              <a:ext uri="{FF2B5EF4-FFF2-40B4-BE49-F238E27FC236}">
                <a16:creationId xmlns:a16="http://schemas.microsoft.com/office/drawing/2014/main" id="{CA4E8DBA-E0F9-4169-2140-53861BE77436}"/>
              </a:ext>
            </a:extLst>
          </p:cNvPr>
          <p:cNvSpPr/>
          <p:nvPr/>
        </p:nvSpPr>
        <p:spPr>
          <a:xfrm>
            <a:off x="597718" y="4097530"/>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Manufacturing Cost of 1 unit</a:t>
            </a:r>
          </a:p>
        </p:txBody>
      </p:sp>
      <p:sp>
        <p:nvSpPr>
          <p:cNvPr id="13" name="Rectangle 12">
            <a:extLst>
              <a:ext uri="{FF2B5EF4-FFF2-40B4-BE49-F238E27FC236}">
                <a16:creationId xmlns:a16="http://schemas.microsoft.com/office/drawing/2014/main" id="{81C4C966-8910-E5B5-CF06-D8511D9D3439}"/>
              </a:ext>
            </a:extLst>
          </p:cNvPr>
          <p:cNvSpPr/>
          <p:nvPr/>
        </p:nvSpPr>
        <p:spPr>
          <a:xfrm>
            <a:off x="4328079" y="175639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$9,000</a:t>
            </a:r>
          </a:p>
        </p:txBody>
      </p:sp>
      <p:sp>
        <p:nvSpPr>
          <p:cNvPr id="21" name="Rectangle 20">
            <a:extLst>
              <a:ext uri="{FF2B5EF4-FFF2-40B4-BE49-F238E27FC236}">
                <a16:creationId xmlns:a16="http://schemas.microsoft.com/office/drawing/2014/main" id="{23D7B002-1C5C-FB65-6B72-020C186D40D5}"/>
              </a:ext>
            </a:extLst>
          </p:cNvPr>
          <p:cNvSpPr/>
          <p:nvPr/>
        </p:nvSpPr>
        <p:spPr>
          <a:xfrm>
            <a:off x="4339139" y="252144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$7,450</a:t>
            </a:r>
          </a:p>
        </p:txBody>
      </p:sp>
      <p:sp>
        <p:nvSpPr>
          <p:cNvPr id="23" name="Rectangle 22">
            <a:extLst>
              <a:ext uri="{FF2B5EF4-FFF2-40B4-BE49-F238E27FC236}">
                <a16:creationId xmlns:a16="http://schemas.microsoft.com/office/drawing/2014/main" id="{D2215C29-7AE8-6652-34E1-99FE372BEBDE}"/>
              </a:ext>
            </a:extLst>
          </p:cNvPr>
          <p:cNvSpPr/>
          <p:nvPr/>
        </p:nvSpPr>
        <p:spPr>
          <a:xfrm>
            <a:off x="4341732" y="329985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$324,362</a:t>
            </a:r>
          </a:p>
        </p:txBody>
      </p:sp>
      <p:sp>
        <p:nvSpPr>
          <p:cNvPr id="28" name="Rectangle 27">
            <a:extLst>
              <a:ext uri="{FF2B5EF4-FFF2-40B4-BE49-F238E27FC236}">
                <a16:creationId xmlns:a16="http://schemas.microsoft.com/office/drawing/2014/main" id="{EF37CB1B-BE52-78F1-60BD-EEC8B1A3B9DE}"/>
              </a:ext>
            </a:extLst>
          </p:cNvPr>
          <p:cNvSpPr/>
          <p:nvPr/>
        </p:nvSpPr>
        <p:spPr>
          <a:xfrm>
            <a:off x="4339139" y="4083376"/>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$37.31</a:t>
            </a:r>
          </a:p>
        </p:txBody>
      </p:sp>
      <p:sp>
        <p:nvSpPr>
          <p:cNvPr id="29" name="Rectangle 28">
            <a:extLst>
              <a:ext uri="{FF2B5EF4-FFF2-40B4-BE49-F238E27FC236}">
                <a16:creationId xmlns:a16="http://schemas.microsoft.com/office/drawing/2014/main" id="{69B8A0A3-B890-C493-A3C3-B2403ED05B0D}"/>
              </a:ext>
            </a:extLst>
          </p:cNvPr>
          <p:cNvSpPr/>
          <p:nvPr/>
        </p:nvSpPr>
        <p:spPr>
          <a:xfrm>
            <a:off x="1330590" y="5054304"/>
            <a:ext cx="4219183" cy="48718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Retail Price of </a:t>
            </a:r>
            <a:r>
              <a:rPr lang="en-US" b="1">
                <a:solidFill>
                  <a:schemeClr val="tx1"/>
                </a:solidFill>
              </a:rPr>
              <a:t>$93.95/unit</a:t>
            </a:r>
          </a:p>
        </p:txBody>
      </p:sp>
      <p:pic>
        <p:nvPicPr>
          <p:cNvPr id="30" name="Graphic 29" descr="Money with solid fill">
            <a:extLst>
              <a:ext uri="{FF2B5EF4-FFF2-40B4-BE49-F238E27FC236}">
                <a16:creationId xmlns:a16="http://schemas.microsoft.com/office/drawing/2014/main" id="{69E0D770-F863-ED77-FF91-44ECF767B96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08238" y="4926023"/>
            <a:ext cx="722865" cy="722865"/>
          </a:xfrm>
          <a:prstGeom prst="rect">
            <a:avLst/>
          </a:prstGeom>
        </p:spPr>
      </p:pic>
      <p:pic>
        <p:nvPicPr>
          <p:cNvPr id="31" name="Graphic 30" descr="Bar graph with downward trend with solid fill">
            <a:extLst>
              <a:ext uri="{FF2B5EF4-FFF2-40B4-BE49-F238E27FC236}">
                <a16:creationId xmlns:a16="http://schemas.microsoft.com/office/drawing/2014/main" id="{8319FB38-E6E9-7BC7-BAAB-FB941E5CE69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6780" y="5546478"/>
            <a:ext cx="722865" cy="722865"/>
          </a:xfrm>
          <a:prstGeom prst="rect">
            <a:avLst/>
          </a:prstGeom>
        </p:spPr>
      </p:pic>
    </p:spTree>
    <p:extLst>
      <p:ext uri="{BB962C8B-B14F-4D97-AF65-F5344CB8AC3E}">
        <p14:creationId xmlns:p14="http://schemas.microsoft.com/office/powerpoint/2010/main" val="358723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85AE5-6C74-61D7-B9B7-1F61DD0281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8CB2C4-F004-D8E9-FA13-05188087B4DE}"/>
              </a:ext>
            </a:extLst>
          </p:cNvPr>
          <p:cNvSpPr txBox="1"/>
          <p:nvPr/>
        </p:nvSpPr>
        <p:spPr>
          <a:xfrm>
            <a:off x="361870" y="334542"/>
            <a:ext cx="7095281"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Key Drivers and Outcomes</a:t>
            </a:r>
          </a:p>
        </p:txBody>
      </p:sp>
      <p:sp>
        <p:nvSpPr>
          <p:cNvPr id="4" name="TextBox 3">
            <a:extLst>
              <a:ext uri="{FF2B5EF4-FFF2-40B4-BE49-F238E27FC236}">
                <a16:creationId xmlns:a16="http://schemas.microsoft.com/office/drawing/2014/main" id="{6F0A27D5-0771-0400-FF5B-375D2222D37A}"/>
              </a:ext>
            </a:extLst>
          </p:cNvPr>
          <p:cNvSpPr txBox="1"/>
          <p:nvPr/>
        </p:nvSpPr>
        <p:spPr>
          <a:xfrm>
            <a:off x="5652957" y="1202909"/>
            <a:ext cx="5737781"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Business Projections (in Singapore)</a:t>
            </a:r>
          </a:p>
        </p:txBody>
      </p:sp>
      <p:sp>
        <p:nvSpPr>
          <p:cNvPr id="14" name="Rectangle 13">
            <a:extLst>
              <a:ext uri="{FF2B5EF4-FFF2-40B4-BE49-F238E27FC236}">
                <a16:creationId xmlns:a16="http://schemas.microsoft.com/office/drawing/2014/main" id="{8D075074-B35E-70EC-1C4D-E0C7FF1F3FC5}"/>
              </a:ext>
            </a:extLst>
          </p:cNvPr>
          <p:cNvSpPr/>
          <p:nvPr/>
        </p:nvSpPr>
        <p:spPr>
          <a:xfrm>
            <a:off x="5791444" y="1767762"/>
            <a:ext cx="3864077" cy="65783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Total Addressable Market</a:t>
            </a:r>
          </a:p>
        </p:txBody>
      </p:sp>
      <p:sp>
        <p:nvSpPr>
          <p:cNvPr id="15" name="Rectangle 14">
            <a:extLst>
              <a:ext uri="{FF2B5EF4-FFF2-40B4-BE49-F238E27FC236}">
                <a16:creationId xmlns:a16="http://schemas.microsoft.com/office/drawing/2014/main" id="{30ADF849-59A8-9336-9F97-80524F771765}"/>
              </a:ext>
            </a:extLst>
          </p:cNvPr>
          <p:cNvSpPr/>
          <p:nvPr/>
        </p:nvSpPr>
        <p:spPr>
          <a:xfrm>
            <a:off x="5791444" y="2546173"/>
            <a:ext cx="3864077" cy="65783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Service Addressable Market</a:t>
            </a:r>
          </a:p>
        </p:txBody>
      </p:sp>
      <p:sp>
        <p:nvSpPr>
          <p:cNvPr id="16" name="Rectangle 15">
            <a:extLst>
              <a:ext uri="{FF2B5EF4-FFF2-40B4-BE49-F238E27FC236}">
                <a16:creationId xmlns:a16="http://schemas.microsoft.com/office/drawing/2014/main" id="{E3811946-22B2-CF12-C8CE-D58EC21E3D7E}"/>
              </a:ext>
            </a:extLst>
          </p:cNvPr>
          <p:cNvSpPr/>
          <p:nvPr/>
        </p:nvSpPr>
        <p:spPr>
          <a:xfrm>
            <a:off x="5791444" y="3338465"/>
            <a:ext cx="3864077" cy="65783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Service Obtainable Market</a:t>
            </a:r>
          </a:p>
        </p:txBody>
      </p:sp>
      <p:sp>
        <p:nvSpPr>
          <p:cNvPr id="17" name="Rectangle 16">
            <a:extLst>
              <a:ext uri="{FF2B5EF4-FFF2-40B4-BE49-F238E27FC236}">
                <a16:creationId xmlns:a16="http://schemas.microsoft.com/office/drawing/2014/main" id="{7D1F6D82-CE32-12E0-2842-4EF17D357C76}"/>
              </a:ext>
            </a:extLst>
          </p:cNvPr>
          <p:cNvSpPr/>
          <p:nvPr/>
        </p:nvSpPr>
        <p:spPr>
          <a:xfrm>
            <a:off x="9778425" y="1767762"/>
            <a:ext cx="1794386"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316,054,459</a:t>
            </a:r>
          </a:p>
        </p:txBody>
      </p:sp>
      <p:sp>
        <p:nvSpPr>
          <p:cNvPr id="18" name="Rectangle 17">
            <a:extLst>
              <a:ext uri="{FF2B5EF4-FFF2-40B4-BE49-F238E27FC236}">
                <a16:creationId xmlns:a16="http://schemas.microsoft.com/office/drawing/2014/main" id="{238B7271-F309-9D4E-0F54-90C6D4200B76}"/>
              </a:ext>
            </a:extLst>
          </p:cNvPr>
          <p:cNvSpPr/>
          <p:nvPr/>
        </p:nvSpPr>
        <p:spPr>
          <a:xfrm>
            <a:off x="9778425" y="2546172"/>
            <a:ext cx="1794386"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161,700</a:t>
            </a:r>
          </a:p>
        </p:txBody>
      </p:sp>
      <p:sp>
        <p:nvSpPr>
          <p:cNvPr id="19" name="Rectangle 18">
            <a:extLst>
              <a:ext uri="{FF2B5EF4-FFF2-40B4-BE49-F238E27FC236}">
                <a16:creationId xmlns:a16="http://schemas.microsoft.com/office/drawing/2014/main" id="{31993611-7304-29E5-05EB-8306ACE9B0C5}"/>
              </a:ext>
            </a:extLst>
          </p:cNvPr>
          <p:cNvSpPr/>
          <p:nvPr/>
        </p:nvSpPr>
        <p:spPr>
          <a:xfrm>
            <a:off x="9778425" y="3338465"/>
            <a:ext cx="1794386"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1617</a:t>
            </a:r>
          </a:p>
        </p:txBody>
      </p:sp>
      <p:sp>
        <p:nvSpPr>
          <p:cNvPr id="20" name="Triangle 19">
            <a:extLst>
              <a:ext uri="{FF2B5EF4-FFF2-40B4-BE49-F238E27FC236}">
                <a16:creationId xmlns:a16="http://schemas.microsoft.com/office/drawing/2014/main" id="{F82CEAD2-B89F-A273-3579-2735081F8709}"/>
              </a:ext>
            </a:extLst>
          </p:cNvPr>
          <p:cNvSpPr/>
          <p:nvPr/>
        </p:nvSpPr>
        <p:spPr>
          <a:xfrm rot="10800000">
            <a:off x="7091474" y="4309364"/>
            <a:ext cx="3397277" cy="265006"/>
          </a:xfrm>
          <a:prstGeom prst="triangle">
            <a:avLst/>
          </a:prstGeom>
          <a:solidFill>
            <a:srgbClr val="5DB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21DF0DC-9D53-3E85-C17A-F415D0E89945}"/>
              </a:ext>
            </a:extLst>
          </p:cNvPr>
          <p:cNvSpPr/>
          <p:nvPr/>
        </p:nvSpPr>
        <p:spPr>
          <a:xfrm>
            <a:off x="6952721" y="4813472"/>
            <a:ext cx="3689879" cy="48166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Market Size of </a:t>
            </a:r>
            <a:r>
              <a:rPr lang="en-US" b="1">
                <a:solidFill>
                  <a:schemeClr val="tx1"/>
                </a:solidFill>
              </a:rPr>
              <a:t>~$151,917</a:t>
            </a:r>
          </a:p>
        </p:txBody>
      </p:sp>
      <p:pic>
        <p:nvPicPr>
          <p:cNvPr id="24" name="Graphic 23" descr="Bar chart with solid fill">
            <a:extLst>
              <a:ext uri="{FF2B5EF4-FFF2-40B4-BE49-F238E27FC236}">
                <a16:creationId xmlns:a16="http://schemas.microsoft.com/office/drawing/2014/main" id="{F30006DF-CBFE-7ED5-8BC4-F6309490DE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3692" y="4698901"/>
            <a:ext cx="714076" cy="714076"/>
          </a:xfrm>
          <a:prstGeom prst="rect">
            <a:avLst/>
          </a:prstGeom>
        </p:spPr>
      </p:pic>
      <p:pic>
        <p:nvPicPr>
          <p:cNvPr id="8" name="Picture 7">
            <a:extLst>
              <a:ext uri="{FF2B5EF4-FFF2-40B4-BE49-F238E27FC236}">
                <a16:creationId xmlns:a16="http://schemas.microsoft.com/office/drawing/2014/main" id="{C0E6C95A-6FB2-6617-F24A-487A13C0630F}"/>
              </a:ext>
            </a:extLst>
          </p:cNvPr>
          <p:cNvPicPr>
            <a:picLocks noChangeAspect="1"/>
          </p:cNvPicPr>
          <p:nvPr/>
        </p:nvPicPr>
        <p:blipFill>
          <a:blip r:embed="rId4"/>
          <a:stretch>
            <a:fillRect/>
          </a:stretch>
        </p:blipFill>
        <p:spPr>
          <a:xfrm>
            <a:off x="10861410" y="4789640"/>
            <a:ext cx="529328" cy="529328"/>
          </a:xfrm>
          <a:prstGeom prst="rect">
            <a:avLst/>
          </a:prstGeom>
        </p:spPr>
      </p:pic>
      <p:sp>
        <p:nvSpPr>
          <p:cNvPr id="9" name="Rectangle 8">
            <a:extLst>
              <a:ext uri="{FF2B5EF4-FFF2-40B4-BE49-F238E27FC236}">
                <a16:creationId xmlns:a16="http://schemas.microsoft.com/office/drawing/2014/main" id="{A0A0431F-B2B5-3232-32FB-6E17D04DF64D}"/>
              </a:ext>
            </a:extLst>
          </p:cNvPr>
          <p:cNvSpPr/>
          <p:nvPr/>
        </p:nvSpPr>
        <p:spPr>
          <a:xfrm>
            <a:off x="6952721" y="5481514"/>
            <a:ext cx="3689879" cy="48166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Market Size of </a:t>
            </a:r>
            <a:r>
              <a:rPr lang="en-US" b="1">
                <a:solidFill>
                  <a:schemeClr val="tx1"/>
                </a:solidFill>
              </a:rPr>
              <a:t>~$296,933,164</a:t>
            </a:r>
          </a:p>
        </p:txBody>
      </p:sp>
      <p:pic>
        <p:nvPicPr>
          <p:cNvPr id="10" name="Graphic 9" descr="Linear Graph with solid fill">
            <a:extLst>
              <a:ext uri="{FF2B5EF4-FFF2-40B4-BE49-F238E27FC236}">
                <a16:creationId xmlns:a16="http://schemas.microsoft.com/office/drawing/2014/main" id="{1051EC35-FAAE-E1F0-E358-8597AAD9BB2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213692" y="5366943"/>
            <a:ext cx="714076" cy="714076"/>
          </a:xfrm>
          <a:prstGeom prst="rect">
            <a:avLst/>
          </a:prstGeom>
        </p:spPr>
      </p:pic>
      <p:pic>
        <p:nvPicPr>
          <p:cNvPr id="33" name="Picture 32">
            <a:extLst>
              <a:ext uri="{FF2B5EF4-FFF2-40B4-BE49-F238E27FC236}">
                <a16:creationId xmlns:a16="http://schemas.microsoft.com/office/drawing/2014/main" id="{28BA8351-CC4A-60D0-F4D1-893E8BBBB4EE}"/>
              </a:ext>
            </a:extLst>
          </p:cNvPr>
          <p:cNvPicPr>
            <a:picLocks noChangeAspect="1"/>
          </p:cNvPicPr>
          <p:nvPr/>
        </p:nvPicPr>
        <p:blipFill>
          <a:blip r:embed="rId7"/>
          <a:stretch>
            <a:fillRect/>
          </a:stretch>
        </p:blipFill>
        <p:spPr>
          <a:xfrm>
            <a:off x="10861410" y="5457682"/>
            <a:ext cx="529328" cy="529328"/>
          </a:xfrm>
          <a:prstGeom prst="rect">
            <a:avLst/>
          </a:prstGeom>
        </p:spPr>
      </p:pic>
      <p:sp>
        <p:nvSpPr>
          <p:cNvPr id="3" name="TextBox 2">
            <a:extLst>
              <a:ext uri="{FF2B5EF4-FFF2-40B4-BE49-F238E27FC236}">
                <a16:creationId xmlns:a16="http://schemas.microsoft.com/office/drawing/2014/main" id="{87B1AEEF-BC68-83AE-69EB-C9E4E10FEA66}"/>
              </a:ext>
            </a:extLst>
          </p:cNvPr>
          <p:cNvSpPr txBox="1"/>
          <p:nvPr/>
        </p:nvSpPr>
        <p:spPr>
          <a:xfrm>
            <a:off x="483285" y="1209112"/>
            <a:ext cx="4598437"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Cost Levers</a:t>
            </a:r>
          </a:p>
        </p:txBody>
      </p:sp>
      <p:sp>
        <p:nvSpPr>
          <p:cNvPr id="5" name="Rectangle 4">
            <a:extLst>
              <a:ext uri="{FF2B5EF4-FFF2-40B4-BE49-F238E27FC236}">
                <a16:creationId xmlns:a16="http://schemas.microsoft.com/office/drawing/2014/main" id="{20E8448C-A789-3D1E-B42A-9EC038685FFC}"/>
              </a:ext>
            </a:extLst>
          </p:cNvPr>
          <p:cNvSpPr/>
          <p:nvPr/>
        </p:nvSpPr>
        <p:spPr>
          <a:xfrm rot="16200000">
            <a:off x="61730" y="4333814"/>
            <a:ext cx="655049" cy="188061"/>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t>Expansion</a:t>
            </a:r>
          </a:p>
        </p:txBody>
      </p:sp>
      <p:sp>
        <p:nvSpPr>
          <p:cNvPr id="6" name="Rectangle 5">
            <a:extLst>
              <a:ext uri="{FF2B5EF4-FFF2-40B4-BE49-F238E27FC236}">
                <a16:creationId xmlns:a16="http://schemas.microsoft.com/office/drawing/2014/main" id="{EDFC4535-FE61-075B-CF30-112FF21BF012}"/>
              </a:ext>
            </a:extLst>
          </p:cNvPr>
          <p:cNvSpPr/>
          <p:nvPr/>
        </p:nvSpPr>
        <p:spPr>
          <a:xfrm rot="16200000">
            <a:off x="-718075" y="2781062"/>
            <a:ext cx="2214660" cy="188061"/>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t>Pre- Launch</a:t>
            </a:r>
          </a:p>
        </p:txBody>
      </p:sp>
      <p:sp>
        <p:nvSpPr>
          <p:cNvPr id="7" name="Rectangle 6">
            <a:extLst>
              <a:ext uri="{FF2B5EF4-FFF2-40B4-BE49-F238E27FC236}">
                <a16:creationId xmlns:a16="http://schemas.microsoft.com/office/drawing/2014/main" id="{E542C10F-C7C2-2C94-2D9C-624D8C3B05CB}"/>
              </a:ext>
            </a:extLst>
          </p:cNvPr>
          <p:cNvSpPr/>
          <p:nvPr/>
        </p:nvSpPr>
        <p:spPr>
          <a:xfrm>
            <a:off x="597719" y="176776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Prototyping</a:t>
            </a:r>
          </a:p>
        </p:txBody>
      </p:sp>
      <p:sp>
        <p:nvSpPr>
          <p:cNvPr id="11" name="Rectangle 10">
            <a:extLst>
              <a:ext uri="{FF2B5EF4-FFF2-40B4-BE49-F238E27FC236}">
                <a16:creationId xmlns:a16="http://schemas.microsoft.com/office/drawing/2014/main" id="{16EC4E16-2673-D867-EA96-3A0CDBA52CC5}"/>
              </a:ext>
            </a:extLst>
          </p:cNvPr>
          <p:cNvSpPr/>
          <p:nvPr/>
        </p:nvSpPr>
        <p:spPr>
          <a:xfrm>
            <a:off x="597719" y="254617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Securing IP</a:t>
            </a:r>
          </a:p>
        </p:txBody>
      </p:sp>
      <p:sp>
        <p:nvSpPr>
          <p:cNvPr id="13" name="Rectangle 12">
            <a:extLst>
              <a:ext uri="{FF2B5EF4-FFF2-40B4-BE49-F238E27FC236}">
                <a16:creationId xmlns:a16="http://schemas.microsoft.com/office/drawing/2014/main" id="{07826EF5-8BEE-BC3F-47AE-AC519C1B0128}"/>
              </a:ext>
            </a:extLst>
          </p:cNvPr>
          <p:cNvSpPr/>
          <p:nvPr/>
        </p:nvSpPr>
        <p:spPr>
          <a:xfrm>
            <a:off x="597719" y="332458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Approvals &amp; Clinical Trials</a:t>
            </a:r>
          </a:p>
        </p:txBody>
      </p:sp>
      <p:sp>
        <p:nvSpPr>
          <p:cNvPr id="21" name="Rectangle 20">
            <a:extLst>
              <a:ext uri="{FF2B5EF4-FFF2-40B4-BE49-F238E27FC236}">
                <a16:creationId xmlns:a16="http://schemas.microsoft.com/office/drawing/2014/main" id="{D383331C-BE44-1FE4-EA84-A3E57AD2FF90}"/>
              </a:ext>
            </a:extLst>
          </p:cNvPr>
          <p:cNvSpPr/>
          <p:nvPr/>
        </p:nvSpPr>
        <p:spPr>
          <a:xfrm>
            <a:off x="1330590" y="5677518"/>
            <a:ext cx="4219184" cy="48166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89.4% reduction </a:t>
            </a:r>
            <a:r>
              <a:rPr lang="en-US">
                <a:solidFill>
                  <a:schemeClr val="tx1"/>
                </a:solidFill>
              </a:rPr>
              <a:t>in annual expenses</a:t>
            </a:r>
          </a:p>
        </p:txBody>
      </p:sp>
      <p:sp>
        <p:nvSpPr>
          <p:cNvPr id="23" name="Rectangle 22">
            <a:extLst>
              <a:ext uri="{FF2B5EF4-FFF2-40B4-BE49-F238E27FC236}">
                <a16:creationId xmlns:a16="http://schemas.microsoft.com/office/drawing/2014/main" id="{757BB48E-60DE-178E-39A9-C9E942C59EE6}"/>
              </a:ext>
            </a:extLst>
          </p:cNvPr>
          <p:cNvSpPr/>
          <p:nvPr/>
        </p:nvSpPr>
        <p:spPr>
          <a:xfrm>
            <a:off x="597718" y="4097530"/>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Manufacturing Cost of 1 unit</a:t>
            </a:r>
          </a:p>
        </p:txBody>
      </p:sp>
      <p:sp>
        <p:nvSpPr>
          <p:cNvPr id="25" name="Rectangle 24">
            <a:extLst>
              <a:ext uri="{FF2B5EF4-FFF2-40B4-BE49-F238E27FC236}">
                <a16:creationId xmlns:a16="http://schemas.microsoft.com/office/drawing/2014/main" id="{1EDDD13A-3A3C-9A76-6596-29C602152FA9}"/>
              </a:ext>
            </a:extLst>
          </p:cNvPr>
          <p:cNvSpPr/>
          <p:nvPr/>
        </p:nvSpPr>
        <p:spPr>
          <a:xfrm>
            <a:off x="4328079" y="175639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$9,000</a:t>
            </a:r>
          </a:p>
        </p:txBody>
      </p:sp>
      <p:sp>
        <p:nvSpPr>
          <p:cNvPr id="26" name="Rectangle 25">
            <a:extLst>
              <a:ext uri="{FF2B5EF4-FFF2-40B4-BE49-F238E27FC236}">
                <a16:creationId xmlns:a16="http://schemas.microsoft.com/office/drawing/2014/main" id="{2DA04439-3702-842B-2A81-3321551550C7}"/>
              </a:ext>
            </a:extLst>
          </p:cNvPr>
          <p:cNvSpPr/>
          <p:nvPr/>
        </p:nvSpPr>
        <p:spPr>
          <a:xfrm>
            <a:off x="4339139" y="252144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$7,450</a:t>
            </a:r>
          </a:p>
        </p:txBody>
      </p:sp>
      <p:sp>
        <p:nvSpPr>
          <p:cNvPr id="27" name="Rectangle 26">
            <a:extLst>
              <a:ext uri="{FF2B5EF4-FFF2-40B4-BE49-F238E27FC236}">
                <a16:creationId xmlns:a16="http://schemas.microsoft.com/office/drawing/2014/main" id="{E2B943B9-F355-204C-5491-6CE5914B1579}"/>
              </a:ext>
            </a:extLst>
          </p:cNvPr>
          <p:cNvSpPr/>
          <p:nvPr/>
        </p:nvSpPr>
        <p:spPr>
          <a:xfrm>
            <a:off x="4341732" y="329985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$324,362</a:t>
            </a:r>
          </a:p>
        </p:txBody>
      </p:sp>
      <p:sp>
        <p:nvSpPr>
          <p:cNvPr id="28" name="Rectangle 27">
            <a:extLst>
              <a:ext uri="{FF2B5EF4-FFF2-40B4-BE49-F238E27FC236}">
                <a16:creationId xmlns:a16="http://schemas.microsoft.com/office/drawing/2014/main" id="{3E47F8D1-B9B0-A6C0-C056-75C4B97DF958}"/>
              </a:ext>
            </a:extLst>
          </p:cNvPr>
          <p:cNvSpPr/>
          <p:nvPr/>
        </p:nvSpPr>
        <p:spPr>
          <a:xfrm>
            <a:off x="4339139" y="4083376"/>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$37.31</a:t>
            </a:r>
          </a:p>
        </p:txBody>
      </p:sp>
      <p:sp>
        <p:nvSpPr>
          <p:cNvPr id="29" name="Rectangle 28">
            <a:extLst>
              <a:ext uri="{FF2B5EF4-FFF2-40B4-BE49-F238E27FC236}">
                <a16:creationId xmlns:a16="http://schemas.microsoft.com/office/drawing/2014/main" id="{B3E59AC2-2FCD-263E-315B-EA87D2881724}"/>
              </a:ext>
            </a:extLst>
          </p:cNvPr>
          <p:cNvSpPr/>
          <p:nvPr/>
        </p:nvSpPr>
        <p:spPr>
          <a:xfrm>
            <a:off x="1330590" y="5054304"/>
            <a:ext cx="4219183" cy="48718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Retail Price of </a:t>
            </a:r>
            <a:r>
              <a:rPr lang="en-US" b="1">
                <a:solidFill>
                  <a:schemeClr val="tx1"/>
                </a:solidFill>
              </a:rPr>
              <a:t>$93.95/unit</a:t>
            </a:r>
          </a:p>
        </p:txBody>
      </p:sp>
      <p:pic>
        <p:nvPicPr>
          <p:cNvPr id="30" name="Graphic 29" descr="Money with solid fill">
            <a:extLst>
              <a:ext uri="{FF2B5EF4-FFF2-40B4-BE49-F238E27FC236}">
                <a16:creationId xmlns:a16="http://schemas.microsoft.com/office/drawing/2014/main" id="{39AF4AEC-DCED-43F5-99E1-BE31B238370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08238" y="4926023"/>
            <a:ext cx="722865" cy="722865"/>
          </a:xfrm>
          <a:prstGeom prst="rect">
            <a:avLst/>
          </a:prstGeom>
        </p:spPr>
      </p:pic>
      <p:pic>
        <p:nvPicPr>
          <p:cNvPr id="31" name="Graphic 30" descr="Bar graph with downward trend with solid fill">
            <a:extLst>
              <a:ext uri="{FF2B5EF4-FFF2-40B4-BE49-F238E27FC236}">
                <a16:creationId xmlns:a16="http://schemas.microsoft.com/office/drawing/2014/main" id="{290EBCEE-2002-79DD-02B0-0E6052B7DFD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6780" y="5546478"/>
            <a:ext cx="722865" cy="722865"/>
          </a:xfrm>
          <a:prstGeom prst="rect">
            <a:avLst/>
          </a:prstGeom>
        </p:spPr>
      </p:pic>
    </p:spTree>
    <p:extLst>
      <p:ext uri="{BB962C8B-B14F-4D97-AF65-F5344CB8AC3E}">
        <p14:creationId xmlns:p14="http://schemas.microsoft.com/office/powerpoint/2010/main" val="2279620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58F4E-0CBE-2662-F09D-FDE9FFBB44D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5217B3-88EF-D1FD-BC50-F3A6803A7E18}"/>
              </a:ext>
            </a:extLst>
          </p:cNvPr>
          <p:cNvSpPr txBox="1"/>
          <p:nvPr/>
        </p:nvSpPr>
        <p:spPr>
          <a:xfrm>
            <a:off x="361870" y="334542"/>
            <a:ext cx="9276398"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What sets us apart?</a:t>
            </a:r>
          </a:p>
        </p:txBody>
      </p:sp>
      <p:pic>
        <p:nvPicPr>
          <p:cNvPr id="13" name="Picture 12">
            <a:extLst>
              <a:ext uri="{FF2B5EF4-FFF2-40B4-BE49-F238E27FC236}">
                <a16:creationId xmlns:a16="http://schemas.microsoft.com/office/drawing/2014/main" id="{333E05E6-99D9-2C01-A135-44F5262ADAE3}"/>
              </a:ext>
            </a:extLst>
          </p:cNvPr>
          <p:cNvPicPr>
            <a:picLocks noChangeAspect="1"/>
          </p:cNvPicPr>
          <p:nvPr/>
        </p:nvPicPr>
        <p:blipFill>
          <a:blip r:embed="rId2"/>
          <a:srcRect l="25380" r="6286"/>
          <a:stretch/>
        </p:blipFill>
        <p:spPr>
          <a:xfrm>
            <a:off x="3402670" y="1418969"/>
            <a:ext cx="2547229" cy="2540900"/>
          </a:xfrm>
          <a:prstGeom prst="rect">
            <a:avLst/>
          </a:prstGeom>
          <a:ln w="38100">
            <a:solidFill>
              <a:schemeClr val="tx2"/>
            </a:solidFill>
          </a:ln>
          <a:effectLst/>
        </p:spPr>
      </p:pic>
      <p:pic>
        <p:nvPicPr>
          <p:cNvPr id="15" name="Picture 14">
            <a:extLst>
              <a:ext uri="{FF2B5EF4-FFF2-40B4-BE49-F238E27FC236}">
                <a16:creationId xmlns:a16="http://schemas.microsoft.com/office/drawing/2014/main" id="{B6428D4B-97E7-65C0-EEC3-6836418C95B7}"/>
              </a:ext>
            </a:extLst>
          </p:cNvPr>
          <p:cNvPicPr>
            <a:picLocks noChangeAspect="1"/>
          </p:cNvPicPr>
          <p:nvPr/>
        </p:nvPicPr>
        <p:blipFill>
          <a:blip r:embed="rId3"/>
          <a:srcRect l="6275" t="20481" r="11904" b="20830"/>
          <a:stretch/>
        </p:blipFill>
        <p:spPr>
          <a:xfrm>
            <a:off x="6328122" y="1418968"/>
            <a:ext cx="2540900" cy="2534586"/>
          </a:xfrm>
          <a:prstGeom prst="rect">
            <a:avLst/>
          </a:prstGeom>
          <a:ln w="38100">
            <a:solidFill>
              <a:schemeClr val="tx2"/>
            </a:solidFill>
          </a:ln>
          <a:effectLst/>
        </p:spPr>
      </p:pic>
      <p:pic>
        <p:nvPicPr>
          <p:cNvPr id="17" name="Picture 16">
            <a:extLst>
              <a:ext uri="{FF2B5EF4-FFF2-40B4-BE49-F238E27FC236}">
                <a16:creationId xmlns:a16="http://schemas.microsoft.com/office/drawing/2014/main" id="{3FDC432F-CF3C-445D-354A-E45F7D28F92F}"/>
              </a:ext>
            </a:extLst>
          </p:cNvPr>
          <p:cNvPicPr>
            <a:picLocks noChangeAspect="1"/>
          </p:cNvPicPr>
          <p:nvPr/>
        </p:nvPicPr>
        <p:blipFill>
          <a:blip r:embed="rId4"/>
          <a:srcRect l="22874" t="21114" r="17248" b="23481"/>
          <a:stretch/>
        </p:blipFill>
        <p:spPr>
          <a:xfrm>
            <a:off x="403855" y="1418968"/>
            <a:ext cx="2540901" cy="2540901"/>
          </a:xfrm>
          <a:prstGeom prst="rect">
            <a:avLst/>
          </a:prstGeom>
          <a:ln w="38100">
            <a:solidFill>
              <a:schemeClr val="tx2"/>
            </a:solidFill>
          </a:ln>
          <a:effectLst/>
        </p:spPr>
      </p:pic>
      <p:pic>
        <p:nvPicPr>
          <p:cNvPr id="18" name="Picture 17">
            <a:extLst>
              <a:ext uri="{FF2B5EF4-FFF2-40B4-BE49-F238E27FC236}">
                <a16:creationId xmlns:a16="http://schemas.microsoft.com/office/drawing/2014/main" id="{9371B4B3-9A4F-6A94-7E5B-C64A791A6954}"/>
              </a:ext>
            </a:extLst>
          </p:cNvPr>
          <p:cNvPicPr>
            <a:picLocks noChangeAspect="1"/>
          </p:cNvPicPr>
          <p:nvPr/>
        </p:nvPicPr>
        <p:blipFill>
          <a:blip r:embed="rId5"/>
          <a:srcRect l="6166" t="7792" r="2032" b="2130"/>
          <a:stretch/>
        </p:blipFill>
        <p:spPr>
          <a:xfrm>
            <a:off x="9261759" y="1418968"/>
            <a:ext cx="2540900" cy="2540900"/>
          </a:xfrm>
          <a:prstGeom prst="rect">
            <a:avLst/>
          </a:prstGeom>
          <a:ln w="38100">
            <a:solidFill>
              <a:schemeClr val="tx2"/>
            </a:solidFill>
          </a:ln>
          <a:effectLst/>
        </p:spPr>
      </p:pic>
      <p:sp>
        <p:nvSpPr>
          <p:cNvPr id="19" name="TextBox 18">
            <a:extLst>
              <a:ext uri="{FF2B5EF4-FFF2-40B4-BE49-F238E27FC236}">
                <a16:creationId xmlns:a16="http://schemas.microsoft.com/office/drawing/2014/main" id="{E074A793-2E4F-82B1-D167-30F5D4651EAF}"/>
              </a:ext>
            </a:extLst>
          </p:cNvPr>
          <p:cNvSpPr txBox="1"/>
          <p:nvPr/>
        </p:nvSpPr>
        <p:spPr>
          <a:xfrm>
            <a:off x="1184043" y="4120965"/>
            <a:ext cx="980525" cy="400110"/>
          </a:xfrm>
          <a:prstGeom prst="rect">
            <a:avLst/>
          </a:prstGeom>
          <a:noFill/>
        </p:spPr>
        <p:txBody>
          <a:bodyPr wrap="none" rtlCol="0">
            <a:spAutoFit/>
          </a:bodyPr>
          <a:lstStyle/>
          <a:p>
            <a:pPr algn="ctr"/>
            <a:r>
              <a:rPr lang="en-US" sz="2000" b="1">
                <a:latin typeface="Aptos" panose="020B0004020202020204" pitchFamily="34" charset="0"/>
                <a:ea typeface="Lato" panose="020F0502020204030203" pitchFamily="34" charset="0"/>
                <a:cs typeface="Lato" panose="020F0502020204030203" pitchFamily="34" charset="0"/>
              </a:rPr>
              <a:t>CLARA</a:t>
            </a:r>
          </a:p>
        </p:txBody>
      </p:sp>
      <p:sp>
        <p:nvSpPr>
          <p:cNvPr id="20" name="TextBox 19">
            <a:extLst>
              <a:ext uri="{FF2B5EF4-FFF2-40B4-BE49-F238E27FC236}">
                <a16:creationId xmlns:a16="http://schemas.microsoft.com/office/drawing/2014/main" id="{DB84EE59-C695-1865-544E-32A4C5F96AA1}"/>
              </a:ext>
            </a:extLst>
          </p:cNvPr>
          <p:cNvSpPr txBox="1"/>
          <p:nvPr/>
        </p:nvSpPr>
        <p:spPr>
          <a:xfrm>
            <a:off x="3990777" y="4133034"/>
            <a:ext cx="1371016" cy="400110"/>
          </a:xfrm>
          <a:prstGeom prst="rect">
            <a:avLst/>
          </a:prstGeom>
          <a:noFill/>
        </p:spPr>
        <p:txBody>
          <a:bodyPr wrap="none" rtlCol="0">
            <a:spAutoFit/>
          </a:bodyPr>
          <a:lstStyle/>
          <a:p>
            <a:pPr algn="ctr"/>
            <a:r>
              <a:rPr lang="en-US" sz="2000" b="1">
                <a:latin typeface="Aptos" panose="020B0004020202020204" pitchFamily="34" charset="0"/>
                <a:ea typeface="Lato" panose="020F0502020204030203" pitchFamily="34" charset="0"/>
                <a:cs typeface="Lato" panose="020F0502020204030203" pitchFamily="34" charset="0"/>
              </a:rPr>
              <a:t>CHAVONZ</a:t>
            </a:r>
          </a:p>
        </p:txBody>
      </p:sp>
      <p:sp>
        <p:nvSpPr>
          <p:cNvPr id="22" name="TextBox 21">
            <a:extLst>
              <a:ext uri="{FF2B5EF4-FFF2-40B4-BE49-F238E27FC236}">
                <a16:creationId xmlns:a16="http://schemas.microsoft.com/office/drawing/2014/main" id="{AD2CA3AD-3D52-4CC5-0BEA-A7843C6D70EB}"/>
              </a:ext>
            </a:extLst>
          </p:cNvPr>
          <p:cNvSpPr txBox="1"/>
          <p:nvPr/>
        </p:nvSpPr>
        <p:spPr>
          <a:xfrm>
            <a:off x="6855999" y="4114650"/>
            <a:ext cx="1485150" cy="400110"/>
          </a:xfrm>
          <a:prstGeom prst="rect">
            <a:avLst/>
          </a:prstGeom>
          <a:noFill/>
        </p:spPr>
        <p:txBody>
          <a:bodyPr wrap="none" rtlCol="0">
            <a:spAutoFit/>
          </a:bodyPr>
          <a:lstStyle/>
          <a:p>
            <a:pPr algn="ctr"/>
            <a:r>
              <a:rPr lang="en-US" sz="2000" b="1">
                <a:latin typeface="Aptos" panose="020B0004020202020204" pitchFamily="34" charset="0"/>
                <a:ea typeface="Lato" panose="020F0502020204030203" pitchFamily="34" charset="0"/>
                <a:cs typeface="Lato" panose="020F0502020204030203" pitchFamily="34" charset="0"/>
              </a:rPr>
              <a:t>LAVANTIKA</a:t>
            </a:r>
          </a:p>
        </p:txBody>
      </p:sp>
      <p:sp>
        <p:nvSpPr>
          <p:cNvPr id="23" name="TextBox 22">
            <a:extLst>
              <a:ext uri="{FF2B5EF4-FFF2-40B4-BE49-F238E27FC236}">
                <a16:creationId xmlns:a16="http://schemas.microsoft.com/office/drawing/2014/main" id="{144923E3-568D-AC9E-304D-5C25F4CB607D}"/>
              </a:ext>
            </a:extLst>
          </p:cNvPr>
          <p:cNvSpPr txBox="1"/>
          <p:nvPr/>
        </p:nvSpPr>
        <p:spPr>
          <a:xfrm>
            <a:off x="9981780" y="4114649"/>
            <a:ext cx="1071832" cy="400110"/>
          </a:xfrm>
          <a:prstGeom prst="rect">
            <a:avLst/>
          </a:prstGeom>
          <a:noFill/>
        </p:spPr>
        <p:txBody>
          <a:bodyPr wrap="none" rtlCol="0">
            <a:spAutoFit/>
          </a:bodyPr>
          <a:lstStyle/>
          <a:p>
            <a:pPr algn="ctr"/>
            <a:r>
              <a:rPr lang="en-US" sz="2000" b="1">
                <a:latin typeface="Aptos" panose="020B0004020202020204" pitchFamily="34" charset="0"/>
                <a:ea typeface="Lato" panose="020F0502020204030203" pitchFamily="34" charset="0"/>
                <a:cs typeface="Lato" panose="020F0502020204030203" pitchFamily="34" charset="0"/>
              </a:rPr>
              <a:t>AASISH</a:t>
            </a:r>
          </a:p>
        </p:txBody>
      </p:sp>
      <p:grpSp>
        <p:nvGrpSpPr>
          <p:cNvPr id="5" name="Group 4">
            <a:extLst>
              <a:ext uri="{FF2B5EF4-FFF2-40B4-BE49-F238E27FC236}">
                <a16:creationId xmlns:a16="http://schemas.microsoft.com/office/drawing/2014/main" id="{0C6B069C-034B-2473-AEA4-C667FD0FE96E}"/>
              </a:ext>
            </a:extLst>
          </p:cNvPr>
          <p:cNvGrpSpPr/>
          <p:nvPr/>
        </p:nvGrpSpPr>
        <p:grpSpPr>
          <a:xfrm>
            <a:off x="3241462" y="3397760"/>
            <a:ext cx="695012" cy="695012"/>
            <a:chOff x="258732" y="3438022"/>
            <a:chExt cx="695012" cy="695012"/>
          </a:xfrm>
        </p:grpSpPr>
        <p:sp>
          <p:nvSpPr>
            <p:cNvPr id="32" name="Rectangle 31">
              <a:extLst>
                <a:ext uri="{FF2B5EF4-FFF2-40B4-BE49-F238E27FC236}">
                  <a16:creationId xmlns:a16="http://schemas.microsoft.com/office/drawing/2014/main" id="{C8D40A1F-7450-DFC8-B2FA-C848DD4DD562}"/>
                </a:ext>
              </a:extLst>
            </p:cNvPr>
            <p:cNvSpPr/>
            <p:nvPr/>
          </p:nvSpPr>
          <p:spPr>
            <a:xfrm>
              <a:off x="258732" y="3438022"/>
              <a:ext cx="695012" cy="695012"/>
            </a:xfrm>
            <a:prstGeom prst="rect">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with solid fill">
              <a:extLst>
                <a:ext uri="{FF2B5EF4-FFF2-40B4-BE49-F238E27FC236}">
                  <a16:creationId xmlns:a16="http://schemas.microsoft.com/office/drawing/2014/main" id="{292A31F1-F368-F3DE-9724-B56C695AD0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3111" y="3512401"/>
              <a:ext cx="546256" cy="546256"/>
            </a:xfrm>
            <a:prstGeom prst="rect">
              <a:avLst/>
            </a:prstGeom>
          </p:spPr>
        </p:pic>
      </p:grpSp>
      <p:grpSp>
        <p:nvGrpSpPr>
          <p:cNvPr id="3" name="Group 2">
            <a:extLst>
              <a:ext uri="{FF2B5EF4-FFF2-40B4-BE49-F238E27FC236}">
                <a16:creationId xmlns:a16="http://schemas.microsoft.com/office/drawing/2014/main" id="{D7E97E3F-2EAF-731F-27D4-E3212C14BAEF}"/>
              </a:ext>
            </a:extLst>
          </p:cNvPr>
          <p:cNvGrpSpPr/>
          <p:nvPr/>
        </p:nvGrpSpPr>
        <p:grpSpPr>
          <a:xfrm>
            <a:off x="6194712" y="3397760"/>
            <a:ext cx="695012" cy="695012"/>
            <a:chOff x="3293211" y="3446936"/>
            <a:chExt cx="695012" cy="695012"/>
          </a:xfrm>
        </p:grpSpPr>
        <p:sp>
          <p:nvSpPr>
            <p:cNvPr id="35" name="Rectangle 34">
              <a:extLst>
                <a:ext uri="{FF2B5EF4-FFF2-40B4-BE49-F238E27FC236}">
                  <a16:creationId xmlns:a16="http://schemas.microsoft.com/office/drawing/2014/main" id="{35D1EDA6-8889-B849-5736-9E33F545014F}"/>
                </a:ext>
              </a:extLst>
            </p:cNvPr>
            <p:cNvSpPr/>
            <p:nvPr/>
          </p:nvSpPr>
          <p:spPr>
            <a:xfrm>
              <a:off x="3293211" y="3446936"/>
              <a:ext cx="695012" cy="695012"/>
            </a:xfrm>
            <a:prstGeom prst="rect">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rocessor with solid fill">
              <a:extLst>
                <a:ext uri="{FF2B5EF4-FFF2-40B4-BE49-F238E27FC236}">
                  <a16:creationId xmlns:a16="http://schemas.microsoft.com/office/drawing/2014/main" id="{63BEAE48-1223-094D-EFE0-B02EE88B60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2681" y="3536406"/>
              <a:ext cx="516073" cy="516073"/>
            </a:xfrm>
            <a:prstGeom prst="rect">
              <a:avLst/>
            </a:prstGeom>
          </p:spPr>
        </p:pic>
      </p:grpSp>
      <p:grpSp>
        <p:nvGrpSpPr>
          <p:cNvPr id="2" name="Group 1">
            <a:extLst>
              <a:ext uri="{FF2B5EF4-FFF2-40B4-BE49-F238E27FC236}">
                <a16:creationId xmlns:a16="http://schemas.microsoft.com/office/drawing/2014/main" id="{C655BCCD-5922-9E6D-89C8-351ACF894994}"/>
              </a:ext>
            </a:extLst>
          </p:cNvPr>
          <p:cNvGrpSpPr/>
          <p:nvPr/>
        </p:nvGrpSpPr>
        <p:grpSpPr>
          <a:xfrm>
            <a:off x="267777" y="3362379"/>
            <a:ext cx="695012" cy="695012"/>
            <a:chOff x="6189561" y="3429000"/>
            <a:chExt cx="695012" cy="695012"/>
          </a:xfrm>
        </p:grpSpPr>
        <p:sp>
          <p:nvSpPr>
            <p:cNvPr id="38" name="Rectangle 37">
              <a:extLst>
                <a:ext uri="{FF2B5EF4-FFF2-40B4-BE49-F238E27FC236}">
                  <a16:creationId xmlns:a16="http://schemas.microsoft.com/office/drawing/2014/main" id="{AFB7DECC-3352-F64F-13B3-2CE9EA18642B}"/>
                </a:ext>
              </a:extLst>
            </p:cNvPr>
            <p:cNvSpPr/>
            <p:nvPr/>
          </p:nvSpPr>
          <p:spPr>
            <a:xfrm>
              <a:off x="6189561" y="3429000"/>
              <a:ext cx="695012" cy="695012"/>
            </a:xfrm>
            <a:prstGeom prst="rect">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Stethoscope with solid fill">
              <a:extLst>
                <a:ext uri="{FF2B5EF4-FFF2-40B4-BE49-F238E27FC236}">
                  <a16:creationId xmlns:a16="http://schemas.microsoft.com/office/drawing/2014/main" id="{F7244F2F-DDB2-C5B5-B9F8-BB4A85B66C6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93352" y="3532525"/>
              <a:ext cx="487431" cy="487431"/>
            </a:xfrm>
            <a:prstGeom prst="rect">
              <a:avLst/>
            </a:prstGeom>
          </p:spPr>
        </p:pic>
      </p:grpSp>
      <p:sp>
        <p:nvSpPr>
          <p:cNvPr id="40" name="Rectangle 39">
            <a:extLst>
              <a:ext uri="{FF2B5EF4-FFF2-40B4-BE49-F238E27FC236}">
                <a16:creationId xmlns:a16="http://schemas.microsoft.com/office/drawing/2014/main" id="{36A9E406-D30D-326D-2536-D0B9770064E5}"/>
              </a:ext>
            </a:extLst>
          </p:cNvPr>
          <p:cNvSpPr/>
          <p:nvPr/>
        </p:nvSpPr>
        <p:spPr>
          <a:xfrm>
            <a:off x="9113835" y="3446936"/>
            <a:ext cx="695012" cy="695012"/>
          </a:xfrm>
          <a:prstGeom prst="rect">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Briefcase with solid fill">
            <a:extLst>
              <a:ext uri="{FF2B5EF4-FFF2-40B4-BE49-F238E27FC236}">
                <a16:creationId xmlns:a16="http://schemas.microsoft.com/office/drawing/2014/main" id="{D1D0BE46-6F07-E208-6161-4098684AE4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98392" y="3531493"/>
            <a:ext cx="525898" cy="525898"/>
          </a:xfrm>
          <a:prstGeom prst="rect">
            <a:avLst/>
          </a:prstGeom>
        </p:spPr>
      </p:pic>
      <p:sp>
        <p:nvSpPr>
          <p:cNvPr id="43" name="TextBox 42">
            <a:extLst>
              <a:ext uri="{FF2B5EF4-FFF2-40B4-BE49-F238E27FC236}">
                <a16:creationId xmlns:a16="http://schemas.microsoft.com/office/drawing/2014/main" id="{5B14E99D-6E91-6B30-C312-3F7B9DF3FF0E}"/>
              </a:ext>
            </a:extLst>
          </p:cNvPr>
          <p:cNvSpPr txBox="1"/>
          <p:nvPr/>
        </p:nvSpPr>
        <p:spPr>
          <a:xfrm>
            <a:off x="902804" y="4441609"/>
            <a:ext cx="1514390" cy="369332"/>
          </a:xfrm>
          <a:prstGeom prst="rect">
            <a:avLst/>
          </a:prstGeom>
          <a:noFill/>
        </p:spPr>
        <p:txBody>
          <a:bodyPr wrap="none" rtlCol="0">
            <a:spAutoFit/>
          </a:bodyPr>
          <a:lstStyle/>
          <a:p>
            <a:pPr algn="ctr"/>
            <a:r>
              <a:rPr lang="en-US">
                <a:latin typeface="Aptos" panose="020B0004020202020204" pitchFamily="34" charset="0"/>
                <a:ea typeface="Lato" panose="020F0502020204030203" pitchFamily="34" charset="0"/>
                <a:cs typeface="Lato" panose="020F0502020204030203" pitchFamily="34" charset="0"/>
              </a:rPr>
              <a:t>Medical Lead</a:t>
            </a:r>
          </a:p>
        </p:txBody>
      </p:sp>
      <p:sp>
        <p:nvSpPr>
          <p:cNvPr id="44" name="TextBox 43">
            <a:extLst>
              <a:ext uri="{FF2B5EF4-FFF2-40B4-BE49-F238E27FC236}">
                <a16:creationId xmlns:a16="http://schemas.microsoft.com/office/drawing/2014/main" id="{CBACBCCD-55B1-3606-010F-5387BA3AAED6}"/>
              </a:ext>
            </a:extLst>
          </p:cNvPr>
          <p:cNvSpPr txBox="1"/>
          <p:nvPr/>
        </p:nvSpPr>
        <p:spPr>
          <a:xfrm>
            <a:off x="4062591" y="4482459"/>
            <a:ext cx="1227388" cy="369332"/>
          </a:xfrm>
          <a:prstGeom prst="rect">
            <a:avLst/>
          </a:prstGeom>
          <a:noFill/>
        </p:spPr>
        <p:txBody>
          <a:bodyPr wrap="none" rtlCol="0">
            <a:spAutoFit/>
          </a:bodyPr>
          <a:lstStyle/>
          <a:p>
            <a:pPr algn="ctr"/>
            <a:r>
              <a:rPr lang="en-US">
                <a:latin typeface="Aptos" panose="020B0004020202020204" pitchFamily="34" charset="0"/>
                <a:ea typeface="Lato" panose="020F0502020204030203" pitchFamily="34" charset="0"/>
                <a:cs typeface="Lato" panose="020F0502020204030203" pitchFamily="34" charset="0"/>
              </a:rPr>
              <a:t>Tech Lead</a:t>
            </a:r>
          </a:p>
        </p:txBody>
      </p:sp>
      <p:sp>
        <p:nvSpPr>
          <p:cNvPr id="45" name="TextBox 44">
            <a:extLst>
              <a:ext uri="{FF2B5EF4-FFF2-40B4-BE49-F238E27FC236}">
                <a16:creationId xmlns:a16="http://schemas.microsoft.com/office/drawing/2014/main" id="{5C61021A-3D6E-B327-908F-101964FF829B}"/>
              </a:ext>
            </a:extLst>
          </p:cNvPr>
          <p:cNvSpPr txBox="1"/>
          <p:nvPr/>
        </p:nvSpPr>
        <p:spPr>
          <a:xfrm>
            <a:off x="6749654" y="4482459"/>
            <a:ext cx="1697837" cy="369332"/>
          </a:xfrm>
          <a:prstGeom prst="rect">
            <a:avLst/>
          </a:prstGeom>
          <a:noFill/>
        </p:spPr>
        <p:txBody>
          <a:bodyPr wrap="none" rtlCol="0">
            <a:spAutoFit/>
          </a:bodyPr>
          <a:lstStyle/>
          <a:p>
            <a:pPr algn="ctr"/>
            <a:r>
              <a:rPr lang="en-US">
                <a:latin typeface="Aptos" panose="020B0004020202020204" pitchFamily="34" charset="0"/>
                <a:ea typeface="Lato" panose="020F0502020204030203" pitchFamily="34" charset="0"/>
                <a:cs typeface="Lato" panose="020F0502020204030203" pitchFamily="34" charset="0"/>
              </a:rPr>
              <a:t>Hardware Lead</a:t>
            </a:r>
          </a:p>
        </p:txBody>
      </p:sp>
      <p:sp>
        <p:nvSpPr>
          <p:cNvPr id="46" name="TextBox 45">
            <a:extLst>
              <a:ext uri="{FF2B5EF4-FFF2-40B4-BE49-F238E27FC236}">
                <a16:creationId xmlns:a16="http://schemas.microsoft.com/office/drawing/2014/main" id="{7AE63D81-6EFA-994F-FE9A-1E8861EFE350}"/>
              </a:ext>
            </a:extLst>
          </p:cNvPr>
          <p:cNvSpPr txBox="1"/>
          <p:nvPr/>
        </p:nvSpPr>
        <p:spPr>
          <a:xfrm>
            <a:off x="9767664" y="4482968"/>
            <a:ext cx="1533561" cy="369332"/>
          </a:xfrm>
          <a:prstGeom prst="rect">
            <a:avLst/>
          </a:prstGeom>
          <a:noFill/>
        </p:spPr>
        <p:txBody>
          <a:bodyPr wrap="none" rtlCol="0">
            <a:spAutoFit/>
          </a:bodyPr>
          <a:lstStyle/>
          <a:p>
            <a:pPr algn="ctr"/>
            <a:r>
              <a:rPr lang="en-US">
                <a:latin typeface="Aptos" panose="020B0004020202020204" pitchFamily="34" charset="0"/>
                <a:ea typeface="Lato" panose="020F0502020204030203" pitchFamily="34" charset="0"/>
                <a:cs typeface="Lato" panose="020F0502020204030203" pitchFamily="34" charset="0"/>
              </a:rPr>
              <a:t>Strategy Lead</a:t>
            </a:r>
          </a:p>
        </p:txBody>
      </p:sp>
      <p:sp>
        <p:nvSpPr>
          <p:cNvPr id="50" name="TextBox 49">
            <a:extLst>
              <a:ext uri="{FF2B5EF4-FFF2-40B4-BE49-F238E27FC236}">
                <a16:creationId xmlns:a16="http://schemas.microsoft.com/office/drawing/2014/main" id="{FB8533D2-A0B1-8EC6-21F3-158B2AFBFF74}"/>
              </a:ext>
            </a:extLst>
          </p:cNvPr>
          <p:cNvSpPr txBox="1"/>
          <p:nvPr/>
        </p:nvSpPr>
        <p:spPr>
          <a:xfrm>
            <a:off x="736980" y="5093463"/>
            <a:ext cx="1874649" cy="830997"/>
          </a:xfrm>
          <a:prstGeom prst="rect">
            <a:avLst/>
          </a:prstGeom>
          <a:noFill/>
        </p:spPr>
        <p:txBody>
          <a:bodyPr wrap="square" rtlCol="0">
            <a:spAutoFit/>
          </a:bodyPr>
          <a:lstStyle/>
          <a:p>
            <a:pPr algn="ctr"/>
            <a:r>
              <a:rPr lang="en-US" sz="1600" i="1">
                <a:latin typeface="Aptos" panose="020B0004020202020204" pitchFamily="34" charset="0"/>
                <a:ea typeface="Lato" panose="020F0502020204030203" pitchFamily="34" charset="0"/>
                <a:cs typeface="Lato" panose="020F0502020204030203" pitchFamily="34" charset="0"/>
              </a:rPr>
              <a:t>Medicine student in NTU</a:t>
            </a:r>
          </a:p>
          <a:p>
            <a:pPr algn="ctr"/>
            <a:r>
              <a:rPr lang="en-US" sz="1600" i="1">
                <a:latin typeface="Aptos" panose="020B0004020202020204" pitchFamily="34" charset="0"/>
                <a:ea typeface="Lato" panose="020F0502020204030203" pitchFamily="34" charset="0"/>
                <a:cs typeface="Lato" panose="020F0502020204030203" pitchFamily="34" charset="0"/>
              </a:rPr>
              <a:t>Top 15 in Asia</a:t>
            </a:r>
          </a:p>
        </p:txBody>
      </p:sp>
      <p:sp>
        <p:nvSpPr>
          <p:cNvPr id="51" name="TextBox 50">
            <a:extLst>
              <a:ext uri="{FF2B5EF4-FFF2-40B4-BE49-F238E27FC236}">
                <a16:creationId xmlns:a16="http://schemas.microsoft.com/office/drawing/2014/main" id="{9A09718B-DB1C-8884-72D3-5799233E866E}"/>
              </a:ext>
            </a:extLst>
          </p:cNvPr>
          <p:cNvSpPr txBox="1"/>
          <p:nvPr/>
        </p:nvSpPr>
        <p:spPr>
          <a:xfrm>
            <a:off x="3382681" y="5093464"/>
            <a:ext cx="2567218" cy="861774"/>
          </a:xfrm>
          <a:prstGeom prst="rect">
            <a:avLst/>
          </a:prstGeom>
          <a:noFill/>
        </p:spPr>
        <p:txBody>
          <a:bodyPr wrap="square" rtlCol="0">
            <a:spAutoFit/>
          </a:bodyPr>
          <a:lstStyle/>
          <a:p>
            <a:pPr algn="ctr"/>
            <a:r>
              <a:rPr lang="en-US" sz="1600" i="1">
                <a:latin typeface="Aptos" panose="020B0004020202020204" pitchFamily="34" charset="0"/>
                <a:ea typeface="Lato" panose="020F0502020204030203" pitchFamily="34" charset="0"/>
                <a:cs typeface="Lato" panose="020F0502020204030203" pitchFamily="34" charset="0"/>
              </a:rPr>
              <a:t>Computer Engineering student in NTU</a:t>
            </a:r>
          </a:p>
          <a:p>
            <a:pPr algn="ctr"/>
            <a:r>
              <a:rPr lang="en-US" sz="1600" i="1">
                <a:latin typeface="Aptos" panose="020B0004020202020204" pitchFamily="34" charset="0"/>
                <a:ea typeface="Lato" panose="020F0502020204030203" pitchFamily="34" charset="0"/>
                <a:cs typeface="Lato" panose="020F0502020204030203" pitchFamily="34" charset="0"/>
              </a:rPr>
              <a:t>Ranked #6 worldwide</a:t>
            </a:r>
          </a:p>
        </p:txBody>
      </p:sp>
      <p:sp>
        <p:nvSpPr>
          <p:cNvPr id="52" name="TextBox 51">
            <a:extLst>
              <a:ext uri="{FF2B5EF4-FFF2-40B4-BE49-F238E27FC236}">
                <a16:creationId xmlns:a16="http://schemas.microsoft.com/office/drawing/2014/main" id="{77454183-0E51-1B62-CC01-86C580963FE3}"/>
              </a:ext>
            </a:extLst>
          </p:cNvPr>
          <p:cNvSpPr txBox="1"/>
          <p:nvPr/>
        </p:nvSpPr>
        <p:spPr>
          <a:xfrm>
            <a:off x="6328122" y="5093464"/>
            <a:ext cx="2540900" cy="830997"/>
          </a:xfrm>
          <a:prstGeom prst="rect">
            <a:avLst/>
          </a:prstGeom>
          <a:noFill/>
        </p:spPr>
        <p:txBody>
          <a:bodyPr wrap="square" rtlCol="0">
            <a:spAutoFit/>
          </a:bodyPr>
          <a:lstStyle/>
          <a:p>
            <a:pPr algn="ctr"/>
            <a:r>
              <a:rPr lang="en-US" sz="1600" i="1">
                <a:latin typeface="Aptos" panose="020B0004020202020204" pitchFamily="34" charset="0"/>
                <a:ea typeface="Lato" panose="020F0502020204030203" pitchFamily="34" charset="0"/>
                <a:cs typeface="Lato" panose="020F0502020204030203" pitchFamily="34" charset="0"/>
              </a:rPr>
              <a:t>Electrical Engineering student in NTU</a:t>
            </a:r>
          </a:p>
          <a:p>
            <a:pPr algn="ctr"/>
            <a:r>
              <a:rPr lang="en-US" sz="1600" i="1">
                <a:latin typeface="Aptos" panose="020B0004020202020204" pitchFamily="34" charset="0"/>
                <a:ea typeface="Lato" panose="020F0502020204030203" pitchFamily="34" charset="0"/>
                <a:cs typeface="Lato" panose="020F0502020204030203" pitchFamily="34" charset="0"/>
              </a:rPr>
              <a:t>Ranked #4 worldwide</a:t>
            </a:r>
          </a:p>
        </p:txBody>
      </p:sp>
      <p:sp>
        <p:nvSpPr>
          <p:cNvPr id="53" name="TextBox 52">
            <a:extLst>
              <a:ext uri="{FF2B5EF4-FFF2-40B4-BE49-F238E27FC236}">
                <a16:creationId xmlns:a16="http://schemas.microsoft.com/office/drawing/2014/main" id="{E5A8563D-631A-E935-AC78-AB907A7B1023}"/>
              </a:ext>
            </a:extLst>
          </p:cNvPr>
          <p:cNvSpPr txBox="1"/>
          <p:nvPr/>
        </p:nvSpPr>
        <p:spPr>
          <a:xfrm>
            <a:off x="9361549" y="5093463"/>
            <a:ext cx="2441110" cy="830997"/>
          </a:xfrm>
          <a:prstGeom prst="rect">
            <a:avLst/>
          </a:prstGeom>
          <a:noFill/>
        </p:spPr>
        <p:txBody>
          <a:bodyPr wrap="square" rtlCol="0">
            <a:spAutoFit/>
          </a:bodyPr>
          <a:lstStyle/>
          <a:p>
            <a:pPr algn="ctr"/>
            <a:r>
              <a:rPr lang="en-US" sz="1600" i="1">
                <a:latin typeface="Aptos" panose="020B0004020202020204" pitchFamily="34" charset="0"/>
                <a:ea typeface="Lato" panose="020F0502020204030203" pitchFamily="34" charset="0"/>
                <a:cs typeface="Lato" panose="020F0502020204030203" pitchFamily="34" charset="0"/>
              </a:rPr>
              <a:t>Technology Management student in NTU</a:t>
            </a:r>
          </a:p>
          <a:p>
            <a:pPr algn="ctr"/>
            <a:r>
              <a:rPr lang="en-US" sz="1600" i="1">
                <a:latin typeface="Aptos" panose="020B0004020202020204" pitchFamily="34" charset="0"/>
                <a:ea typeface="Lato" panose="020F0502020204030203" pitchFamily="34" charset="0"/>
                <a:cs typeface="Lato" panose="020F0502020204030203" pitchFamily="34" charset="0"/>
              </a:rPr>
              <a:t>Ranked #6 worldwide</a:t>
            </a:r>
          </a:p>
        </p:txBody>
      </p:sp>
    </p:spTree>
    <p:extLst>
      <p:ext uri="{BB962C8B-B14F-4D97-AF65-F5344CB8AC3E}">
        <p14:creationId xmlns:p14="http://schemas.microsoft.com/office/powerpoint/2010/main" val="1951717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B7F8D-F1BA-866A-BD7F-B06BD33574D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E909C24C-A0F2-5D0F-8BEA-3D26C0E2DC86}"/>
              </a:ext>
            </a:extLst>
          </p:cNvPr>
          <p:cNvPicPr>
            <a:picLocks noChangeAspect="1"/>
          </p:cNvPicPr>
          <p:nvPr/>
        </p:nvPicPr>
        <p:blipFill>
          <a:blip r:embed="rId2"/>
          <a:srcRect l="43911" r="5506" b="10396"/>
          <a:stretch/>
        </p:blipFill>
        <p:spPr>
          <a:xfrm>
            <a:off x="679007" y="1482468"/>
            <a:ext cx="2540901" cy="2540901"/>
          </a:xfrm>
          <a:prstGeom prst="rect">
            <a:avLst/>
          </a:prstGeom>
          <a:ln w="38100">
            <a:solidFill>
              <a:schemeClr val="tx2"/>
            </a:solidFill>
          </a:ln>
          <a:effectLst/>
        </p:spPr>
      </p:pic>
      <p:grpSp>
        <p:nvGrpSpPr>
          <p:cNvPr id="2" name="Group 1">
            <a:extLst>
              <a:ext uri="{FF2B5EF4-FFF2-40B4-BE49-F238E27FC236}">
                <a16:creationId xmlns:a16="http://schemas.microsoft.com/office/drawing/2014/main" id="{E92E63CB-BDD8-2B0D-C509-F7FD0847B316}"/>
              </a:ext>
            </a:extLst>
          </p:cNvPr>
          <p:cNvGrpSpPr/>
          <p:nvPr/>
        </p:nvGrpSpPr>
        <p:grpSpPr>
          <a:xfrm>
            <a:off x="542929" y="3425879"/>
            <a:ext cx="695012" cy="695012"/>
            <a:chOff x="6189561" y="3429000"/>
            <a:chExt cx="695012" cy="695012"/>
          </a:xfrm>
        </p:grpSpPr>
        <p:sp>
          <p:nvSpPr>
            <p:cNvPr id="38" name="Rectangle 37">
              <a:extLst>
                <a:ext uri="{FF2B5EF4-FFF2-40B4-BE49-F238E27FC236}">
                  <a16:creationId xmlns:a16="http://schemas.microsoft.com/office/drawing/2014/main" id="{F133EEBF-1F67-FD16-F292-4B1EA7D3137D}"/>
                </a:ext>
              </a:extLst>
            </p:cNvPr>
            <p:cNvSpPr/>
            <p:nvPr/>
          </p:nvSpPr>
          <p:spPr>
            <a:xfrm>
              <a:off x="6189561" y="3429000"/>
              <a:ext cx="695012" cy="695012"/>
            </a:xfrm>
            <a:prstGeom prst="rect">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Stethoscope with solid fill">
              <a:extLst>
                <a:ext uri="{FF2B5EF4-FFF2-40B4-BE49-F238E27FC236}">
                  <a16:creationId xmlns:a16="http://schemas.microsoft.com/office/drawing/2014/main" id="{A5E1C1C3-3F0B-A607-2084-590B912D8B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3352" y="3532525"/>
              <a:ext cx="487431" cy="487431"/>
            </a:xfrm>
            <a:prstGeom prst="rect">
              <a:avLst/>
            </a:prstGeom>
          </p:spPr>
        </p:pic>
      </p:grpSp>
      <p:sp>
        <p:nvSpPr>
          <p:cNvPr id="4" name="TextBox 3">
            <a:extLst>
              <a:ext uri="{FF2B5EF4-FFF2-40B4-BE49-F238E27FC236}">
                <a16:creationId xmlns:a16="http://schemas.microsoft.com/office/drawing/2014/main" id="{708E8612-1998-865E-89AD-BB797FA1BC3A}"/>
              </a:ext>
            </a:extLst>
          </p:cNvPr>
          <p:cNvSpPr txBox="1"/>
          <p:nvPr/>
        </p:nvSpPr>
        <p:spPr>
          <a:xfrm>
            <a:off x="361870" y="334542"/>
            <a:ext cx="9276398"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Our Incredible Mentors</a:t>
            </a:r>
          </a:p>
        </p:txBody>
      </p:sp>
      <p:sp>
        <p:nvSpPr>
          <p:cNvPr id="19" name="TextBox 18">
            <a:extLst>
              <a:ext uri="{FF2B5EF4-FFF2-40B4-BE49-F238E27FC236}">
                <a16:creationId xmlns:a16="http://schemas.microsoft.com/office/drawing/2014/main" id="{8321EDB1-8648-C835-7A01-4A3C018D19ED}"/>
              </a:ext>
            </a:extLst>
          </p:cNvPr>
          <p:cNvSpPr txBox="1"/>
          <p:nvPr/>
        </p:nvSpPr>
        <p:spPr>
          <a:xfrm>
            <a:off x="984869" y="4184465"/>
            <a:ext cx="1929182" cy="400110"/>
          </a:xfrm>
          <a:prstGeom prst="rect">
            <a:avLst/>
          </a:prstGeom>
          <a:noFill/>
        </p:spPr>
        <p:txBody>
          <a:bodyPr wrap="none" rtlCol="0">
            <a:spAutoFit/>
          </a:bodyPr>
          <a:lstStyle/>
          <a:p>
            <a:pPr algn="ctr"/>
            <a:r>
              <a:rPr lang="en-US" sz="2000" b="1">
                <a:latin typeface="Aptos" panose="020B0004020202020204" pitchFamily="34" charset="0"/>
                <a:ea typeface="Lato" panose="020F0502020204030203" pitchFamily="34" charset="0"/>
                <a:cs typeface="Lato" panose="020F0502020204030203" pitchFamily="34" charset="0"/>
              </a:rPr>
              <a:t>Dr </a:t>
            </a:r>
            <a:r>
              <a:rPr lang="en-US" sz="2000" b="1" err="1">
                <a:latin typeface="Aptos" panose="020B0004020202020204" pitchFamily="34" charset="0"/>
                <a:ea typeface="Lato" panose="020F0502020204030203" pitchFamily="34" charset="0"/>
                <a:cs typeface="Lato" panose="020F0502020204030203" pitchFamily="34" charset="0"/>
              </a:rPr>
              <a:t>Nagaendran</a:t>
            </a:r>
            <a:endParaRPr lang="en-US" sz="2000" b="1">
              <a:latin typeface="Aptos" panose="020B0004020202020204" pitchFamily="34" charset="0"/>
              <a:ea typeface="Lato" panose="020F0502020204030203" pitchFamily="34" charset="0"/>
              <a:cs typeface="Lato" panose="020F0502020204030203" pitchFamily="34" charset="0"/>
            </a:endParaRPr>
          </a:p>
        </p:txBody>
      </p:sp>
      <p:sp>
        <p:nvSpPr>
          <p:cNvPr id="43" name="TextBox 42">
            <a:extLst>
              <a:ext uri="{FF2B5EF4-FFF2-40B4-BE49-F238E27FC236}">
                <a16:creationId xmlns:a16="http://schemas.microsoft.com/office/drawing/2014/main" id="{D5B4828A-8D88-579B-B5C2-25279DAB74FB}"/>
              </a:ext>
            </a:extLst>
          </p:cNvPr>
          <p:cNvSpPr txBox="1"/>
          <p:nvPr/>
        </p:nvSpPr>
        <p:spPr>
          <a:xfrm>
            <a:off x="1083322" y="4545958"/>
            <a:ext cx="1732269" cy="369332"/>
          </a:xfrm>
          <a:prstGeom prst="rect">
            <a:avLst/>
          </a:prstGeom>
          <a:noFill/>
        </p:spPr>
        <p:txBody>
          <a:bodyPr wrap="none" rtlCol="0">
            <a:spAutoFit/>
          </a:bodyPr>
          <a:lstStyle/>
          <a:p>
            <a:pPr algn="ctr"/>
            <a:r>
              <a:rPr lang="en-US">
                <a:latin typeface="Aptos" panose="020B0004020202020204" pitchFamily="34" charset="0"/>
                <a:ea typeface="Lato" panose="020F0502020204030203" pitchFamily="34" charset="0"/>
                <a:cs typeface="Lato" panose="020F0502020204030203" pitchFamily="34" charset="0"/>
              </a:rPr>
              <a:t>Medical Mentor</a:t>
            </a:r>
          </a:p>
        </p:txBody>
      </p:sp>
      <p:sp>
        <p:nvSpPr>
          <p:cNvPr id="20" name="TextBox 19">
            <a:extLst>
              <a:ext uri="{FF2B5EF4-FFF2-40B4-BE49-F238E27FC236}">
                <a16:creationId xmlns:a16="http://schemas.microsoft.com/office/drawing/2014/main" id="{88E93C98-A57F-757A-4527-2EFED90CA7EA}"/>
              </a:ext>
            </a:extLst>
          </p:cNvPr>
          <p:cNvSpPr txBox="1"/>
          <p:nvPr/>
        </p:nvSpPr>
        <p:spPr>
          <a:xfrm>
            <a:off x="5274847" y="4196533"/>
            <a:ext cx="1408464" cy="400110"/>
          </a:xfrm>
          <a:prstGeom prst="rect">
            <a:avLst/>
          </a:prstGeom>
          <a:noFill/>
        </p:spPr>
        <p:txBody>
          <a:bodyPr wrap="none" rtlCol="0">
            <a:spAutoFit/>
          </a:bodyPr>
          <a:lstStyle/>
          <a:p>
            <a:pPr algn="ctr"/>
            <a:r>
              <a:rPr lang="en-US" sz="2000" b="1">
                <a:latin typeface="Aptos" panose="020B0004020202020204" pitchFamily="34" charset="0"/>
                <a:ea typeface="Lato" panose="020F0502020204030203" pitchFamily="34" charset="0"/>
                <a:cs typeface="Lato" panose="020F0502020204030203" pitchFamily="34" charset="0"/>
              </a:rPr>
              <a:t>Dr Chi Wei</a:t>
            </a:r>
          </a:p>
        </p:txBody>
      </p:sp>
      <p:pic>
        <p:nvPicPr>
          <p:cNvPr id="13" name="Picture 12">
            <a:extLst>
              <a:ext uri="{FF2B5EF4-FFF2-40B4-BE49-F238E27FC236}">
                <a16:creationId xmlns:a16="http://schemas.microsoft.com/office/drawing/2014/main" id="{58212CF8-F792-B360-F010-881FC636EFFF}"/>
              </a:ext>
            </a:extLst>
          </p:cNvPr>
          <p:cNvPicPr>
            <a:picLocks noChangeAspect="1"/>
          </p:cNvPicPr>
          <p:nvPr/>
        </p:nvPicPr>
        <p:blipFill>
          <a:blip r:embed="rId5"/>
          <a:srcRect t="-7" b="27379"/>
          <a:stretch/>
        </p:blipFill>
        <p:spPr>
          <a:xfrm>
            <a:off x="4705462" y="1482468"/>
            <a:ext cx="2547229" cy="2540900"/>
          </a:xfrm>
          <a:prstGeom prst="rect">
            <a:avLst/>
          </a:prstGeom>
          <a:ln w="38100">
            <a:solidFill>
              <a:schemeClr val="tx2"/>
            </a:solidFill>
          </a:ln>
          <a:effectLst/>
        </p:spPr>
      </p:pic>
      <p:grpSp>
        <p:nvGrpSpPr>
          <p:cNvPr id="5" name="Group 4">
            <a:extLst>
              <a:ext uri="{FF2B5EF4-FFF2-40B4-BE49-F238E27FC236}">
                <a16:creationId xmlns:a16="http://schemas.microsoft.com/office/drawing/2014/main" id="{CBD54823-9A0E-5353-5246-0014A3581A74}"/>
              </a:ext>
            </a:extLst>
          </p:cNvPr>
          <p:cNvGrpSpPr/>
          <p:nvPr/>
        </p:nvGrpSpPr>
        <p:grpSpPr>
          <a:xfrm>
            <a:off x="4544254" y="3461259"/>
            <a:ext cx="695012" cy="695012"/>
            <a:chOff x="258732" y="3438022"/>
            <a:chExt cx="695012" cy="695012"/>
          </a:xfrm>
        </p:grpSpPr>
        <p:sp>
          <p:nvSpPr>
            <p:cNvPr id="32" name="Rectangle 31">
              <a:extLst>
                <a:ext uri="{FF2B5EF4-FFF2-40B4-BE49-F238E27FC236}">
                  <a16:creationId xmlns:a16="http://schemas.microsoft.com/office/drawing/2014/main" id="{5120CB70-BB90-659E-1D73-CB2E47938F4A}"/>
                </a:ext>
              </a:extLst>
            </p:cNvPr>
            <p:cNvSpPr/>
            <p:nvPr/>
          </p:nvSpPr>
          <p:spPr>
            <a:xfrm>
              <a:off x="258732" y="3438022"/>
              <a:ext cx="695012" cy="695012"/>
            </a:xfrm>
            <a:prstGeom prst="rect">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omputer with solid fill">
              <a:extLst>
                <a:ext uri="{FF2B5EF4-FFF2-40B4-BE49-F238E27FC236}">
                  <a16:creationId xmlns:a16="http://schemas.microsoft.com/office/drawing/2014/main" id="{B7D587EE-601E-B410-7CC0-F8F876F2FC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3111" y="3512401"/>
              <a:ext cx="546256" cy="546256"/>
            </a:xfrm>
            <a:prstGeom prst="rect">
              <a:avLst/>
            </a:prstGeom>
          </p:spPr>
        </p:pic>
      </p:grpSp>
      <p:sp>
        <p:nvSpPr>
          <p:cNvPr id="44" name="TextBox 43">
            <a:extLst>
              <a:ext uri="{FF2B5EF4-FFF2-40B4-BE49-F238E27FC236}">
                <a16:creationId xmlns:a16="http://schemas.microsoft.com/office/drawing/2014/main" id="{B818367E-B439-908D-F4E4-D4F73AA70FB1}"/>
              </a:ext>
            </a:extLst>
          </p:cNvPr>
          <p:cNvSpPr txBox="1"/>
          <p:nvPr/>
        </p:nvSpPr>
        <p:spPr>
          <a:xfrm>
            <a:off x="5277796" y="4545958"/>
            <a:ext cx="1402564" cy="369332"/>
          </a:xfrm>
          <a:prstGeom prst="rect">
            <a:avLst/>
          </a:prstGeom>
          <a:noFill/>
        </p:spPr>
        <p:txBody>
          <a:bodyPr wrap="none" rtlCol="0">
            <a:spAutoFit/>
          </a:bodyPr>
          <a:lstStyle/>
          <a:p>
            <a:pPr algn="ctr"/>
            <a:r>
              <a:rPr lang="en-US">
                <a:latin typeface="Aptos" panose="020B0004020202020204" pitchFamily="34" charset="0"/>
                <a:ea typeface="Lato" panose="020F0502020204030203" pitchFamily="34" charset="0"/>
                <a:cs typeface="Lato" panose="020F0502020204030203" pitchFamily="34" charset="0"/>
              </a:rPr>
              <a:t>Tech Mentor</a:t>
            </a:r>
          </a:p>
        </p:txBody>
      </p:sp>
      <p:sp>
        <p:nvSpPr>
          <p:cNvPr id="50" name="TextBox 49">
            <a:extLst>
              <a:ext uri="{FF2B5EF4-FFF2-40B4-BE49-F238E27FC236}">
                <a16:creationId xmlns:a16="http://schemas.microsoft.com/office/drawing/2014/main" id="{222C9051-7E50-1B44-C61D-0881534D0118}"/>
              </a:ext>
            </a:extLst>
          </p:cNvPr>
          <p:cNvSpPr txBox="1"/>
          <p:nvPr/>
        </p:nvSpPr>
        <p:spPr>
          <a:xfrm>
            <a:off x="130527" y="5022382"/>
            <a:ext cx="3637857" cy="830997"/>
          </a:xfrm>
          <a:prstGeom prst="rect">
            <a:avLst/>
          </a:prstGeom>
          <a:noFill/>
        </p:spPr>
        <p:txBody>
          <a:bodyPr wrap="square" rtlCol="0">
            <a:spAutoFit/>
          </a:bodyPr>
          <a:lstStyle/>
          <a:p>
            <a:pPr algn="ctr"/>
            <a:r>
              <a:rPr lang="en-US" sz="1600" i="1">
                <a:latin typeface="Aptos" panose="020B0004020202020204" pitchFamily="34" charset="0"/>
                <a:ea typeface="Lato" panose="020F0502020204030203" pitchFamily="34" charset="0"/>
                <a:cs typeface="Lato" panose="020F0502020204030203" pitchFamily="34" charset="0"/>
              </a:rPr>
              <a:t>Senior Neurologist and Clinician Scientist with National Medical Research Council</a:t>
            </a:r>
          </a:p>
        </p:txBody>
      </p:sp>
      <p:sp>
        <p:nvSpPr>
          <p:cNvPr id="51" name="TextBox 50">
            <a:extLst>
              <a:ext uri="{FF2B5EF4-FFF2-40B4-BE49-F238E27FC236}">
                <a16:creationId xmlns:a16="http://schemas.microsoft.com/office/drawing/2014/main" id="{C8AFA2ED-A799-9283-6600-9E6D943E665E}"/>
              </a:ext>
            </a:extLst>
          </p:cNvPr>
          <p:cNvSpPr txBox="1"/>
          <p:nvPr/>
        </p:nvSpPr>
        <p:spPr>
          <a:xfrm>
            <a:off x="3872586" y="5022382"/>
            <a:ext cx="4212980" cy="1077218"/>
          </a:xfrm>
          <a:prstGeom prst="rect">
            <a:avLst/>
          </a:prstGeom>
          <a:noFill/>
        </p:spPr>
        <p:txBody>
          <a:bodyPr wrap="square" rtlCol="0">
            <a:spAutoFit/>
          </a:bodyPr>
          <a:lstStyle/>
          <a:p>
            <a:pPr algn="ctr"/>
            <a:r>
              <a:rPr lang="en-US" sz="1600" i="1">
                <a:latin typeface="Aptos" panose="020B0004020202020204" pitchFamily="34" charset="0"/>
                <a:ea typeface="Lato" panose="020F0502020204030203" pitchFamily="34" charset="0"/>
                <a:cs typeface="Lato" panose="020F0502020204030203" pitchFamily="34" charset="0"/>
              </a:rPr>
              <a:t>PhD in Biomedical Engineering (NUS)</a:t>
            </a:r>
          </a:p>
          <a:p>
            <a:pPr algn="ctr"/>
            <a:r>
              <a:rPr lang="en-US" sz="1600" i="1">
                <a:latin typeface="Aptos" panose="020B0004020202020204" pitchFamily="34" charset="0"/>
                <a:ea typeface="Lato" panose="020F0502020204030203" pitchFamily="34" charset="0"/>
                <a:cs typeface="Lato" panose="020F0502020204030203" pitchFamily="34" charset="0"/>
              </a:rPr>
              <a:t>MedTech Startup Founder</a:t>
            </a:r>
          </a:p>
          <a:p>
            <a:pPr algn="ctr"/>
            <a:r>
              <a:rPr lang="en-US" sz="1600" i="1">
                <a:latin typeface="Aptos" panose="020B0004020202020204" pitchFamily="34" charset="0"/>
                <a:ea typeface="Lato" panose="020F0502020204030203" pitchFamily="34" charset="0"/>
                <a:cs typeface="Lato" panose="020F0502020204030203" pitchFamily="34" charset="0"/>
              </a:rPr>
              <a:t>Student Chair of Singapore Biomedical Engineering Society</a:t>
            </a:r>
          </a:p>
        </p:txBody>
      </p:sp>
      <p:sp>
        <p:nvSpPr>
          <p:cNvPr id="33" name="TextBox 32">
            <a:extLst>
              <a:ext uri="{FF2B5EF4-FFF2-40B4-BE49-F238E27FC236}">
                <a16:creationId xmlns:a16="http://schemas.microsoft.com/office/drawing/2014/main" id="{49C78F2B-A3E1-A885-8AB5-FF1077E47608}"/>
              </a:ext>
            </a:extLst>
          </p:cNvPr>
          <p:cNvSpPr txBox="1"/>
          <p:nvPr/>
        </p:nvSpPr>
        <p:spPr>
          <a:xfrm>
            <a:off x="9323906" y="4196533"/>
            <a:ext cx="1557542" cy="400110"/>
          </a:xfrm>
          <a:prstGeom prst="rect">
            <a:avLst/>
          </a:prstGeom>
          <a:noFill/>
        </p:spPr>
        <p:txBody>
          <a:bodyPr wrap="none" rtlCol="0">
            <a:spAutoFit/>
          </a:bodyPr>
          <a:lstStyle/>
          <a:p>
            <a:pPr algn="ctr"/>
            <a:r>
              <a:rPr lang="en-US" sz="2000" b="1">
                <a:latin typeface="Aptos" panose="020B0004020202020204" pitchFamily="34" charset="0"/>
                <a:ea typeface="Lato" panose="020F0502020204030203" pitchFamily="34" charset="0"/>
                <a:cs typeface="Lato" panose="020F0502020204030203" pitchFamily="34" charset="0"/>
              </a:rPr>
              <a:t>Dr Wei Chin</a:t>
            </a:r>
          </a:p>
        </p:txBody>
      </p:sp>
      <p:pic>
        <p:nvPicPr>
          <p:cNvPr id="37" name="Picture 36">
            <a:extLst>
              <a:ext uri="{FF2B5EF4-FFF2-40B4-BE49-F238E27FC236}">
                <a16:creationId xmlns:a16="http://schemas.microsoft.com/office/drawing/2014/main" id="{4C084162-C6DF-825A-6125-23E7E734EAA8}"/>
              </a:ext>
            </a:extLst>
          </p:cNvPr>
          <p:cNvPicPr>
            <a:picLocks noChangeAspect="1"/>
          </p:cNvPicPr>
          <p:nvPr/>
        </p:nvPicPr>
        <p:blipFill>
          <a:blip r:embed="rId8"/>
          <a:srcRect l="27155" t="22322" r="36137" b="22408"/>
          <a:stretch/>
        </p:blipFill>
        <p:spPr>
          <a:xfrm>
            <a:off x="8829059" y="1482468"/>
            <a:ext cx="2547229" cy="2540900"/>
          </a:xfrm>
          <a:prstGeom prst="rect">
            <a:avLst/>
          </a:prstGeom>
          <a:ln w="38100">
            <a:solidFill>
              <a:schemeClr val="tx2"/>
            </a:solidFill>
          </a:ln>
          <a:effectLst/>
        </p:spPr>
      </p:pic>
      <p:sp>
        <p:nvSpPr>
          <p:cNvPr id="36" name="TextBox 35">
            <a:extLst>
              <a:ext uri="{FF2B5EF4-FFF2-40B4-BE49-F238E27FC236}">
                <a16:creationId xmlns:a16="http://schemas.microsoft.com/office/drawing/2014/main" id="{E407D42B-3043-BE26-C25E-88468557F45D}"/>
              </a:ext>
            </a:extLst>
          </p:cNvPr>
          <p:cNvSpPr txBox="1"/>
          <p:nvPr/>
        </p:nvSpPr>
        <p:spPr>
          <a:xfrm>
            <a:off x="9236541" y="4545958"/>
            <a:ext cx="1732270" cy="369332"/>
          </a:xfrm>
          <a:prstGeom prst="rect">
            <a:avLst/>
          </a:prstGeom>
          <a:noFill/>
        </p:spPr>
        <p:txBody>
          <a:bodyPr wrap="none" rtlCol="0">
            <a:spAutoFit/>
          </a:bodyPr>
          <a:lstStyle/>
          <a:p>
            <a:pPr algn="ctr"/>
            <a:r>
              <a:rPr lang="en-US">
                <a:latin typeface="Aptos" panose="020B0004020202020204" pitchFamily="34" charset="0"/>
                <a:ea typeface="Lato" panose="020F0502020204030203" pitchFamily="34" charset="0"/>
                <a:cs typeface="Lato" panose="020F0502020204030203" pitchFamily="34" charset="0"/>
              </a:rPr>
              <a:t>Medical Mentor</a:t>
            </a:r>
          </a:p>
        </p:txBody>
      </p:sp>
      <p:sp>
        <p:nvSpPr>
          <p:cNvPr id="47" name="TextBox 46">
            <a:extLst>
              <a:ext uri="{FF2B5EF4-FFF2-40B4-BE49-F238E27FC236}">
                <a16:creationId xmlns:a16="http://schemas.microsoft.com/office/drawing/2014/main" id="{59C74E7E-DC5F-BAEE-3390-655D88C54E31}"/>
              </a:ext>
            </a:extLst>
          </p:cNvPr>
          <p:cNvSpPr txBox="1"/>
          <p:nvPr/>
        </p:nvSpPr>
        <p:spPr>
          <a:xfrm>
            <a:off x="8426486" y="5022381"/>
            <a:ext cx="3352374" cy="830997"/>
          </a:xfrm>
          <a:prstGeom prst="rect">
            <a:avLst/>
          </a:prstGeom>
          <a:noFill/>
        </p:spPr>
        <p:txBody>
          <a:bodyPr wrap="square" rtlCol="0">
            <a:spAutoFit/>
          </a:bodyPr>
          <a:lstStyle/>
          <a:p>
            <a:pPr algn="ctr"/>
            <a:r>
              <a:rPr lang="en-US" sz="1600" i="1">
                <a:latin typeface="Aptos" panose="020B0004020202020204" pitchFamily="34" charset="0"/>
                <a:ea typeface="Lato" panose="020F0502020204030203" pitchFamily="34" charset="0"/>
                <a:cs typeface="Lato" panose="020F0502020204030203" pitchFamily="34" charset="0"/>
              </a:rPr>
              <a:t>Senior Consultant at the Department of Geriatric Medicine at Tan Tock Seng Hospital</a:t>
            </a:r>
          </a:p>
        </p:txBody>
      </p:sp>
      <p:grpSp>
        <p:nvGrpSpPr>
          <p:cNvPr id="55" name="Group 54">
            <a:extLst>
              <a:ext uri="{FF2B5EF4-FFF2-40B4-BE49-F238E27FC236}">
                <a16:creationId xmlns:a16="http://schemas.microsoft.com/office/drawing/2014/main" id="{EC53FE29-1DA3-2E08-702F-011A31B3602D}"/>
              </a:ext>
            </a:extLst>
          </p:cNvPr>
          <p:cNvGrpSpPr/>
          <p:nvPr/>
        </p:nvGrpSpPr>
        <p:grpSpPr>
          <a:xfrm>
            <a:off x="8635939" y="3461259"/>
            <a:ext cx="695012" cy="695012"/>
            <a:chOff x="6189561" y="3429000"/>
            <a:chExt cx="695012" cy="695012"/>
          </a:xfrm>
        </p:grpSpPr>
        <p:sp>
          <p:nvSpPr>
            <p:cNvPr id="56" name="Rectangle 55">
              <a:extLst>
                <a:ext uri="{FF2B5EF4-FFF2-40B4-BE49-F238E27FC236}">
                  <a16:creationId xmlns:a16="http://schemas.microsoft.com/office/drawing/2014/main" id="{B865051F-2F7E-B010-7AD6-2F65080DACDA}"/>
                </a:ext>
              </a:extLst>
            </p:cNvPr>
            <p:cNvSpPr/>
            <p:nvPr/>
          </p:nvSpPr>
          <p:spPr>
            <a:xfrm>
              <a:off x="6189561" y="3429000"/>
              <a:ext cx="695012" cy="695012"/>
            </a:xfrm>
            <a:prstGeom prst="rect">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Stethoscope with solid fill">
              <a:extLst>
                <a:ext uri="{FF2B5EF4-FFF2-40B4-BE49-F238E27FC236}">
                  <a16:creationId xmlns:a16="http://schemas.microsoft.com/office/drawing/2014/main" id="{9F35A3CC-8097-4BC7-3797-5E8423145B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3352" y="3532525"/>
              <a:ext cx="487431" cy="487431"/>
            </a:xfrm>
            <a:prstGeom prst="rect">
              <a:avLst/>
            </a:prstGeom>
          </p:spPr>
        </p:pic>
      </p:grpSp>
    </p:spTree>
    <p:extLst>
      <p:ext uri="{BB962C8B-B14F-4D97-AF65-F5344CB8AC3E}">
        <p14:creationId xmlns:p14="http://schemas.microsoft.com/office/powerpoint/2010/main" val="1720599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E2FA9-0BFF-2685-A4AE-AEB6E38C522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56A07805-C086-BEC2-8EDE-49275741E61D}"/>
              </a:ext>
            </a:extLst>
          </p:cNvPr>
          <p:cNvGrpSpPr>
            <a:grpSpLocks/>
          </p:cNvGrpSpPr>
          <p:nvPr/>
        </p:nvGrpSpPr>
        <p:grpSpPr>
          <a:xfrm>
            <a:off x="-294807" y="-320053"/>
            <a:ext cx="12486807" cy="5638874"/>
            <a:chOff x="-292100" y="-1119452"/>
            <a:chExt cx="12486807" cy="5638874"/>
          </a:xfrm>
        </p:grpSpPr>
        <p:pic>
          <p:nvPicPr>
            <p:cNvPr id="3" name="Picture 2" descr="5,400+ Knee Surgery Hospital Stock Photos, Pictures &amp; Royalty-Free Images -  iStock">
              <a:extLst>
                <a:ext uri="{FF2B5EF4-FFF2-40B4-BE49-F238E27FC236}">
                  <a16:creationId xmlns:a16="http://schemas.microsoft.com/office/drawing/2014/main" id="{5AB350D4-2D23-4B39-98ED-BAFD8155B81F}"/>
                </a:ext>
              </a:extLst>
            </p:cNvPr>
            <p:cNvPicPr>
              <a:picLocks noChangeAspect="1"/>
            </p:cNvPicPr>
            <p:nvPr/>
          </p:nvPicPr>
          <p:blipFill>
            <a:blip r:embed="rId2">
              <a:alphaModFix/>
            </a:blip>
            <a:srcRect l="-11" t="9628" r="11" b="25126"/>
            <a:stretch/>
          </p:blipFill>
          <p:spPr>
            <a:xfrm>
              <a:off x="0" y="-1119452"/>
              <a:ext cx="12194707" cy="5619531"/>
            </a:xfrm>
            <a:prstGeom prst="rect">
              <a:avLst/>
            </a:prstGeom>
            <a:ln>
              <a:noFill/>
            </a:ln>
          </p:spPr>
        </p:pic>
        <p:sp>
          <p:nvSpPr>
            <p:cNvPr id="4" name="Rectangle 3">
              <a:extLst>
                <a:ext uri="{FF2B5EF4-FFF2-40B4-BE49-F238E27FC236}">
                  <a16:creationId xmlns:a16="http://schemas.microsoft.com/office/drawing/2014/main" id="{D86CE6BB-547D-7F23-E6D9-6CB2EB373608}"/>
                </a:ext>
              </a:extLst>
            </p:cNvPr>
            <p:cNvSpPr>
              <a:spLocks/>
            </p:cNvSpPr>
            <p:nvPr/>
          </p:nvSpPr>
          <p:spPr>
            <a:xfrm>
              <a:off x="-292100" y="-1100109"/>
              <a:ext cx="12484100" cy="5619531"/>
            </a:xfrm>
            <a:prstGeom prst="rect">
              <a:avLst/>
            </a:prstGeom>
            <a:solidFill>
              <a:srgbClr val="112541">
                <a:alpha val="50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17DA99C-7616-A0C0-F1F7-5FB25F36ACA1}"/>
              </a:ext>
            </a:extLst>
          </p:cNvPr>
          <p:cNvSpPr txBox="1"/>
          <p:nvPr/>
        </p:nvSpPr>
        <p:spPr>
          <a:xfrm>
            <a:off x="620925" y="819071"/>
            <a:ext cx="9596236" cy="1261884"/>
          </a:xfrm>
          <a:prstGeom prst="rect">
            <a:avLst/>
          </a:prstGeom>
          <a:noFill/>
        </p:spPr>
        <p:txBody>
          <a:bodyPr wrap="square" rtlCol="0">
            <a:spAutoFit/>
          </a:bodyPr>
          <a:lstStyle/>
          <a:p>
            <a:r>
              <a:rPr lang="en-US" sz="7600" b="1">
                <a:solidFill>
                  <a:schemeClr val="bg2"/>
                </a:solidFill>
                <a:latin typeface="Aharoni" panose="02010803020104030203" pitchFamily="2" charset="-79"/>
                <a:cs typeface="Aharoni" panose="02010803020104030203" pitchFamily="2" charset="-79"/>
              </a:rPr>
              <a:t>Choose </a:t>
            </a:r>
            <a:r>
              <a:rPr lang="en-US" sz="7600" b="1" err="1">
                <a:solidFill>
                  <a:schemeClr val="bg1"/>
                </a:solidFill>
                <a:latin typeface="Aharoni" panose="02010803020104030203" pitchFamily="2" charset="-79"/>
                <a:cs typeface="Aharoni" panose="02010803020104030203" pitchFamily="2" charset="-79"/>
              </a:rPr>
              <a:t>Neurostride</a:t>
            </a:r>
            <a:r>
              <a:rPr lang="en-US" sz="7600" b="1">
                <a:solidFill>
                  <a:schemeClr val="bg2"/>
                </a:solidFill>
                <a:latin typeface="Aharoni" panose="02010803020104030203" pitchFamily="2" charset="-79"/>
                <a:cs typeface="Aharoni" panose="02010803020104030203" pitchFamily="2" charset="-79"/>
              </a:rPr>
              <a:t>!</a:t>
            </a:r>
          </a:p>
        </p:txBody>
      </p:sp>
      <p:cxnSp>
        <p:nvCxnSpPr>
          <p:cNvPr id="10" name="Straight Connector 9">
            <a:extLst>
              <a:ext uri="{FF2B5EF4-FFF2-40B4-BE49-F238E27FC236}">
                <a16:creationId xmlns:a16="http://schemas.microsoft.com/office/drawing/2014/main" id="{25E41956-E220-0AE1-5610-B9D57F333FB3}"/>
              </a:ext>
            </a:extLst>
          </p:cNvPr>
          <p:cNvCxnSpPr/>
          <p:nvPr/>
        </p:nvCxnSpPr>
        <p:spPr>
          <a:xfrm>
            <a:off x="842107" y="3022883"/>
            <a:ext cx="1930400" cy="0"/>
          </a:xfrm>
          <a:prstGeom prst="line">
            <a:avLst/>
          </a:prstGeom>
          <a:ln w="38100">
            <a:solidFill>
              <a:srgbClr val="59B5EC">
                <a:alpha val="90000"/>
              </a:srgbClr>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3E19966-2CBE-6CE5-A5CA-0554EDE03E13}"/>
              </a:ext>
            </a:extLst>
          </p:cNvPr>
          <p:cNvPicPr>
            <a:picLocks noChangeAspect="1"/>
          </p:cNvPicPr>
          <p:nvPr/>
        </p:nvPicPr>
        <p:blipFill>
          <a:blip r:embed="rId3"/>
          <a:srcRect l="25380" r="6286"/>
          <a:stretch/>
        </p:blipFill>
        <p:spPr>
          <a:xfrm>
            <a:off x="6430565" y="4656680"/>
            <a:ext cx="1346145" cy="1342800"/>
          </a:xfrm>
          <a:prstGeom prst="ellipse">
            <a:avLst/>
          </a:prstGeom>
          <a:ln w="3175">
            <a:noFill/>
          </a:ln>
          <a:effectLst/>
        </p:spPr>
      </p:pic>
      <p:pic>
        <p:nvPicPr>
          <p:cNvPr id="7" name="Picture 6">
            <a:extLst>
              <a:ext uri="{FF2B5EF4-FFF2-40B4-BE49-F238E27FC236}">
                <a16:creationId xmlns:a16="http://schemas.microsoft.com/office/drawing/2014/main" id="{7B56EB41-0789-38B1-9E64-FAD42A4A55DF}"/>
              </a:ext>
            </a:extLst>
          </p:cNvPr>
          <p:cNvPicPr>
            <a:picLocks noChangeAspect="1"/>
          </p:cNvPicPr>
          <p:nvPr/>
        </p:nvPicPr>
        <p:blipFill>
          <a:blip r:embed="rId4"/>
          <a:srcRect l="6275" t="20481" r="11904" b="20830"/>
          <a:stretch/>
        </p:blipFill>
        <p:spPr>
          <a:xfrm>
            <a:off x="8418182" y="4700139"/>
            <a:ext cx="1346145" cy="1342800"/>
          </a:xfrm>
          <a:prstGeom prst="ellipse">
            <a:avLst/>
          </a:prstGeom>
          <a:ln w="3175">
            <a:noFill/>
          </a:ln>
          <a:effectLst/>
        </p:spPr>
      </p:pic>
      <p:pic>
        <p:nvPicPr>
          <p:cNvPr id="8" name="Picture 7">
            <a:extLst>
              <a:ext uri="{FF2B5EF4-FFF2-40B4-BE49-F238E27FC236}">
                <a16:creationId xmlns:a16="http://schemas.microsoft.com/office/drawing/2014/main" id="{5DD3494B-32C7-8783-C918-7024EA71A5B7}"/>
              </a:ext>
            </a:extLst>
          </p:cNvPr>
          <p:cNvPicPr>
            <a:picLocks noChangeAspect="1"/>
          </p:cNvPicPr>
          <p:nvPr/>
        </p:nvPicPr>
        <p:blipFill>
          <a:blip r:embed="rId5"/>
          <a:srcRect l="22874" t="21114" r="17248" b="23481"/>
          <a:stretch/>
        </p:blipFill>
        <p:spPr>
          <a:xfrm>
            <a:off x="4550299" y="4700140"/>
            <a:ext cx="1342800" cy="1342800"/>
          </a:xfrm>
          <a:prstGeom prst="ellipse">
            <a:avLst/>
          </a:prstGeom>
          <a:ln w="3175">
            <a:noFill/>
          </a:ln>
          <a:effectLst/>
        </p:spPr>
      </p:pic>
      <p:pic>
        <p:nvPicPr>
          <p:cNvPr id="9" name="Picture 8">
            <a:extLst>
              <a:ext uri="{FF2B5EF4-FFF2-40B4-BE49-F238E27FC236}">
                <a16:creationId xmlns:a16="http://schemas.microsoft.com/office/drawing/2014/main" id="{5B976D9C-60AC-E3B3-4ABA-2096F6A05A80}"/>
              </a:ext>
            </a:extLst>
          </p:cNvPr>
          <p:cNvPicPr>
            <a:picLocks noChangeAspect="1"/>
          </p:cNvPicPr>
          <p:nvPr/>
        </p:nvPicPr>
        <p:blipFill>
          <a:blip r:embed="rId6"/>
          <a:srcRect l="8198" t="8920" b="1001"/>
          <a:stretch/>
        </p:blipFill>
        <p:spPr>
          <a:xfrm>
            <a:off x="10366612" y="4656679"/>
            <a:ext cx="1342800" cy="1342800"/>
          </a:xfrm>
          <a:prstGeom prst="ellipse">
            <a:avLst/>
          </a:prstGeom>
          <a:ln w="19050">
            <a:noFill/>
          </a:ln>
          <a:effectLst/>
        </p:spPr>
      </p:pic>
      <p:sp>
        <p:nvSpPr>
          <p:cNvPr id="12" name="Oval 11">
            <a:extLst>
              <a:ext uri="{FF2B5EF4-FFF2-40B4-BE49-F238E27FC236}">
                <a16:creationId xmlns:a16="http://schemas.microsoft.com/office/drawing/2014/main" id="{353B3103-DA29-A505-F045-5269F1CF4699}"/>
              </a:ext>
            </a:extLst>
          </p:cNvPr>
          <p:cNvSpPr>
            <a:spLocks noChangeAspect="1"/>
          </p:cNvSpPr>
          <p:nvPr/>
        </p:nvSpPr>
        <p:spPr>
          <a:xfrm>
            <a:off x="10280701" y="4581538"/>
            <a:ext cx="1490400" cy="1492382"/>
          </a:xfrm>
          <a:prstGeom prst="ellipse">
            <a:avLst/>
          </a:prstGeom>
          <a:noFill/>
          <a:ln w="38100">
            <a:solidFill>
              <a:srgbClr val="59B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7F5E10E-9080-05CD-1286-493A05D7EBFA}"/>
              </a:ext>
            </a:extLst>
          </p:cNvPr>
          <p:cNvSpPr txBox="1"/>
          <p:nvPr/>
        </p:nvSpPr>
        <p:spPr>
          <a:xfrm>
            <a:off x="4580359" y="6156077"/>
            <a:ext cx="1322280" cy="415498"/>
          </a:xfrm>
          <a:prstGeom prst="rect">
            <a:avLst/>
          </a:prstGeom>
          <a:noFill/>
        </p:spPr>
        <p:txBody>
          <a:bodyPr wrap="square" rtlCol="0">
            <a:spAutoFit/>
          </a:bodyPr>
          <a:lstStyle/>
          <a:p>
            <a:pPr algn="ctr"/>
            <a:r>
              <a:rPr lang="en-US" sz="2100" b="1">
                <a:solidFill>
                  <a:srgbClr val="59B5EC"/>
                </a:solidFill>
              </a:rPr>
              <a:t>C</a:t>
            </a:r>
            <a:r>
              <a:rPr lang="en-US" sz="2100" b="1"/>
              <a:t>lara</a:t>
            </a:r>
          </a:p>
        </p:txBody>
      </p:sp>
      <p:sp>
        <p:nvSpPr>
          <p:cNvPr id="18" name="Oval 17">
            <a:extLst>
              <a:ext uri="{FF2B5EF4-FFF2-40B4-BE49-F238E27FC236}">
                <a16:creationId xmlns:a16="http://schemas.microsoft.com/office/drawing/2014/main" id="{27B8AB87-7011-224A-61FD-DD8B246C99D2}"/>
              </a:ext>
            </a:extLst>
          </p:cNvPr>
          <p:cNvSpPr>
            <a:spLocks noChangeAspect="1"/>
          </p:cNvSpPr>
          <p:nvPr/>
        </p:nvSpPr>
        <p:spPr>
          <a:xfrm>
            <a:off x="8336691" y="4617080"/>
            <a:ext cx="1490400" cy="1492382"/>
          </a:xfrm>
          <a:prstGeom prst="ellipse">
            <a:avLst/>
          </a:prstGeom>
          <a:noFill/>
          <a:ln w="38100">
            <a:solidFill>
              <a:srgbClr val="59B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088153B-9503-93BA-6E6F-A3BCCBD4E5F9}"/>
              </a:ext>
            </a:extLst>
          </p:cNvPr>
          <p:cNvSpPr>
            <a:spLocks noChangeAspect="1"/>
          </p:cNvSpPr>
          <p:nvPr/>
        </p:nvSpPr>
        <p:spPr>
          <a:xfrm>
            <a:off x="6356092" y="4572630"/>
            <a:ext cx="1490400" cy="1492382"/>
          </a:xfrm>
          <a:prstGeom prst="ellipse">
            <a:avLst/>
          </a:prstGeom>
          <a:noFill/>
          <a:ln w="38100">
            <a:solidFill>
              <a:srgbClr val="59B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ED6D71-6E72-3EAE-CDF1-666D375CDEEF}"/>
              </a:ext>
            </a:extLst>
          </p:cNvPr>
          <p:cNvSpPr>
            <a:spLocks noChangeAspect="1"/>
          </p:cNvSpPr>
          <p:nvPr/>
        </p:nvSpPr>
        <p:spPr>
          <a:xfrm>
            <a:off x="4480624" y="4625348"/>
            <a:ext cx="1490400" cy="1492382"/>
          </a:xfrm>
          <a:prstGeom prst="ellipse">
            <a:avLst/>
          </a:prstGeom>
          <a:noFill/>
          <a:ln w="38100">
            <a:solidFill>
              <a:srgbClr val="59B5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1E535B8-4D2B-7519-C2A8-FDEFB1803604}"/>
              </a:ext>
            </a:extLst>
          </p:cNvPr>
          <p:cNvSpPr txBox="1"/>
          <p:nvPr/>
        </p:nvSpPr>
        <p:spPr>
          <a:xfrm>
            <a:off x="6462609" y="6149062"/>
            <a:ext cx="1322280" cy="415498"/>
          </a:xfrm>
          <a:prstGeom prst="rect">
            <a:avLst/>
          </a:prstGeom>
          <a:noFill/>
        </p:spPr>
        <p:txBody>
          <a:bodyPr wrap="square" rtlCol="0">
            <a:spAutoFit/>
          </a:bodyPr>
          <a:lstStyle/>
          <a:p>
            <a:pPr algn="ctr"/>
            <a:r>
              <a:rPr lang="en-US" sz="2100" b="1">
                <a:solidFill>
                  <a:srgbClr val="59B5EC"/>
                </a:solidFill>
              </a:rPr>
              <a:t>C</a:t>
            </a:r>
            <a:r>
              <a:rPr lang="en-US" sz="2100" b="1">
                <a:solidFill>
                  <a:srgbClr val="102940"/>
                </a:solidFill>
              </a:rPr>
              <a:t>havonz</a:t>
            </a:r>
          </a:p>
        </p:txBody>
      </p:sp>
      <p:sp>
        <p:nvSpPr>
          <p:cNvPr id="22" name="TextBox 21">
            <a:extLst>
              <a:ext uri="{FF2B5EF4-FFF2-40B4-BE49-F238E27FC236}">
                <a16:creationId xmlns:a16="http://schemas.microsoft.com/office/drawing/2014/main" id="{72C32B97-F425-FFBC-0813-FD2BB73E8A60}"/>
              </a:ext>
            </a:extLst>
          </p:cNvPr>
          <p:cNvSpPr txBox="1"/>
          <p:nvPr/>
        </p:nvSpPr>
        <p:spPr>
          <a:xfrm>
            <a:off x="8125627" y="6135558"/>
            <a:ext cx="1927910" cy="415498"/>
          </a:xfrm>
          <a:prstGeom prst="rect">
            <a:avLst/>
          </a:prstGeom>
          <a:noFill/>
        </p:spPr>
        <p:txBody>
          <a:bodyPr wrap="square" rtlCol="0">
            <a:spAutoFit/>
          </a:bodyPr>
          <a:lstStyle/>
          <a:p>
            <a:pPr algn="ctr"/>
            <a:r>
              <a:rPr lang="en-US" sz="2100" b="1">
                <a:solidFill>
                  <a:srgbClr val="59B5EC"/>
                </a:solidFill>
              </a:rPr>
              <a:t>L</a:t>
            </a:r>
            <a:r>
              <a:rPr lang="en-US" sz="2100" b="1"/>
              <a:t>avantika</a:t>
            </a:r>
          </a:p>
        </p:txBody>
      </p:sp>
      <p:sp>
        <p:nvSpPr>
          <p:cNvPr id="23" name="TextBox 22">
            <a:extLst>
              <a:ext uri="{FF2B5EF4-FFF2-40B4-BE49-F238E27FC236}">
                <a16:creationId xmlns:a16="http://schemas.microsoft.com/office/drawing/2014/main" id="{015F6A24-EC1F-3801-24D6-F5D5AA7C6E21}"/>
              </a:ext>
            </a:extLst>
          </p:cNvPr>
          <p:cNvSpPr txBox="1"/>
          <p:nvPr/>
        </p:nvSpPr>
        <p:spPr>
          <a:xfrm>
            <a:off x="10072257" y="6143971"/>
            <a:ext cx="1927910" cy="415498"/>
          </a:xfrm>
          <a:prstGeom prst="rect">
            <a:avLst/>
          </a:prstGeom>
          <a:noFill/>
        </p:spPr>
        <p:txBody>
          <a:bodyPr wrap="square" rtlCol="0">
            <a:spAutoFit/>
          </a:bodyPr>
          <a:lstStyle/>
          <a:p>
            <a:pPr algn="ctr"/>
            <a:r>
              <a:rPr lang="en-US" sz="2100" b="1">
                <a:solidFill>
                  <a:srgbClr val="59B5EC"/>
                </a:solidFill>
              </a:rPr>
              <a:t>A</a:t>
            </a:r>
            <a:r>
              <a:rPr lang="en-US" sz="2100" b="1"/>
              <a:t>asish</a:t>
            </a:r>
          </a:p>
        </p:txBody>
      </p:sp>
      <p:sp>
        <p:nvSpPr>
          <p:cNvPr id="11" name="TextBox 10">
            <a:extLst>
              <a:ext uri="{FF2B5EF4-FFF2-40B4-BE49-F238E27FC236}">
                <a16:creationId xmlns:a16="http://schemas.microsoft.com/office/drawing/2014/main" id="{4927C070-F7E8-7507-0D0C-DBBEF0406BD6}"/>
              </a:ext>
            </a:extLst>
          </p:cNvPr>
          <p:cNvSpPr txBox="1"/>
          <p:nvPr/>
        </p:nvSpPr>
        <p:spPr>
          <a:xfrm>
            <a:off x="620925" y="1973394"/>
            <a:ext cx="9596236" cy="769441"/>
          </a:xfrm>
          <a:prstGeom prst="rect">
            <a:avLst/>
          </a:prstGeom>
          <a:noFill/>
        </p:spPr>
        <p:txBody>
          <a:bodyPr wrap="square" rtlCol="0">
            <a:spAutoFit/>
          </a:bodyPr>
          <a:lstStyle/>
          <a:p>
            <a:r>
              <a:rPr lang="en-US" sz="4400" i="1">
                <a:solidFill>
                  <a:schemeClr val="bg2"/>
                </a:solidFill>
                <a:latin typeface="Aptos" panose="020B0004020202020204" pitchFamily="34" charset="0"/>
                <a:cs typeface="Al Nile" pitchFamily="2" charset="-78"/>
              </a:rPr>
              <a:t>A New Era of Mobility Starts Here</a:t>
            </a:r>
          </a:p>
        </p:txBody>
      </p:sp>
    </p:spTree>
    <p:extLst>
      <p:ext uri="{BB962C8B-B14F-4D97-AF65-F5344CB8AC3E}">
        <p14:creationId xmlns:p14="http://schemas.microsoft.com/office/powerpoint/2010/main" val="2462823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7B481-5930-AA46-DDB0-CCF464F9DEDC}"/>
            </a:ext>
          </a:extLst>
        </p:cNvPr>
        <p:cNvGrpSpPr/>
        <p:nvPr/>
      </p:nvGrpSpPr>
      <p:grpSpPr>
        <a:xfrm>
          <a:off x="0" y="0"/>
          <a:ext cx="0" cy="0"/>
          <a:chOff x="0" y="0"/>
          <a:chExt cx="0" cy="0"/>
        </a:xfrm>
      </p:grpSpPr>
      <p:pic>
        <p:nvPicPr>
          <p:cNvPr id="1026" name="Picture 2" descr="Discussion Photos, Download The BEST Free Discussion Stock Photos &amp; HD  Images">
            <a:extLst>
              <a:ext uri="{FF2B5EF4-FFF2-40B4-BE49-F238E27FC236}">
                <a16:creationId xmlns:a16="http://schemas.microsoft.com/office/drawing/2014/main" id="{48246915-F222-0243-0CC4-706E10404F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72" b="3172"/>
          <a:stretch/>
        </p:blipFill>
        <p:spPr bwMode="auto">
          <a:xfrm>
            <a:off x="0" y="-334511"/>
            <a:ext cx="12773664" cy="7983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FFEABA-9865-A75C-ADDD-0764FF761F94}"/>
              </a:ext>
            </a:extLst>
          </p:cNvPr>
          <p:cNvSpPr>
            <a:spLocks/>
          </p:cNvSpPr>
          <p:nvPr/>
        </p:nvSpPr>
        <p:spPr>
          <a:xfrm>
            <a:off x="-763576" y="-148223"/>
            <a:ext cx="14276376" cy="7545065"/>
          </a:xfrm>
          <a:prstGeom prst="rect">
            <a:avLst/>
          </a:prstGeom>
          <a:solidFill>
            <a:srgbClr val="112541">
              <a:alpha val="5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8E3847-4F75-9905-1437-34E0F5A262F7}"/>
              </a:ext>
            </a:extLst>
          </p:cNvPr>
          <p:cNvSpPr/>
          <p:nvPr/>
        </p:nvSpPr>
        <p:spPr>
          <a:xfrm>
            <a:off x="2038866" y="2057400"/>
            <a:ext cx="8452020" cy="2743200"/>
          </a:xfrm>
          <a:prstGeom prst="rect">
            <a:avLst/>
          </a:prstGeom>
          <a:solidFill>
            <a:srgbClr val="112541">
              <a:alpha val="652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72A43B-27F5-C626-52E1-5E98ABF8C074}"/>
              </a:ext>
            </a:extLst>
          </p:cNvPr>
          <p:cNvSpPr txBox="1"/>
          <p:nvPr/>
        </p:nvSpPr>
        <p:spPr>
          <a:xfrm>
            <a:off x="1466758" y="2280903"/>
            <a:ext cx="9596236" cy="1261884"/>
          </a:xfrm>
          <a:prstGeom prst="rect">
            <a:avLst/>
          </a:prstGeom>
          <a:noFill/>
        </p:spPr>
        <p:txBody>
          <a:bodyPr wrap="square" rtlCol="0">
            <a:spAutoFit/>
          </a:bodyPr>
          <a:lstStyle/>
          <a:p>
            <a:pPr algn="ctr"/>
            <a:r>
              <a:rPr lang="en-US" sz="7600" b="1">
                <a:solidFill>
                  <a:schemeClr val="bg2"/>
                </a:solidFill>
                <a:latin typeface="Aharoni" panose="02010803020104030203" pitchFamily="2" charset="-79"/>
                <a:cs typeface="Aharoni" panose="02010803020104030203" pitchFamily="2" charset="-79"/>
              </a:rPr>
              <a:t>Q&amp;A</a:t>
            </a:r>
          </a:p>
        </p:txBody>
      </p:sp>
      <p:cxnSp>
        <p:nvCxnSpPr>
          <p:cNvPr id="9" name="Straight Connector 8">
            <a:extLst>
              <a:ext uri="{FF2B5EF4-FFF2-40B4-BE49-F238E27FC236}">
                <a16:creationId xmlns:a16="http://schemas.microsoft.com/office/drawing/2014/main" id="{713533E0-05E1-CFC9-8DA2-5D1B3DC3CFD6}"/>
              </a:ext>
            </a:extLst>
          </p:cNvPr>
          <p:cNvCxnSpPr>
            <a:cxnSpLocks/>
          </p:cNvCxnSpPr>
          <p:nvPr/>
        </p:nvCxnSpPr>
        <p:spPr>
          <a:xfrm>
            <a:off x="2842054" y="3624310"/>
            <a:ext cx="6734432"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2113B09-483A-0227-75C3-58B38E40319D}"/>
              </a:ext>
            </a:extLst>
          </p:cNvPr>
          <p:cNvSpPr txBox="1"/>
          <p:nvPr/>
        </p:nvSpPr>
        <p:spPr>
          <a:xfrm>
            <a:off x="4868562" y="3756195"/>
            <a:ext cx="2681416" cy="415498"/>
          </a:xfrm>
          <a:prstGeom prst="rect">
            <a:avLst/>
          </a:prstGeom>
          <a:noFill/>
        </p:spPr>
        <p:txBody>
          <a:bodyPr wrap="square" rtlCol="0">
            <a:spAutoFit/>
          </a:bodyPr>
          <a:lstStyle/>
          <a:p>
            <a:pPr algn="ctr"/>
            <a:r>
              <a:rPr lang="en-US" sz="2100">
                <a:solidFill>
                  <a:schemeClr val="bg2"/>
                </a:solidFill>
                <a:latin typeface="Aptos" panose="020B0004020202020204" pitchFamily="34" charset="0"/>
                <a:cs typeface="Aharoni" panose="02010803020104030203" pitchFamily="2" charset="-79"/>
              </a:rPr>
              <a:t>By the Team</a:t>
            </a:r>
          </a:p>
        </p:txBody>
      </p:sp>
    </p:spTree>
    <p:extLst>
      <p:ext uri="{BB962C8B-B14F-4D97-AF65-F5344CB8AC3E}">
        <p14:creationId xmlns:p14="http://schemas.microsoft.com/office/powerpoint/2010/main" val="409802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strVal val="#ppt_w*0.70"/>
                                          </p:val>
                                        </p:tav>
                                        <p:tav tm="100000">
                                          <p:val>
                                            <p:strVal val="#ppt_w"/>
                                          </p:val>
                                        </p:tav>
                                      </p:tavLst>
                                    </p:anim>
                                    <p:anim calcmode="lin" valueType="num">
                                      <p:cBhvr>
                                        <p:cTn id="8" dur="2000" fill="hold"/>
                                        <p:tgtEl>
                                          <p:spTgt spid="9"/>
                                        </p:tgtEl>
                                        <p:attrNameLst>
                                          <p:attrName>ppt_h</p:attrName>
                                        </p:attrNameLst>
                                      </p:cBhvr>
                                      <p:tavLst>
                                        <p:tav tm="0">
                                          <p:val>
                                            <p:strVal val="#ppt_h"/>
                                          </p:val>
                                        </p:tav>
                                        <p:tav tm="100000">
                                          <p:val>
                                            <p:strVal val="#ppt_h"/>
                                          </p:val>
                                        </p:tav>
                                      </p:tavLst>
                                    </p:anim>
                                    <p:animEffect transition="in" filter="fade">
                                      <p:cBhvr>
                                        <p:cTn id="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E917-F590-C5CE-C929-A3B17592A8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361D20-7860-0CFC-C61D-78F0F9AE8EE1}"/>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Q&amp;A Slide Network</a:t>
            </a:r>
            <a:endParaRPr lang="en-US"/>
          </a:p>
        </p:txBody>
      </p:sp>
      <p:sp>
        <p:nvSpPr>
          <p:cNvPr id="3" name="Rectangle 2">
            <a:extLst>
              <a:ext uri="{FF2B5EF4-FFF2-40B4-BE49-F238E27FC236}">
                <a16:creationId xmlns:a16="http://schemas.microsoft.com/office/drawing/2014/main" id="{070AD1C1-4A04-61C7-024D-73819D516BED}"/>
              </a:ext>
            </a:extLst>
          </p:cNvPr>
          <p:cNvSpPr/>
          <p:nvPr/>
        </p:nvSpPr>
        <p:spPr>
          <a:xfrm>
            <a:off x="234870" y="1206403"/>
            <a:ext cx="3701185"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Clinical Perspective</a:t>
            </a:r>
          </a:p>
        </p:txBody>
      </p:sp>
      <p:sp>
        <p:nvSpPr>
          <p:cNvPr id="4" name="Rectangle 3">
            <a:extLst>
              <a:ext uri="{FF2B5EF4-FFF2-40B4-BE49-F238E27FC236}">
                <a16:creationId xmlns:a16="http://schemas.microsoft.com/office/drawing/2014/main" id="{63E0182B-B4EB-66C2-8DE6-C8DAFC4AFB15}"/>
              </a:ext>
            </a:extLst>
          </p:cNvPr>
          <p:cNvSpPr/>
          <p:nvPr/>
        </p:nvSpPr>
        <p:spPr>
          <a:xfrm>
            <a:off x="4251356" y="1206403"/>
            <a:ext cx="3701185"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Technical Perspective</a:t>
            </a:r>
          </a:p>
        </p:txBody>
      </p:sp>
      <p:sp>
        <p:nvSpPr>
          <p:cNvPr id="5" name="Rectangle 4">
            <a:extLst>
              <a:ext uri="{FF2B5EF4-FFF2-40B4-BE49-F238E27FC236}">
                <a16:creationId xmlns:a16="http://schemas.microsoft.com/office/drawing/2014/main" id="{BA00CC61-3A97-6402-9C58-E35C95AFF7A9}"/>
              </a:ext>
            </a:extLst>
          </p:cNvPr>
          <p:cNvSpPr/>
          <p:nvPr/>
        </p:nvSpPr>
        <p:spPr>
          <a:xfrm>
            <a:off x="8267842" y="1206403"/>
            <a:ext cx="3701185"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Business Perspective</a:t>
            </a:r>
          </a:p>
        </p:txBody>
      </p:sp>
      <p:sp>
        <p:nvSpPr>
          <p:cNvPr id="6" name="Rectangle 5">
            <a:extLst>
              <a:ext uri="{FF2B5EF4-FFF2-40B4-BE49-F238E27FC236}">
                <a16:creationId xmlns:a16="http://schemas.microsoft.com/office/drawing/2014/main" id="{5FF81103-8241-831F-99AD-8D0CC7FBACC4}"/>
              </a:ext>
            </a:extLst>
          </p:cNvPr>
          <p:cNvSpPr/>
          <p:nvPr/>
        </p:nvSpPr>
        <p:spPr>
          <a:xfrm>
            <a:off x="234870" y="2009017"/>
            <a:ext cx="3701185" cy="472039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a:solidFill>
                <a:schemeClr val="tx1"/>
              </a:solidFill>
            </a:endParaRPr>
          </a:p>
        </p:txBody>
      </p:sp>
      <p:sp>
        <p:nvSpPr>
          <p:cNvPr id="7" name="Rectangle 6">
            <a:extLst>
              <a:ext uri="{FF2B5EF4-FFF2-40B4-BE49-F238E27FC236}">
                <a16:creationId xmlns:a16="http://schemas.microsoft.com/office/drawing/2014/main" id="{6463AF18-73BA-D4F9-33C7-48ECA5E7A563}"/>
              </a:ext>
            </a:extLst>
          </p:cNvPr>
          <p:cNvSpPr/>
          <p:nvPr/>
        </p:nvSpPr>
        <p:spPr>
          <a:xfrm>
            <a:off x="4245407" y="2009017"/>
            <a:ext cx="3701185" cy="472039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endParaRPr>
          </a:p>
        </p:txBody>
      </p:sp>
      <p:sp>
        <p:nvSpPr>
          <p:cNvPr id="8" name="Rectangle 7">
            <a:extLst>
              <a:ext uri="{FF2B5EF4-FFF2-40B4-BE49-F238E27FC236}">
                <a16:creationId xmlns:a16="http://schemas.microsoft.com/office/drawing/2014/main" id="{3F6AD32E-9BBD-02F8-E330-EB077890419C}"/>
              </a:ext>
            </a:extLst>
          </p:cNvPr>
          <p:cNvSpPr/>
          <p:nvPr/>
        </p:nvSpPr>
        <p:spPr>
          <a:xfrm>
            <a:off x="8267842" y="2009017"/>
            <a:ext cx="3701185" cy="472039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endParaRPr>
          </a:p>
        </p:txBody>
      </p:sp>
      <p:sp>
        <p:nvSpPr>
          <p:cNvPr id="11" name="TextBox 10">
            <a:extLst>
              <a:ext uri="{FF2B5EF4-FFF2-40B4-BE49-F238E27FC236}">
                <a16:creationId xmlns:a16="http://schemas.microsoft.com/office/drawing/2014/main" id="{14FA810F-C012-289C-E4B9-315B5D6C942A}"/>
              </a:ext>
            </a:extLst>
          </p:cNvPr>
          <p:cNvSpPr txBox="1"/>
          <p:nvPr/>
        </p:nvSpPr>
        <p:spPr>
          <a:xfrm>
            <a:off x="8452022" y="2095550"/>
            <a:ext cx="3385751" cy="4401205"/>
          </a:xfrm>
          <a:prstGeom prst="rect">
            <a:avLst/>
          </a:prstGeom>
          <a:noFill/>
        </p:spPr>
        <p:txBody>
          <a:bodyPr wrap="square" rtlCol="0">
            <a:spAutoFit/>
          </a:bodyPr>
          <a:lstStyle/>
          <a:p>
            <a:pPr marL="342900" indent="-342900">
              <a:buAutoNum type="arabicPeriod"/>
            </a:pPr>
            <a:r>
              <a:rPr lang="en-US" sz="1400" dirty="0">
                <a:hlinkClick r:id="rId2" action="ppaction://hlinksldjump"/>
              </a:rPr>
              <a:t>What is our implementation route?</a:t>
            </a:r>
            <a:endParaRPr lang="en-US" sz="1400" dirty="0"/>
          </a:p>
          <a:p>
            <a:pPr marL="742950" lvl="1" indent="-285750">
              <a:buFontTx/>
              <a:buChar char="-"/>
            </a:pPr>
            <a:r>
              <a:rPr lang="en-US" sz="1400" dirty="0">
                <a:hlinkClick r:id="rId3" action="ppaction://hlinksldjump"/>
              </a:rPr>
              <a:t>Phase 1: Prototyping</a:t>
            </a:r>
            <a:endParaRPr lang="en-US" sz="1400" dirty="0"/>
          </a:p>
          <a:p>
            <a:pPr marL="742950" lvl="1" indent="-285750">
              <a:buFontTx/>
              <a:buChar char="-"/>
            </a:pPr>
            <a:r>
              <a:rPr lang="en-US" sz="1400" dirty="0">
                <a:hlinkClick r:id="rId4" action="ppaction://hlinksldjump"/>
              </a:rPr>
              <a:t>Phase 2: IP Protection</a:t>
            </a:r>
            <a:endParaRPr lang="en-US" sz="1400" dirty="0"/>
          </a:p>
          <a:p>
            <a:pPr marL="742950" lvl="1" indent="-285750">
              <a:buFontTx/>
              <a:buChar char="-"/>
            </a:pPr>
            <a:r>
              <a:rPr lang="en-US" sz="1400" dirty="0">
                <a:hlinkClick r:id="rId5" action="ppaction://hlinksldjump"/>
              </a:rPr>
              <a:t>Phase 3.1: Regulatory Approval</a:t>
            </a:r>
            <a:endParaRPr lang="en-US" sz="1400" dirty="0"/>
          </a:p>
          <a:p>
            <a:pPr marL="742950" lvl="1" indent="-285750">
              <a:buFontTx/>
              <a:buChar char="-"/>
            </a:pPr>
            <a:r>
              <a:rPr lang="en-US" sz="1400" dirty="0">
                <a:hlinkClick r:id="rId6" action="ppaction://hlinksldjump"/>
              </a:rPr>
              <a:t>Phase 3.2: Clinical Trials</a:t>
            </a:r>
            <a:endParaRPr lang="en-US" sz="1400" dirty="0"/>
          </a:p>
          <a:p>
            <a:pPr marL="742950" lvl="1" indent="-285750">
              <a:buFontTx/>
              <a:buChar char="-"/>
            </a:pPr>
            <a:r>
              <a:rPr lang="en-US" sz="1400" dirty="0">
                <a:hlinkClick r:id="rId7" action="ppaction://hlinksldjump"/>
              </a:rPr>
              <a:t>Phase 4: Mass Manufacturing</a:t>
            </a:r>
            <a:endParaRPr lang="en-US" sz="1400" dirty="0"/>
          </a:p>
          <a:p>
            <a:pPr marL="342900" indent="-342900">
              <a:buFont typeface="+mj-lt"/>
              <a:buAutoNum type="arabicPeriod"/>
            </a:pPr>
            <a:r>
              <a:rPr lang="en-US" sz="1400" dirty="0">
                <a:hlinkClick r:id="rId8" action="ppaction://hlinksldjump"/>
              </a:rPr>
              <a:t>What is the market we intend to capture?</a:t>
            </a:r>
            <a:endParaRPr lang="en-US" sz="1400" dirty="0"/>
          </a:p>
          <a:p>
            <a:pPr marL="342900" indent="-342900">
              <a:buFont typeface="+mj-lt"/>
              <a:buAutoNum type="arabicPeriod"/>
            </a:pPr>
            <a:r>
              <a:rPr lang="en-US" sz="1400" dirty="0">
                <a:hlinkClick r:id="rId9" action="ppaction://hlinksldjump"/>
              </a:rPr>
              <a:t>Why did we choose a B2B model over B2C?</a:t>
            </a:r>
            <a:endParaRPr lang="en-US" sz="1400" dirty="0"/>
          </a:p>
          <a:p>
            <a:pPr marL="342900" indent="-342900">
              <a:buFont typeface="+mj-lt"/>
              <a:buAutoNum type="arabicPeriod"/>
            </a:pPr>
            <a:r>
              <a:rPr lang="en-US" sz="1400" dirty="0">
                <a:hlinkClick r:id="rId10" action="ppaction://hlinksldjump"/>
              </a:rPr>
              <a:t>How are you going to distribute the funding you receive?</a:t>
            </a:r>
            <a:endParaRPr lang="en-US" sz="1400" dirty="0"/>
          </a:p>
          <a:p>
            <a:pPr marL="342900" indent="-342900">
              <a:buFont typeface="+mj-lt"/>
              <a:buAutoNum type="arabicPeriod"/>
            </a:pPr>
            <a:r>
              <a:rPr lang="en-US" sz="1400" dirty="0">
                <a:hlinkClick r:id="rId11" action="ppaction://hlinksldjump"/>
              </a:rPr>
              <a:t>What is the manufacturing cost of each unit?</a:t>
            </a:r>
            <a:endParaRPr lang="en-US" sz="1400" dirty="0"/>
          </a:p>
          <a:p>
            <a:pPr marL="342900" indent="-342900">
              <a:buFont typeface="+mj-lt"/>
              <a:buAutoNum type="arabicPeriod"/>
            </a:pPr>
            <a:r>
              <a:rPr lang="en-US" sz="1400" dirty="0">
                <a:hlinkClick r:id="rId12" action="ppaction://hlinksldjump"/>
              </a:rPr>
              <a:t>What is the retail price of each unit?</a:t>
            </a:r>
            <a:endParaRPr lang="en-US" sz="1400" dirty="0"/>
          </a:p>
          <a:p>
            <a:pPr marL="342900" indent="-342900">
              <a:buFont typeface="+mj-lt"/>
              <a:buAutoNum type="arabicPeriod"/>
            </a:pPr>
            <a:r>
              <a:rPr lang="en-US" sz="1400" dirty="0">
                <a:hlinkClick r:id="rId13" action="ppaction://hlinksldjump"/>
              </a:rPr>
              <a:t>Is there any case study to prove how feasible Neurostride is?</a:t>
            </a:r>
            <a:endParaRPr lang="en-US" sz="1400" dirty="0"/>
          </a:p>
          <a:p>
            <a:pPr marL="342900" indent="-342900">
              <a:buFont typeface="+mj-lt"/>
              <a:buAutoNum type="arabicPeriod"/>
            </a:pPr>
            <a:endParaRPr lang="en-US" sz="1400" dirty="0"/>
          </a:p>
          <a:p>
            <a:pPr marL="285750" indent="-285750">
              <a:buFontTx/>
              <a:buChar char="-"/>
            </a:pPr>
            <a:endParaRPr lang="en-US" sz="1400" dirty="0"/>
          </a:p>
          <a:p>
            <a:pPr marL="342900" indent="-342900">
              <a:buAutoNum type="arabicPeriod"/>
            </a:pPr>
            <a:endParaRPr lang="en-US" sz="1400" dirty="0"/>
          </a:p>
        </p:txBody>
      </p:sp>
      <p:sp>
        <p:nvSpPr>
          <p:cNvPr id="9" name="TextBox 8">
            <a:extLst>
              <a:ext uri="{FF2B5EF4-FFF2-40B4-BE49-F238E27FC236}">
                <a16:creationId xmlns:a16="http://schemas.microsoft.com/office/drawing/2014/main" id="{4A6BEBE4-BD75-5C24-4248-BF66B343CCC5}"/>
              </a:ext>
            </a:extLst>
          </p:cNvPr>
          <p:cNvSpPr txBox="1"/>
          <p:nvPr/>
        </p:nvSpPr>
        <p:spPr>
          <a:xfrm>
            <a:off x="4352289" y="5473028"/>
            <a:ext cx="2435988" cy="369332"/>
          </a:xfrm>
          <a:prstGeom prst="rect">
            <a:avLst/>
          </a:prstGeom>
          <a:noFill/>
        </p:spPr>
        <p:txBody>
          <a:bodyPr wrap="none" rtlCol="0">
            <a:spAutoFit/>
          </a:bodyPr>
          <a:lstStyle/>
          <a:p>
            <a:r>
              <a:rPr lang="en-US" dirty="0"/>
              <a:t>Design Considerations</a:t>
            </a:r>
          </a:p>
        </p:txBody>
      </p:sp>
      <p:sp>
        <p:nvSpPr>
          <p:cNvPr id="10" name="TextBox 9">
            <a:extLst>
              <a:ext uri="{FF2B5EF4-FFF2-40B4-BE49-F238E27FC236}">
                <a16:creationId xmlns:a16="http://schemas.microsoft.com/office/drawing/2014/main" id="{70B49CBF-3A6E-54ED-B676-81E8B86BB8EE}"/>
              </a:ext>
            </a:extLst>
          </p:cNvPr>
          <p:cNvSpPr txBox="1"/>
          <p:nvPr/>
        </p:nvSpPr>
        <p:spPr>
          <a:xfrm>
            <a:off x="4352289" y="2139864"/>
            <a:ext cx="1160254" cy="369332"/>
          </a:xfrm>
          <a:prstGeom prst="rect">
            <a:avLst/>
          </a:prstGeom>
          <a:noFill/>
        </p:spPr>
        <p:txBody>
          <a:bodyPr wrap="none" rtlCol="0">
            <a:spAutoFit/>
          </a:bodyPr>
          <a:lstStyle/>
          <a:p>
            <a:r>
              <a:rPr lang="en-US"/>
              <a:t>Hardware</a:t>
            </a:r>
          </a:p>
        </p:txBody>
      </p:sp>
      <p:sp>
        <p:nvSpPr>
          <p:cNvPr id="12" name="TextBox 11">
            <a:extLst>
              <a:ext uri="{FF2B5EF4-FFF2-40B4-BE49-F238E27FC236}">
                <a16:creationId xmlns:a16="http://schemas.microsoft.com/office/drawing/2014/main" id="{52D794BE-8D09-6AF5-BF6A-F5038A2B0475}"/>
              </a:ext>
            </a:extLst>
          </p:cNvPr>
          <p:cNvSpPr txBox="1"/>
          <p:nvPr/>
        </p:nvSpPr>
        <p:spPr>
          <a:xfrm>
            <a:off x="4396532" y="2952094"/>
            <a:ext cx="1071768" cy="369332"/>
          </a:xfrm>
          <a:prstGeom prst="rect">
            <a:avLst/>
          </a:prstGeom>
          <a:noFill/>
        </p:spPr>
        <p:txBody>
          <a:bodyPr wrap="none" rtlCol="0">
            <a:spAutoFit/>
          </a:bodyPr>
          <a:lstStyle/>
          <a:p>
            <a:r>
              <a:rPr lang="en-US" dirty="0"/>
              <a:t>Software</a:t>
            </a:r>
          </a:p>
        </p:txBody>
      </p:sp>
      <p:sp>
        <p:nvSpPr>
          <p:cNvPr id="13" name="TextBox 12">
            <a:extLst>
              <a:ext uri="{FF2B5EF4-FFF2-40B4-BE49-F238E27FC236}">
                <a16:creationId xmlns:a16="http://schemas.microsoft.com/office/drawing/2014/main" id="{8B58F366-C5BE-187C-DBCF-224A2A143B28}"/>
              </a:ext>
            </a:extLst>
          </p:cNvPr>
          <p:cNvSpPr txBox="1"/>
          <p:nvPr/>
        </p:nvSpPr>
        <p:spPr>
          <a:xfrm>
            <a:off x="4352289" y="5760177"/>
            <a:ext cx="3385751" cy="954107"/>
          </a:xfrm>
          <a:prstGeom prst="rect">
            <a:avLst/>
          </a:prstGeom>
          <a:noFill/>
        </p:spPr>
        <p:txBody>
          <a:bodyPr wrap="square" rtlCol="0">
            <a:spAutoFit/>
          </a:bodyPr>
          <a:lstStyle/>
          <a:p>
            <a:pPr marL="342900" indent="-342900">
              <a:buAutoNum type="arabicPeriod"/>
            </a:pPr>
            <a:r>
              <a:rPr lang="en-US" sz="1400" dirty="0">
                <a:hlinkClick r:id="rId14" action="ppaction://hlinksldjump"/>
              </a:rPr>
              <a:t>What are our design considerations behind rubber electrodes? </a:t>
            </a:r>
            <a:endParaRPr lang="en-US" sz="1400" dirty="0"/>
          </a:p>
          <a:p>
            <a:pPr marL="342900" indent="-342900">
              <a:buAutoNum type="arabicPeriod"/>
            </a:pPr>
            <a:r>
              <a:rPr lang="en-US" sz="1400" dirty="0">
                <a:hlinkClick r:id="rId15" action="ppaction://hlinksldjump"/>
              </a:rPr>
              <a:t>What materials are we using in Neurostride?</a:t>
            </a:r>
            <a:endParaRPr lang="en-US" sz="1400" dirty="0"/>
          </a:p>
        </p:txBody>
      </p:sp>
      <p:sp>
        <p:nvSpPr>
          <p:cNvPr id="14" name="TextBox 13">
            <a:extLst>
              <a:ext uri="{FF2B5EF4-FFF2-40B4-BE49-F238E27FC236}">
                <a16:creationId xmlns:a16="http://schemas.microsoft.com/office/drawing/2014/main" id="{5B5AFAC5-0DDB-08AA-A262-C9FE9DF42867}"/>
              </a:ext>
            </a:extLst>
          </p:cNvPr>
          <p:cNvSpPr txBox="1"/>
          <p:nvPr/>
        </p:nvSpPr>
        <p:spPr>
          <a:xfrm>
            <a:off x="4352289" y="3263447"/>
            <a:ext cx="3385751" cy="2246769"/>
          </a:xfrm>
          <a:prstGeom prst="rect">
            <a:avLst/>
          </a:prstGeom>
          <a:noFill/>
        </p:spPr>
        <p:txBody>
          <a:bodyPr wrap="square" rtlCol="0">
            <a:spAutoFit/>
          </a:bodyPr>
          <a:lstStyle/>
          <a:p>
            <a:pPr marL="342900" indent="-342900">
              <a:buFontTx/>
              <a:buAutoNum type="arabicPeriod"/>
            </a:pPr>
            <a:r>
              <a:rPr lang="en-US" sz="1400" dirty="0">
                <a:hlinkClick r:id="rId16" action="ppaction://hlinksldjump"/>
              </a:rPr>
              <a:t>What are the variable inputs and outputs to train the model?</a:t>
            </a:r>
            <a:endParaRPr lang="en-US" sz="1400" dirty="0"/>
          </a:p>
          <a:p>
            <a:pPr marL="342900" indent="-342900">
              <a:buFontTx/>
              <a:buAutoNum type="arabicPeriod"/>
            </a:pPr>
            <a:r>
              <a:rPr lang="en-US" sz="1400" dirty="0">
                <a:hlinkClick r:id="rId17" action="ppaction://hlinksldjump"/>
              </a:rPr>
              <a:t>How exactly does the AI work?</a:t>
            </a:r>
          </a:p>
          <a:p>
            <a:pPr marL="742950" lvl="1" indent="-285750">
              <a:buFontTx/>
              <a:buChar char="-"/>
            </a:pPr>
            <a:r>
              <a:rPr lang="en-US" sz="1400" dirty="0">
                <a:hlinkClick r:id="rId18" action="ppaction://hlinksldjump"/>
              </a:rPr>
              <a:t>Where are we running our inferences? </a:t>
            </a:r>
            <a:endParaRPr lang="en-US" sz="1400" dirty="0">
              <a:hlinkClick r:id="rId17" action="ppaction://hlinksldjump"/>
            </a:endParaRPr>
          </a:p>
          <a:p>
            <a:pPr marL="742950" lvl="1" indent="-285750">
              <a:buFontTx/>
              <a:buChar char="-"/>
            </a:pPr>
            <a:r>
              <a:rPr lang="en-US" sz="1400" dirty="0">
                <a:hlinkClick r:id="rId19" action="ppaction://hlinksldjump"/>
              </a:rPr>
              <a:t>What are your false positive/negative cases?</a:t>
            </a:r>
            <a:endParaRPr lang="en-US" sz="1400" dirty="0">
              <a:hlinkClick r:id="rId17" action="ppaction://hlinksldjump"/>
            </a:endParaRPr>
          </a:p>
          <a:p>
            <a:pPr marL="742950" lvl="1" indent="-285750">
              <a:buFontTx/>
              <a:buChar char="-"/>
            </a:pPr>
            <a:r>
              <a:rPr lang="en-US" sz="1400" dirty="0">
                <a:hlinkClick r:id="rId20" action="ppaction://hlinksldjump"/>
              </a:rPr>
              <a:t>What machine learning method are we using?</a:t>
            </a:r>
            <a:endParaRPr lang="en-US" sz="1400" dirty="0"/>
          </a:p>
          <a:p>
            <a:pPr marL="342900" indent="-342900">
              <a:buAutoNum type="arabicPeriod"/>
            </a:pPr>
            <a:r>
              <a:rPr lang="en-US" sz="1400" dirty="0">
                <a:hlinkClick r:id="rId21" action="ppaction://hlinksldjump"/>
              </a:rPr>
              <a:t>What is our system architecture like?</a:t>
            </a:r>
            <a:endParaRPr lang="en-US" sz="1400" dirty="0"/>
          </a:p>
        </p:txBody>
      </p:sp>
      <p:sp>
        <p:nvSpPr>
          <p:cNvPr id="15" name="TextBox 14">
            <a:extLst>
              <a:ext uri="{FF2B5EF4-FFF2-40B4-BE49-F238E27FC236}">
                <a16:creationId xmlns:a16="http://schemas.microsoft.com/office/drawing/2014/main" id="{F5DA27B6-50EC-1656-2782-262D78CCFCB5}"/>
              </a:ext>
            </a:extLst>
          </p:cNvPr>
          <p:cNvSpPr txBox="1"/>
          <p:nvPr/>
        </p:nvSpPr>
        <p:spPr>
          <a:xfrm>
            <a:off x="4403124" y="2449684"/>
            <a:ext cx="3385751" cy="738664"/>
          </a:xfrm>
          <a:prstGeom prst="rect">
            <a:avLst/>
          </a:prstGeom>
          <a:noFill/>
        </p:spPr>
        <p:txBody>
          <a:bodyPr wrap="square" rtlCol="0">
            <a:spAutoFit/>
          </a:bodyPr>
          <a:lstStyle/>
          <a:p>
            <a:pPr marL="342900" indent="-342900">
              <a:buFontTx/>
              <a:buAutoNum type="arabicPeriod"/>
            </a:pPr>
            <a:r>
              <a:rPr lang="en-US" sz="1400" dirty="0">
                <a:solidFill>
                  <a:srgbClr val="112541"/>
                </a:solidFill>
                <a:latin typeface="Aptos" panose="020B0004020202020204" pitchFamily="34" charset="0"/>
                <a:cs typeface="Aharoni"/>
                <a:hlinkClick r:id="rId22" action="ppaction://hlinksldjump"/>
              </a:rPr>
              <a:t>How is TENS administered</a:t>
            </a:r>
            <a:r>
              <a:rPr lang="en-US" sz="1400" dirty="0">
                <a:hlinkClick r:id="rId22" action="ppaction://hlinksldjump"/>
              </a:rPr>
              <a:t>?</a:t>
            </a:r>
            <a:endParaRPr lang="en-US" sz="1400" dirty="0"/>
          </a:p>
          <a:p>
            <a:pPr marL="342900" indent="-342900">
              <a:buFontTx/>
              <a:buAutoNum type="arabicPeriod"/>
            </a:pPr>
            <a:r>
              <a:rPr lang="en-US" sz="1400" dirty="0">
                <a:hlinkClick r:id="rId23" action="ppaction://hlinksldjump"/>
              </a:rPr>
              <a:t>What are the sensors we are using?</a:t>
            </a:r>
            <a:endParaRPr lang="en-US" sz="1400" dirty="0"/>
          </a:p>
          <a:p>
            <a:pPr marL="342900" indent="-342900">
              <a:buFontTx/>
              <a:buAutoNum type="arabicPeriod"/>
            </a:pPr>
            <a:endParaRPr lang="en-US" sz="1400" dirty="0"/>
          </a:p>
        </p:txBody>
      </p:sp>
      <p:sp>
        <p:nvSpPr>
          <p:cNvPr id="16" name="TextBox 15">
            <a:extLst>
              <a:ext uri="{FF2B5EF4-FFF2-40B4-BE49-F238E27FC236}">
                <a16:creationId xmlns:a16="http://schemas.microsoft.com/office/drawing/2014/main" id="{E815662D-1053-0AB9-7E2A-8A2D42CC69DD}"/>
              </a:ext>
            </a:extLst>
          </p:cNvPr>
          <p:cNvSpPr txBox="1"/>
          <p:nvPr/>
        </p:nvSpPr>
        <p:spPr>
          <a:xfrm>
            <a:off x="1371600" y="2443163"/>
            <a:ext cx="184731" cy="369332"/>
          </a:xfrm>
          <a:prstGeom prst="rect">
            <a:avLst/>
          </a:prstGeom>
          <a:noFill/>
        </p:spPr>
        <p:txBody>
          <a:bodyPr wrap="none" rtlCol="0">
            <a:spAutoFit/>
          </a:bodyPr>
          <a:lstStyle/>
          <a:p>
            <a:endParaRPr lang="en-US"/>
          </a:p>
        </p:txBody>
      </p:sp>
      <p:sp>
        <p:nvSpPr>
          <p:cNvPr id="17" name="TextBox 16">
            <a:extLst>
              <a:ext uri="{FF2B5EF4-FFF2-40B4-BE49-F238E27FC236}">
                <a16:creationId xmlns:a16="http://schemas.microsoft.com/office/drawing/2014/main" id="{B18CC470-DF1A-13F7-DDE7-B9D2F4593C16}"/>
              </a:ext>
            </a:extLst>
          </p:cNvPr>
          <p:cNvSpPr txBox="1"/>
          <p:nvPr/>
        </p:nvSpPr>
        <p:spPr>
          <a:xfrm>
            <a:off x="389029" y="2203001"/>
            <a:ext cx="3385751" cy="2246769"/>
          </a:xfrm>
          <a:prstGeom prst="rect">
            <a:avLst/>
          </a:prstGeom>
          <a:noFill/>
        </p:spPr>
        <p:txBody>
          <a:bodyPr wrap="square" rtlCol="0">
            <a:spAutoFit/>
          </a:bodyPr>
          <a:lstStyle/>
          <a:p>
            <a:pPr marL="342900" indent="-342900">
              <a:buFontTx/>
              <a:buAutoNum type="arabicPeriod"/>
            </a:pPr>
            <a:r>
              <a:rPr lang="en-US" sz="1400">
                <a:hlinkClick r:id="rId24" action="ppaction://hlinksldjump"/>
              </a:rPr>
              <a:t>What are our justifications for our target demographic? </a:t>
            </a:r>
            <a:endParaRPr lang="en-US" sz="1400"/>
          </a:p>
          <a:p>
            <a:pPr marL="342900" indent="-342900">
              <a:buFontTx/>
              <a:buAutoNum type="arabicPeriod"/>
            </a:pPr>
            <a:r>
              <a:rPr lang="en-US" sz="1400">
                <a:hlinkClick r:id="rId25" action="ppaction://hlinksldjump"/>
              </a:rPr>
              <a:t>Clinical Metrics of OA pain</a:t>
            </a:r>
            <a:endParaRPr lang="en-US" sz="1400"/>
          </a:p>
          <a:p>
            <a:pPr marL="342900" indent="-342900">
              <a:buFontTx/>
              <a:buAutoNum type="arabicPeriod"/>
            </a:pPr>
            <a:r>
              <a:rPr lang="en-US" sz="1400">
                <a:hlinkClick r:id="rId26" action="ppaction://hlinksldjump"/>
              </a:rPr>
              <a:t>How do we ensure safety of </a:t>
            </a:r>
            <a:r>
              <a:rPr lang="en-US" sz="1400" err="1">
                <a:hlinkClick r:id="rId26" action="ppaction://hlinksldjump"/>
              </a:rPr>
              <a:t>Neurostride</a:t>
            </a:r>
            <a:r>
              <a:rPr lang="en-US" sz="1400">
                <a:hlinkClick r:id="rId26" action="ppaction://hlinksldjump"/>
              </a:rPr>
              <a:t>? </a:t>
            </a:r>
            <a:endParaRPr lang="en-US" sz="1400"/>
          </a:p>
          <a:p>
            <a:pPr marL="342900" indent="-342900">
              <a:buFontTx/>
              <a:buAutoNum type="arabicPeriod"/>
            </a:pPr>
            <a:r>
              <a:rPr lang="en-US" sz="1400">
                <a:hlinkClick r:id="rId27" action="ppaction://hlinksldjump"/>
              </a:rPr>
              <a:t>How does NMES Technology? </a:t>
            </a:r>
            <a:endParaRPr lang="en-US" sz="1400"/>
          </a:p>
          <a:p>
            <a:pPr marL="342900" indent="-342900">
              <a:buFontTx/>
              <a:buAutoNum type="arabicPeriod"/>
            </a:pPr>
            <a:r>
              <a:rPr lang="en-US" sz="1400">
                <a:hlinkClick r:id="rId28" action="ppaction://hlinksldjump"/>
              </a:rPr>
              <a:t>What is the clinical administration of TENS and NMES?</a:t>
            </a:r>
            <a:endParaRPr lang="en-US" sz="1400"/>
          </a:p>
          <a:p>
            <a:pPr marL="342900" indent="-342900">
              <a:buFontTx/>
              <a:buAutoNum type="arabicPeriod"/>
            </a:pPr>
            <a:r>
              <a:rPr lang="en-US" sz="1400">
                <a:hlinkClick r:id="rId29" action="ppaction://hlinksldjump"/>
              </a:rPr>
              <a:t>What is the recommended administration of TENS and NMES?</a:t>
            </a:r>
            <a:endParaRPr lang="en-US" sz="1400"/>
          </a:p>
        </p:txBody>
      </p:sp>
    </p:spTree>
    <p:extLst>
      <p:ext uri="{BB962C8B-B14F-4D97-AF65-F5344CB8AC3E}">
        <p14:creationId xmlns:p14="http://schemas.microsoft.com/office/powerpoint/2010/main" val="4133575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147F76-3696-A9AA-9B87-BB8CE903637A}"/>
              </a:ext>
            </a:extLst>
          </p:cNvPr>
          <p:cNvSpPr txBox="1"/>
          <p:nvPr/>
        </p:nvSpPr>
        <p:spPr>
          <a:xfrm>
            <a:off x="196770" y="347242"/>
            <a:ext cx="10311281" cy="461665"/>
          </a:xfrm>
          <a:prstGeom prst="rect">
            <a:avLst/>
          </a:prstGeom>
          <a:noFill/>
        </p:spPr>
        <p:txBody>
          <a:bodyPr wrap="square" lIns="91440" tIns="45720" rIns="91440" bIns="45720" rtlCol="0" anchor="t">
            <a:spAutoFit/>
          </a:bodyPr>
          <a:lstStyle/>
          <a:p>
            <a:r>
              <a:rPr lang="en-US" sz="2400">
                <a:solidFill>
                  <a:srgbClr val="112541"/>
                </a:solidFill>
                <a:latin typeface="Aharoni"/>
                <a:ea typeface="+mn-lt"/>
                <a:cs typeface="+mn-lt"/>
              </a:rPr>
              <a:t>For millions of osteoarthritis (OA) patients, every step is a struggle.</a:t>
            </a:r>
            <a:endParaRPr lang="en-US">
              <a:latin typeface="Aharoni"/>
              <a:cs typeface="Aharoni"/>
            </a:endParaRPr>
          </a:p>
        </p:txBody>
      </p:sp>
      <p:sp>
        <p:nvSpPr>
          <p:cNvPr id="2" name="TextBox 1">
            <a:extLst>
              <a:ext uri="{FF2B5EF4-FFF2-40B4-BE49-F238E27FC236}">
                <a16:creationId xmlns:a16="http://schemas.microsoft.com/office/drawing/2014/main" id="{2EC55A00-BB56-98E5-AFD7-A368E5350782}"/>
              </a:ext>
            </a:extLst>
          </p:cNvPr>
          <p:cNvSpPr txBox="1"/>
          <p:nvPr/>
        </p:nvSpPr>
        <p:spPr>
          <a:xfrm>
            <a:off x="5509680" y="5141275"/>
            <a:ext cx="1172639" cy="630942"/>
          </a:xfrm>
          <a:prstGeom prst="rect">
            <a:avLst/>
          </a:prstGeom>
          <a:noFill/>
        </p:spPr>
        <p:txBody>
          <a:bodyPr wrap="square" rtlCol="0">
            <a:spAutoFit/>
          </a:bodyPr>
          <a:lstStyle/>
          <a:p>
            <a:pPr algn="ctr"/>
            <a:r>
              <a:rPr lang="en-US" sz="3500" b="1">
                <a:latin typeface="Aharoni" panose="02010803020104030203" pitchFamily="2" charset="-79"/>
                <a:cs typeface="Aharoni" panose="02010803020104030203" pitchFamily="2" charset="-79"/>
              </a:rPr>
              <a:t>Rae</a:t>
            </a:r>
          </a:p>
        </p:txBody>
      </p:sp>
      <p:sp>
        <p:nvSpPr>
          <p:cNvPr id="5" name="TextBox 4">
            <a:extLst>
              <a:ext uri="{FF2B5EF4-FFF2-40B4-BE49-F238E27FC236}">
                <a16:creationId xmlns:a16="http://schemas.microsoft.com/office/drawing/2014/main" id="{09F7BC84-5EE7-7C06-50D9-33BB2D5FC2AB}"/>
              </a:ext>
            </a:extLst>
          </p:cNvPr>
          <p:cNvSpPr txBox="1"/>
          <p:nvPr/>
        </p:nvSpPr>
        <p:spPr>
          <a:xfrm>
            <a:off x="4009947" y="1488563"/>
            <a:ext cx="4172104" cy="477054"/>
          </a:xfrm>
          <a:prstGeom prst="rect">
            <a:avLst/>
          </a:prstGeom>
          <a:noFill/>
        </p:spPr>
        <p:txBody>
          <a:bodyPr wrap="none" rtlCol="0">
            <a:spAutoFit/>
          </a:bodyPr>
          <a:lstStyle/>
          <a:p>
            <a:r>
              <a:rPr lang="en-US" sz="2500" b="1"/>
              <a:t>The fittest person you know</a:t>
            </a:r>
          </a:p>
        </p:txBody>
      </p:sp>
      <p:cxnSp>
        <p:nvCxnSpPr>
          <p:cNvPr id="7" name="Curved Connector 6">
            <a:extLst>
              <a:ext uri="{FF2B5EF4-FFF2-40B4-BE49-F238E27FC236}">
                <a16:creationId xmlns:a16="http://schemas.microsoft.com/office/drawing/2014/main" id="{9F88C2E5-9344-339A-CCD9-30D173571235}"/>
              </a:ext>
            </a:extLst>
          </p:cNvPr>
          <p:cNvCxnSpPr>
            <a:cxnSpLocks/>
          </p:cNvCxnSpPr>
          <p:nvPr/>
        </p:nvCxnSpPr>
        <p:spPr>
          <a:xfrm rot="5400000">
            <a:off x="6726602" y="1956841"/>
            <a:ext cx="509182" cy="364559"/>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a:extLst>
              <a:ext uri="{FF2B5EF4-FFF2-40B4-BE49-F238E27FC236}">
                <a16:creationId xmlns:a16="http://schemas.microsoft.com/office/drawing/2014/main" id="{FE8F1CBB-3E6A-B290-6B7F-3784E5D3D991}"/>
              </a:ext>
            </a:extLst>
          </p:cNvPr>
          <p:cNvPicPr>
            <a:picLocks noChangeAspect="1"/>
          </p:cNvPicPr>
          <p:nvPr/>
        </p:nvPicPr>
        <p:blipFill>
          <a:blip r:embed="rId2"/>
          <a:stretch>
            <a:fillRect/>
          </a:stretch>
        </p:blipFill>
        <p:spPr>
          <a:xfrm>
            <a:off x="4659744" y="2268765"/>
            <a:ext cx="2872510" cy="2872510"/>
          </a:xfrm>
          <a:prstGeom prst="rect">
            <a:avLst/>
          </a:prstGeom>
        </p:spPr>
      </p:pic>
    </p:spTree>
    <p:extLst>
      <p:ext uri="{BB962C8B-B14F-4D97-AF65-F5344CB8AC3E}">
        <p14:creationId xmlns:p14="http://schemas.microsoft.com/office/powerpoint/2010/main" val="354479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F1789-42F4-F3F2-FC6A-4BC08D1CE5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6E6279-01BD-CD0C-F0E6-D364D33905F3}"/>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are our justifications for our target demographic?</a:t>
            </a:r>
            <a:endParaRPr lang="en-US"/>
          </a:p>
        </p:txBody>
      </p:sp>
      <p:sp>
        <p:nvSpPr>
          <p:cNvPr id="4" name="TextBox 3">
            <a:extLst>
              <a:ext uri="{FF2B5EF4-FFF2-40B4-BE49-F238E27FC236}">
                <a16:creationId xmlns:a16="http://schemas.microsoft.com/office/drawing/2014/main" id="{4F13C660-F86D-48BF-86C8-106062E45DE6}"/>
              </a:ext>
            </a:extLst>
          </p:cNvPr>
          <p:cNvSpPr txBox="1"/>
          <p:nvPr/>
        </p:nvSpPr>
        <p:spPr>
          <a:xfrm>
            <a:off x="361870" y="1210962"/>
            <a:ext cx="4538422" cy="400110"/>
          </a:xfrm>
          <a:prstGeom prst="rect">
            <a:avLst/>
          </a:prstGeom>
          <a:noFill/>
        </p:spPr>
        <p:txBody>
          <a:bodyPr wrap="none" rtlCol="0">
            <a:spAutoFit/>
          </a:bodyPr>
          <a:lstStyle/>
          <a:p>
            <a:r>
              <a:rPr lang="en-US" sz="2000">
                <a:solidFill>
                  <a:srgbClr val="10233F"/>
                </a:solidFill>
                <a:latin typeface="Aharoni" panose="02010803020104030203" pitchFamily="2" charset="-79"/>
                <a:cs typeface="Aharoni" panose="02010803020104030203" pitchFamily="2" charset="-79"/>
              </a:rPr>
              <a:t>Filling the current gap in healthcare </a:t>
            </a:r>
          </a:p>
        </p:txBody>
      </p:sp>
      <p:sp>
        <p:nvSpPr>
          <p:cNvPr id="6" name="TextBox 5">
            <a:extLst>
              <a:ext uri="{FF2B5EF4-FFF2-40B4-BE49-F238E27FC236}">
                <a16:creationId xmlns:a16="http://schemas.microsoft.com/office/drawing/2014/main" id="{F152FEEE-40D6-F126-01D6-139379BDD5DE}"/>
              </a:ext>
            </a:extLst>
          </p:cNvPr>
          <p:cNvSpPr txBox="1"/>
          <p:nvPr/>
        </p:nvSpPr>
        <p:spPr>
          <a:xfrm>
            <a:off x="361869" y="4417612"/>
            <a:ext cx="6628738" cy="400110"/>
          </a:xfrm>
          <a:prstGeom prst="rect">
            <a:avLst/>
          </a:prstGeom>
          <a:noFill/>
        </p:spPr>
        <p:txBody>
          <a:bodyPr wrap="none" rtlCol="0">
            <a:spAutoFit/>
          </a:bodyPr>
          <a:lstStyle/>
          <a:p>
            <a:r>
              <a:rPr lang="en-US" sz="2000">
                <a:solidFill>
                  <a:srgbClr val="10233F"/>
                </a:solidFill>
                <a:latin typeface="Aharoni" panose="02010803020104030203" pitchFamily="2" charset="-79"/>
                <a:cs typeface="Aharoni" panose="02010803020104030203" pitchFamily="2" charset="-79"/>
              </a:rPr>
              <a:t>Which stage of knee OA would TENS be relevant for?</a:t>
            </a:r>
          </a:p>
        </p:txBody>
      </p:sp>
      <p:sp>
        <p:nvSpPr>
          <p:cNvPr id="8" name="TextBox 7">
            <a:extLst>
              <a:ext uri="{FF2B5EF4-FFF2-40B4-BE49-F238E27FC236}">
                <a16:creationId xmlns:a16="http://schemas.microsoft.com/office/drawing/2014/main" id="{1D9798D0-B527-5836-4DB6-A01C23D4EB70}"/>
              </a:ext>
            </a:extLst>
          </p:cNvPr>
          <p:cNvSpPr txBox="1"/>
          <p:nvPr/>
        </p:nvSpPr>
        <p:spPr>
          <a:xfrm>
            <a:off x="361870" y="1611072"/>
            <a:ext cx="10919849" cy="1477328"/>
          </a:xfrm>
          <a:prstGeom prst="rect">
            <a:avLst/>
          </a:prstGeom>
          <a:noFill/>
        </p:spPr>
        <p:txBody>
          <a:bodyPr wrap="square" rtlCol="0">
            <a:spAutoFit/>
          </a:bodyPr>
          <a:lstStyle/>
          <a:p>
            <a:r>
              <a:rPr lang="en-US"/>
              <a:t>The definitive treatment for knee OA is still total knee arthroplasty (TKA). NeuroStride’s role in healthcare is not to replace TKA but to target patient populations which need pain management, which include the following: </a:t>
            </a:r>
          </a:p>
          <a:p>
            <a:pPr marL="285750" indent="-285750">
              <a:buFont typeface="Arial" panose="020B0604020202020204" pitchFamily="34" charset="0"/>
              <a:buChar char="•"/>
            </a:pPr>
            <a:r>
              <a:rPr lang="en-US">
                <a:solidFill>
                  <a:srgbClr val="10233F"/>
                </a:solidFill>
              </a:rPr>
              <a:t>Patients who don’t want surgery </a:t>
            </a:r>
          </a:p>
          <a:p>
            <a:pPr marL="285750" indent="-285750">
              <a:buFont typeface="Arial" panose="020B0604020202020204" pitchFamily="34" charset="0"/>
              <a:buChar char="•"/>
            </a:pPr>
            <a:r>
              <a:rPr lang="en-US">
                <a:solidFill>
                  <a:srgbClr val="10233F"/>
                </a:solidFill>
              </a:rPr>
              <a:t>Patients waiting for surgery </a:t>
            </a:r>
          </a:p>
          <a:p>
            <a:pPr marL="285750" indent="-285750">
              <a:buFont typeface="Arial" panose="020B0604020202020204" pitchFamily="34" charset="0"/>
              <a:buChar char="•"/>
            </a:pPr>
            <a:r>
              <a:rPr lang="en-US">
                <a:solidFill>
                  <a:srgbClr val="10233F"/>
                </a:solidFill>
              </a:rPr>
              <a:t>Patients who still experience pain post-surgery</a:t>
            </a:r>
          </a:p>
        </p:txBody>
      </p:sp>
      <p:grpSp>
        <p:nvGrpSpPr>
          <p:cNvPr id="10" name="Group 9">
            <a:extLst>
              <a:ext uri="{FF2B5EF4-FFF2-40B4-BE49-F238E27FC236}">
                <a16:creationId xmlns:a16="http://schemas.microsoft.com/office/drawing/2014/main" id="{D2889C23-3FFC-3183-B661-DBE8BEB941F1}"/>
              </a:ext>
            </a:extLst>
          </p:cNvPr>
          <p:cNvGrpSpPr/>
          <p:nvPr/>
        </p:nvGrpSpPr>
        <p:grpSpPr>
          <a:xfrm>
            <a:off x="361869" y="3244745"/>
            <a:ext cx="10919849" cy="1016521"/>
            <a:chOff x="361869" y="3145277"/>
            <a:chExt cx="10919849" cy="1016521"/>
          </a:xfrm>
        </p:grpSpPr>
        <p:sp>
          <p:nvSpPr>
            <p:cNvPr id="5" name="TextBox 4">
              <a:extLst>
                <a:ext uri="{FF2B5EF4-FFF2-40B4-BE49-F238E27FC236}">
                  <a16:creationId xmlns:a16="http://schemas.microsoft.com/office/drawing/2014/main" id="{AC619254-5A8D-D721-10BC-65D1F6698B1E}"/>
                </a:ext>
              </a:extLst>
            </p:cNvPr>
            <p:cNvSpPr txBox="1"/>
            <p:nvPr/>
          </p:nvSpPr>
          <p:spPr>
            <a:xfrm>
              <a:off x="361869" y="3145277"/>
              <a:ext cx="4281941" cy="400110"/>
            </a:xfrm>
            <a:prstGeom prst="rect">
              <a:avLst/>
            </a:prstGeom>
            <a:noFill/>
          </p:spPr>
          <p:txBody>
            <a:bodyPr wrap="none" rtlCol="0">
              <a:spAutoFit/>
            </a:bodyPr>
            <a:lstStyle/>
            <a:p>
              <a:r>
                <a:rPr lang="en-US" sz="2000">
                  <a:solidFill>
                    <a:srgbClr val="10233F"/>
                  </a:solidFill>
                  <a:latin typeface="Aharoni" panose="02010803020104030203" pitchFamily="2" charset="-79"/>
                  <a:cs typeface="Aharoni" panose="02010803020104030203" pitchFamily="2" charset="-79"/>
                </a:rPr>
                <a:t>Why target knee OA specifically? </a:t>
              </a:r>
            </a:p>
          </p:txBody>
        </p:sp>
        <p:sp>
          <p:nvSpPr>
            <p:cNvPr id="9" name="TextBox 8">
              <a:extLst>
                <a:ext uri="{FF2B5EF4-FFF2-40B4-BE49-F238E27FC236}">
                  <a16:creationId xmlns:a16="http://schemas.microsoft.com/office/drawing/2014/main" id="{519275F1-4508-D2D0-67F2-F52B97AD3AFF}"/>
                </a:ext>
              </a:extLst>
            </p:cNvPr>
            <p:cNvSpPr txBox="1"/>
            <p:nvPr/>
          </p:nvSpPr>
          <p:spPr>
            <a:xfrm>
              <a:off x="361869" y="3515467"/>
              <a:ext cx="10919849" cy="646331"/>
            </a:xfrm>
            <a:prstGeom prst="rect">
              <a:avLst/>
            </a:prstGeom>
            <a:noFill/>
          </p:spPr>
          <p:txBody>
            <a:bodyPr wrap="square" rtlCol="0">
              <a:spAutoFit/>
            </a:bodyPr>
            <a:lstStyle/>
            <a:p>
              <a:r>
                <a:rPr lang="en-US">
                  <a:solidFill>
                    <a:srgbClr val="10233F"/>
                  </a:solidFill>
                </a:rPr>
                <a:t>The knee is the most common site of osteoarthritis, based on a 2020 global age-</a:t>
              </a:r>
              <a:r>
                <a:rPr lang="en-US" err="1">
                  <a:solidFill>
                    <a:srgbClr val="10233F"/>
                  </a:solidFill>
                </a:rPr>
                <a:t>standardised</a:t>
              </a:r>
              <a:r>
                <a:rPr lang="en-US">
                  <a:solidFill>
                    <a:srgbClr val="10233F"/>
                  </a:solidFill>
                </a:rPr>
                <a:t> systemic analysis in the Lancet. </a:t>
              </a:r>
            </a:p>
          </p:txBody>
        </p:sp>
      </p:grpSp>
      <p:pic>
        <p:nvPicPr>
          <p:cNvPr id="7170" name="Picture 2">
            <a:extLst>
              <a:ext uri="{FF2B5EF4-FFF2-40B4-BE49-F238E27FC236}">
                <a16:creationId xmlns:a16="http://schemas.microsoft.com/office/drawing/2014/main" id="{F33FD5D3-FE8E-4C7C-2E37-6CA21A57D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090" y="4161798"/>
            <a:ext cx="4122694" cy="22919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159C6F-E4B3-BBCE-B3EA-7C12640478D4}"/>
              </a:ext>
            </a:extLst>
          </p:cNvPr>
          <p:cNvSpPr txBox="1"/>
          <p:nvPr/>
        </p:nvSpPr>
        <p:spPr>
          <a:xfrm>
            <a:off x="361870" y="4842836"/>
            <a:ext cx="6628738" cy="1477328"/>
          </a:xfrm>
          <a:prstGeom prst="rect">
            <a:avLst/>
          </a:prstGeom>
          <a:noFill/>
        </p:spPr>
        <p:txBody>
          <a:bodyPr wrap="square" rtlCol="0">
            <a:spAutoFit/>
          </a:bodyPr>
          <a:lstStyle/>
          <a:p>
            <a:pPr rtl="0" fontAlgn="base"/>
            <a:r>
              <a:rPr lang="en-SG">
                <a:solidFill>
                  <a:srgbClr val="10233F"/>
                </a:solidFill>
              </a:rPr>
              <a:t>We recommend starting </a:t>
            </a:r>
            <a:r>
              <a:rPr lang="en-SG" err="1">
                <a:solidFill>
                  <a:srgbClr val="10233F"/>
                </a:solidFill>
              </a:rPr>
              <a:t>NeuroStride</a:t>
            </a:r>
            <a:r>
              <a:rPr lang="en-SG">
                <a:solidFill>
                  <a:srgbClr val="10233F"/>
                </a:solidFill>
              </a:rPr>
              <a:t> at Stage 2 of OA where doctors start prescribing analgesics to deal with OA pain. </a:t>
            </a:r>
          </a:p>
          <a:p>
            <a:pPr marL="285750" indent="-285750">
              <a:buFont typeface="Arial" panose="020B0604020202020204" pitchFamily="34" charset="0"/>
              <a:buChar char="•"/>
            </a:pPr>
            <a:r>
              <a:rPr lang="en-US">
                <a:solidFill>
                  <a:srgbClr val="10233F"/>
                </a:solidFill>
              </a:rPr>
              <a:t>Stage 3 – higher frequency TENS recommended </a:t>
            </a:r>
          </a:p>
          <a:p>
            <a:pPr marL="285750" indent="-285750">
              <a:buFont typeface="Arial" panose="020B0604020202020204" pitchFamily="34" charset="0"/>
              <a:buChar char="•"/>
            </a:pPr>
            <a:r>
              <a:rPr lang="en-US">
                <a:solidFill>
                  <a:srgbClr val="10233F"/>
                </a:solidFill>
              </a:rPr>
              <a:t>Stage 4 – TKA recommended, hence TENS will only be for patients awaiting surgery / experience post-operative pain</a:t>
            </a:r>
          </a:p>
        </p:txBody>
      </p:sp>
    </p:spTree>
    <p:extLst>
      <p:ext uri="{BB962C8B-B14F-4D97-AF65-F5344CB8AC3E}">
        <p14:creationId xmlns:p14="http://schemas.microsoft.com/office/powerpoint/2010/main" val="2864745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4355-E612-E797-6FE5-190EB41F51F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9343B73-552D-E59B-D6E1-559BDEF8CA0F}"/>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Clinical Metrics of OA pain </a:t>
            </a:r>
            <a:endParaRPr lang="en-US"/>
          </a:p>
        </p:txBody>
      </p:sp>
      <p:sp>
        <p:nvSpPr>
          <p:cNvPr id="4" name="Rectangle 3">
            <a:extLst>
              <a:ext uri="{FF2B5EF4-FFF2-40B4-BE49-F238E27FC236}">
                <a16:creationId xmlns:a16="http://schemas.microsoft.com/office/drawing/2014/main" id="{41BF19DC-C9BA-BF9A-81D4-7B094578B1C5}"/>
              </a:ext>
            </a:extLst>
          </p:cNvPr>
          <p:cNvSpPr/>
          <p:nvPr/>
        </p:nvSpPr>
        <p:spPr>
          <a:xfrm>
            <a:off x="612530" y="1169697"/>
            <a:ext cx="3444011" cy="1066876"/>
          </a:xfrm>
          <a:prstGeom prst="rect">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McMaster Universities Osteoarthritis Index (WOMAC) </a:t>
            </a:r>
          </a:p>
        </p:txBody>
      </p:sp>
      <p:sp>
        <p:nvSpPr>
          <p:cNvPr id="5" name="Oval 4">
            <a:extLst>
              <a:ext uri="{FF2B5EF4-FFF2-40B4-BE49-F238E27FC236}">
                <a16:creationId xmlns:a16="http://schemas.microsoft.com/office/drawing/2014/main" id="{9CE4F72D-CBE5-EDFF-EE26-8ED1B4047A6F}"/>
              </a:ext>
            </a:extLst>
          </p:cNvPr>
          <p:cNvSpPr>
            <a:spLocks/>
          </p:cNvSpPr>
          <p:nvPr/>
        </p:nvSpPr>
        <p:spPr>
          <a:xfrm>
            <a:off x="361870" y="1169697"/>
            <a:ext cx="540000" cy="540000"/>
          </a:xfrm>
          <a:prstGeom prst="ellipse">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 name="Rectangle 5">
            <a:extLst>
              <a:ext uri="{FF2B5EF4-FFF2-40B4-BE49-F238E27FC236}">
                <a16:creationId xmlns:a16="http://schemas.microsoft.com/office/drawing/2014/main" id="{7D3C7C1C-AC2E-95B6-AB72-CB647A52B9AA}"/>
              </a:ext>
            </a:extLst>
          </p:cNvPr>
          <p:cNvSpPr/>
          <p:nvPr/>
        </p:nvSpPr>
        <p:spPr>
          <a:xfrm>
            <a:off x="4557861" y="1169697"/>
            <a:ext cx="3444011" cy="1066876"/>
          </a:xfrm>
          <a:prstGeom prst="rect">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r>
              <a:rPr lang="en-SG"/>
              <a:t>   Medical Outcomes Study Short-Form 36 (SF-36) scales </a:t>
            </a:r>
          </a:p>
        </p:txBody>
      </p:sp>
      <p:sp>
        <p:nvSpPr>
          <p:cNvPr id="7" name="Oval 6">
            <a:extLst>
              <a:ext uri="{FF2B5EF4-FFF2-40B4-BE49-F238E27FC236}">
                <a16:creationId xmlns:a16="http://schemas.microsoft.com/office/drawing/2014/main" id="{880F4940-91C2-AA73-3BE2-39DAA1A68310}"/>
              </a:ext>
            </a:extLst>
          </p:cNvPr>
          <p:cNvSpPr>
            <a:spLocks/>
          </p:cNvSpPr>
          <p:nvPr/>
        </p:nvSpPr>
        <p:spPr>
          <a:xfrm>
            <a:off x="4287861" y="1169697"/>
            <a:ext cx="540000" cy="540000"/>
          </a:xfrm>
          <a:prstGeom prst="ellipse">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8" name="Rectangle 7">
            <a:extLst>
              <a:ext uri="{FF2B5EF4-FFF2-40B4-BE49-F238E27FC236}">
                <a16:creationId xmlns:a16="http://schemas.microsoft.com/office/drawing/2014/main" id="{AC5C9833-EA3F-F0BC-FAD9-B318A385790C}"/>
              </a:ext>
            </a:extLst>
          </p:cNvPr>
          <p:cNvSpPr/>
          <p:nvPr/>
        </p:nvSpPr>
        <p:spPr>
          <a:xfrm>
            <a:off x="8503192" y="1169696"/>
            <a:ext cx="3444011" cy="1066875"/>
          </a:xfrm>
          <a:prstGeom prst="rect">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Short form McGill Pain Questionnaire</a:t>
            </a:r>
          </a:p>
        </p:txBody>
      </p:sp>
      <p:sp>
        <p:nvSpPr>
          <p:cNvPr id="9" name="Oval 8">
            <a:extLst>
              <a:ext uri="{FF2B5EF4-FFF2-40B4-BE49-F238E27FC236}">
                <a16:creationId xmlns:a16="http://schemas.microsoft.com/office/drawing/2014/main" id="{64C7095F-A8A7-D847-1B39-A6564BFED9C5}"/>
              </a:ext>
            </a:extLst>
          </p:cNvPr>
          <p:cNvSpPr>
            <a:spLocks/>
          </p:cNvSpPr>
          <p:nvPr/>
        </p:nvSpPr>
        <p:spPr>
          <a:xfrm>
            <a:off x="8252532" y="1169697"/>
            <a:ext cx="540000" cy="540000"/>
          </a:xfrm>
          <a:prstGeom prst="ellipse">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pic>
        <p:nvPicPr>
          <p:cNvPr id="2050" name="Picture 2" descr="WOMAC Osteoarthritis Index &amp; Example | Free PDF Download">
            <a:extLst>
              <a:ext uri="{FF2B5EF4-FFF2-40B4-BE49-F238E27FC236}">
                <a16:creationId xmlns:a16="http://schemas.microsoft.com/office/drawing/2014/main" id="{61B7FED8-E588-9ACB-F97B-C37839822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248" y="2362277"/>
            <a:ext cx="2704574" cy="38408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6-Item Short Form Survey (SF-36) &amp; Example | Free PDF Download">
            <a:extLst>
              <a:ext uri="{FF2B5EF4-FFF2-40B4-BE49-F238E27FC236}">
                <a16:creationId xmlns:a16="http://schemas.microsoft.com/office/drawing/2014/main" id="{25357607-74EE-A48F-32FF-09AE021D3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889" y="2299424"/>
            <a:ext cx="2861953" cy="39665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e of the Short-Form McGill Pain Questionnaire as a Diagnostic Tool in  Women with Chronic Pelvic Pain - ScienceDirect">
            <a:extLst>
              <a:ext uri="{FF2B5EF4-FFF2-40B4-BE49-F238E27FC236}">
                <a16:creationId xmlns:a16="http://schemas.microsoft.com/office/drawing/2014/main" id="{CBE05B66-A31E-32D4-2C3C-61DDC5F29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4403" y="2362277"/>
            <a:ext cx="3173943" cy="255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890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BA6C5-7B0A-7023-7799-F824B12FCBD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1847BA-E70C-306F-8306-2FC61E59DE51}"/>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Clinical Metrics of OA pain </a:t>
            </a:r>
            <a:endParaRPr lang="en-US"/>
          </a:p>
        </p:txBody>
      </p:sp>
      <p:sp>
        <p:nvSpPr>
          <p:cNvPr id="4" name="Rectangle 3">
            <a:extLst>
              <a:ext uri="{FF2B5EF4-FFF2-40B4-BE49-F238E27FC236}">
                <a16:creationId xmlns:a16="http://schemas.microsoft.com/office/drawing/2014/main" id="{2FB590F3-F220-36E6-680A-169BD56D578E}"/>
              </a:ext>
            </a:extLst>
          </p:cNvPr>
          <p:cNvSpPr/>
          <p:nvPr/>
        </p:nvSpPr>
        <p:spPr>
          <a:xfrm>
            <a:off x="612530" y="1169697"/>
            <a:ext cx="3444011" cy="1066876"/>
          </a:xfrm>
          <a:prstGeom prst="rect">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McMaster Universities Osteoarthritis Index (WOMAC) </a:t>
            </a:r>
          </a:p>
        </p:txBody>
      </p:sp>
      <p:sp>
        <p:nvSpPr>
          <p:cNvPr id="5" name="Oval 4">
            <a:extLst>
              <a:ext uri="{FF2B5EF4-FFF2-40B4-BE49-F238E27FC236}">
                <a16:creationId xmlns:a16="http://schemas.microsoft.com/office/drawing/2014/main" id="{5BA84A1F-401E-F486-F27C-41DE62DECBC7}"/>
              </a:ext>
            </a:extLst>
          </p:cNvPr>
          <p:cNvSpPr>
            <a:spLocks/>
          </p:cNvSpPr>
          <p:nvPr/>
        </p:nvSpPr>
        <p:spPr>
          <a:xfrm>
            <a:off x="361870" y="1169697"/>
            <a:ext cx="540000" cy="540000"/>
          </a:xfrm>
          <a:prstGeom prst="ellipse">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 name="Rectangle 5">
            <a:extLst>
              <a:ext uri="{FF2B5EF4-FFF2-40B4-BE49-F238E27FC236}">
                <a16:creationId xmlns:a16="http://schemas.microsoft.com/office/drawing/2014/main" id="{8DF82D7D-9EED-56E3-6CC7-0788B03629F9}"/>
              </a:ext>
            </a:extLst>
          </p:cNvPr>
          <p:cNvSpPr/>
          <p:nvPr/>
        </p:nvSpPr>
        <p:spPr>
          <a:xfrm>
            <a:off x="4557861" y="1169697"/>
            <a:ext cx="3444011" cy="1066876"/>
          </a:xfrm>
          <a:prstGeom prst="rect">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r>
              <a:rPr lang="en-SG"/>
              <a:t>   Medical Outcomes Study Short-Form 36 (SF-36) scales </a:t>
            </a:r>
          </a:p>
        </p:txBody>
      </p:sp>
      <p:sp>
        <p:nvSpPr>
          <p:cNvPr id="7" name="Oval 6">
            <a:extLst>
              <a:ext uri="{FF2B5EF4-FFF2-40B4-BE49-F238E27FC236}">
                <a16:creationId xmlns:a16="http://schemas.microsoft.com/office/drawing/2014/main" id="{27FC8C8C-4AC6-4B5A-57FF-CCF14595AC99}"/>
              </a:ext>
            </a:extLst>
          </p:cNvPr>
          <p:cNvSpPr>
            <a:spLocks/>
          </p:cNvSpPr>
          <p:nvPr/>
        </p:nvSpPr>
        <p:spPr>
          <a:xfrm>
            <a:off x="4287861" y="1169697"/>
            <a:ext cx="540000" cy="540000"/>
          </a:xfrm>
          <a:prstGeom prst="ellipse">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8" name="Rectangle 7">
            <a:extLst>
              <a:ext uri="{FF2B5EF4-FFF2-40B4-BE49-F238E27FC236}">
                <a16:creationId xmlns:a16="http://schemas.microsoft.com/office/drawing/2014/main" id="{BC093D89-268C-C519-2EB5-6D29FEB5A6D3}"/>
              </a:ext>
            </a:extLst>
          </p:cNvPr>
          <p:cNvSpPr/>
          <p:nvPr/>
        </p:nvSpPr>
        <p:spPr>
          <a:xfrm>
            <a:off x="8503192" y="1169696"/>
            <a:ext cx="3444011" cy="1066875"/>
          </a:xfrm>
          <a:prstGeom prst="rect">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Short form McGill Pain Questionnaire</a:t>
            </a:r>
          </a:p>
        </p:txBody>
      </p:sp>
      <p:sp>
        <p:nvSpPr>
          <p:cNvPr id="9" name="Oval 8">
            <a:extLst>
              <a:ext uri="{FF2B5EF4-FFF2-40B4-BE49-F238E27FC236}">
                <a16:creationId xmlns:a16="http://schemas.microsoft.com/office/drawing/2014/main" id="{0D39B950-4A20-E312-4495-E280C5B258C6}"/>
              </a:ext>
            </a:extLst>
          </p:cNvPr>
          <p:cNvSpPr>
            <a:spLocks/>
          </p:cNvSpPr>
          <p:nvPr/>
        </p:nvSpPr>
        <p:spPr>
          <a:xfrm>
            <a:off x="8252532" y="1169697"/>
            <a:ext cx="540000" cy="540000"/>
          </a:xfrm>
          <a:prstGeom prst="ellipse">
            <a:avLst/>
          </a:prstGeom>
          <a:solidFill>
            <a:srgbClr val="1023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pic>
        <p:nvPicPr>
          <p:cNvPr id="2050" name="Picture 2" descr="WOMAC Osteoarthritis Index &amp; Example | Free PDF Download">
            <a:extLst>
              <a:ext uri="{FF2B5EF4-FFF2-40B4-BE49-F238E27FC236}">
                <a16:creationId xmlns:a16="http://schemas.microsoft.com/office/drawing/2014/main" id="{057B867C-627B-E1AF-8F4E-51BB27E49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248" y="2362277"/>
            <a:ext cx="2704574" cy="38408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6-Item Short Form Survey (SF-36) &amp; Example | Free PDF Download">
            <a:extLst>
              <a:ext uri="{FF2B5EF4-FFF2-40B4-BE49-F238E27FC236}">
                <a16:creationId xmlns:a16="http://schemas.microsoft.com/office/drawing/2014/main" id="{AAB4D6DA-F567-8FF9-18E9-550B554C3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889" y="2299424"/>
            <a:ext cx="2861953" cy="39665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e of the Short-Form McGill Pain Questionnaire as a Diagnostic Tool in  Women with Chronic Pelvic Pain - ScienceDirect">
            <a:extLst>
              <a:ext uri="{FF2B5EF4-FFF2-40B4-BE49-F238E27FC236}">
                <a16:creationId xmlns:a16="http://schemas.microsoft.com/office/drawing/2014/main" id="{100E0F23-BEF7-A5D1-09BF-62E0CBAA5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4403" y="2362277"/>
            <a:ext cx="3173943" cy="25546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6CA3FC8-1995-78B6-A25D-2A0EDA756C87}"/>
              </a:ext>
            </a:extLst>
          </p:cNvPr>
          <p:cNvSpPr/>
          <p:nvPr/>
        </p:nvSpPr>
        <p:spPr>
          <a:xfrm>
            <a:off x="0" y="0"/>
            <a:ext cx="12192000"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AD1C78-76B6-C703-1112-D84237F42030}"/>
              </a:ext>
            </a:extLst>
          </p:cNvPr>
          <p:cNvSpPr/>
          <p:nvPr/>
        </p:nvSpPr>
        <p:spPr>
          <a:xfrm>
            <a:off x="0" y="1169696"/>
            <a:ext cx="12192000" cy="1129728"/>
          </a:xfrm>
          <a:prstGeom prst="rect">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1C49D3-84C4-8721-66E9-53F15F045CAC}"/>
              </a:ext>
            </a:extLst>
          </p:cNvPr>
          <p:cNvSpPr txBox="1"/>
          <p:nvPr/>
        </p:nvSpPr>
        <p:spPr>
          <a:xfrm>
            <a:off x="5358236" y="1411560"/>
            <a:ext cx="5940000" cy="646331"/>
          </a:xfrm>
          <a:prstGeom prst="rect">
            <a:avLst/>
          </a:prstGeom>
          <a:noFill/>
        </p:spPr>
        <p:txBody>
          <a:bodyPr wrap="square" rtlCol="0">
            <a:spAutoFit/>
          </a:bodyPr>
          <a:lstStyle/>
          <a:p>
            <a:r>
              <a:rPr lang="en-US">
                <a:solidFill>
                  <a:schemeClr val="bg1"/>
                </a:solidFill>
              </a:rPr>
              <a:t>“Pain” journal enables patients to track their pain levels at the end of each day, using a shortened version of WOMAC</a:t>
            </a:r>
          </a:p>
        </p:txBody>
      </p:sp>
      <p:grpSp>
        <p:nvGrpSpPr>
          <p:cNvPr id="12" name="Group 11">
            <a:extLst>
              <a:ext uri="{FF2B5EF4-FFF2-40B4-BE49-F238E27FC236}">
                <a16:creationId xmlns:a16="http://schemas.microsoft.com/office/drawing/2014/main" id="{61CEF787-54DD-5D98-3E91-59997D7C3228}"/>
              </a:ext>
            </a:extLst>
          </p:cNvPr>
          <p:cNvGrpSpPr/>
          <p:nvPr/>
        </p:nvGrpSpPr>
        <p:grpSpPr>
          <a:xfrm>
            <a:off x="1403191" y="654503"/>
            <a:ext cx="3195036" cy="6643397"/>
            <a:chOff x="3166092" y="970617"/>
            <a:chExt cx="2637269" cy="5472448"/>
          </a:xfrm>
        </p:grpSpPr>
        <p:pic>
          <p:nvPicPr>
            <p:cNvPr id="13" name="Picture 12" descr="A close-up of a cell phone&#10;&#10;Description automatically generated">
              <a:extLst>
                <a:ext uri="{FF2B5EF4-FFF2-40B4-BE49-F238E27FC236}">
                  <a16:creationId xmlns:a16="http://schemas.microsoft.com/office/drawing/2014/main" id="{8D5A1E92-CADA-1438-120A-2F56D6BF92AC}"/>
                </a:ext>
              </a:extLst>
            </p:cNvPr>
            <p:cNvPicPr>
              <a:picLocks noChangeAspect="1"/>
            </p:cNvPicPr>
            <p:nvPr/>
          </p:nvPicPr>
          <p:blipFill>
            <a:blip r:embed="rId5"/>
            <a:srcRect l="4413" t="1367" r="14481" b="6953"/>
            <a:stretch/>
          </p:blipFill>
          <p:spPr>
            <a:xfrm>
              <a:off x="3166092" y="970618"/>
              <a:ext cx="2637269" cy="5472447"/>
            </a:xfrm>
            <a:prstGeom prst="roundRect">
              <a:avLst/>
            </a:prstGeom>
          </p:spPr>
        </p:pic>
        <p:pic>
          <p:nvPicPr>
            <p:cNvPr id="14" name="Picture 5">
              <a:extLst>
                <a:ext uri="{FF2B5EF4-FFF2-40B4-BE49-F238E27FC236}">
                  <a16:creationId xmlns:a16="http://schemas.microsoft.com/office/drawing/2014/main" id="{5FE60917-4FF3-9D09-7007-470DD52A43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1178560"/>
              <a:ext cx="2277035" cy="5036628"/>
            </a:xfrm>
            <a:prstGeom prst="roundRect">
              <a:avLst/>
            </a:prstGeom>
            <a:noFill/>
            <a:extLst>
              <a:ext uri="{909E8E84-426E-40DD-AFC4-6F175D3DCCD1}">
                <a14:hiddenFill xmlns:a14="http://schemas.microsoft.com/office/drawing/2010/main">
                  <a:solidFill>
                    <a:srgbClr val="FFFFFF"/>
                  </a:solidFill>
                </a14:hiddenFill>
              </a:ext>
            </a:extLst>
          </p:spPr>
        </p:pic>
        <p:pic>
          <p:nvPicPr>
            <p:cNvPr id="15" name="Picture 14" descr="A black and silver electronic device&#10;&#10;Description automatically generated">
              <a:extLst>
                <a:ext uri="{FF2B5EF4-FFF2-40B4-BE49-F238E27FC236}">
                  <a16:creationId xmlns:a16="http://schemas.microsoft.com/office/drawing/2014/main" id="{ED5C4AB4-0C0F-13EA-A1AF-D32CE191C2C0}"/>
                </a:ext>
              </a:extLst>
            </p:cNvPr>
            <p:cNvPicPr>
              <a:picLocks noChangeAspect="1"/>
            </p:cNvPicPr>
            <p:nvPr/>
          </p:nvPicPr>
          <p:blipFill>
            <a:blip r:embed="rId7"/>
            <a:srcRect t="25422"/>
            <a:stretch/>
          </p:blipFill>
          <p:spPr>
            <a:xfrm>
              <a:off x="3781386" y="970617"/>
              <a:ext cx="1579456" cy="465990"/>
            </a:xfrm>
            <a:prstGeom prst="roundRect">
              <a:avLst/>
            </a:prstGeom>
          </p:spPr>
        </p:pic>
      </p:grpSp>
      <p:sp>
        <p:nvSpPr>
          <p:cNvPr id="17" name="Rounded Rectangle 16">
            <a:extLst>
              <a:ext uri="{FF2B5EF4-FFF2-40B4-BE49-F238E27FC236}">
                <a16:creationId xmlns:a16="http://schemas.microsoft.com/office/drawing/2014/main" id="{FEE4F6BC-4059-F792-0EE3-180386258CC6}"/>
              </a:ext>
            </a:extLst>
          </p:cNvPr>
          <p:cNvSpPr/>
          <p:nvPr/>
        </p:nvSpPr>
        <p:spPr>
          <a:xfrm>
            <a:off x="5358236" y="3138712"/>
            <a:ext cx="5940000" cy="14400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en-US"/>
              <a:t>Application of pain metrics: </a:t>
            </a:r>
          </a:p>
          <a:p>
            <a:pPr marL="342900" indent="-342900">
              <a:buAutoNum type="arabicParenR"/>
            </a:pPr>
            <a:r>
              <a:rPr lang="en-US"/>
              <a:t>For clinician to monitor progress of OA condition</a:t>
            </a:r>
          </a:p>
          <a:p>
            <a:pPr marL="342900" indent="-342900">
              <a:buAutoNum type="arabicParenR"/>
            </a:pPr>
            <a:r>
              <a:rPr lang="en-US"/>
              <a:t>To track the effectiveness of </a:t>
            </a:r>
            <a:r>
              <a:rPr lang="en-US" err="1"/>
              <a:t>NeuroStride</a:t>
            </a:r>
            <a:endParaRPr lang="en-US"/>
          </a:p>
        </p:txBody>
      </p:sp>
      <p:grpSp>
        <p:nvGrpSpPr>
          <p:cNvPr id="21" name="Group 20">
            <a:extLst>
              <a:ext uri="{FF2B5EF4-FFF2-40B4-BE49-F238E27FC236}">
                <a16:creationId xmlns:a16="http://schemas.microsoft.com/office/drawing/2014/main" id="{08DB6E3B-2CA3-7AD0-4A6C-8D9B0741DCC9}"/>
              </a:ext>
            </a:extLst>
          </p:cNvPr>
          <p:cNvGrpSpPr/>
          <p:nvPr/>
        </p:nvGrpSpPr>
        <p:grpSpPr>
          <a:xfrm>
            <a:off x="8078854" y="2409777"/>
            <a:ext cx="498763" cy="618581"/>
            <a:chOff x="7111109" y="2294600"/>
            <a:chExt cx="498763" cy="618581"/>
          </a:xfrm>
        </p:grpSpPr>
        <p:sp>
          <p:nvSpPr>
            <p:cNvPr id="19" name="Chevron 18">
              <a:extLst>
                <a:ext uri="{FF2B5EF4-FFF2-40B4-BE49-F238E27FC236}">
                  <a16:creationId xmlns:a16="http://schemas.microsoft.com/office/drawing/2014/main" id="{54822001-818D-73A7-9F9F-990C4F5ED830}"/>
                </a:ext>
              </a:extLst>
            </p:cNvPr>
            <p:cNvSpPr/>
            <p:nvPr/>
          </p:nvSpPr>
          <p:spPr>
            <a:xfrm rot="5400000">
              <a:off x="7176655" y="2479964"/>
              <a:ext cx="367671" cy="498763"/>
            </a:xfrm>
            <a:prstGeom prst="chevron">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D9D90825-B6C3-0837-B318-F1DD0A0C4F0A}"/>
                </a:ext>
              </a:extLst>
            </p:cNvPr>
            <p:cNvSpPr/>
            <p:nvPr/>
          </p:nvSpPr>
          <p:spPr>
            <a:xfrm rot="5400000">
              <a:off x="7176655" y="2229054"/>
              <a:ext cx="367671" cy="498763"/>
            </a:xfrm>
            <a:prstGeom prst="chevron">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80407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48834-9BCB-29BB-409F-72A1A8193C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845520-C02B-232A-E007-E804A5295048}"/>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Ensuring safety of </a:t>
            </a:r>
            <a:r>
              <a:rPr lang="en-US" sz="2400" err="1">
                <a:solidFill>
                  <a:srgbClr val="112541"/>
                </a:solidFill>
                <a:latin typeface="Aharoni"/>
                <a:cs typeface="Aharoni"/>
              </a:rPr>
              <a:t>NeuroStride</a:t>
            </a:r>
            <a:r>
              <a:rPr lang="en-US" sz="2400">
                <a:solidFill>
                  <a:srgbClr val="112541"/>
                </a:solidFill>
                <a:latin typeface="Aharoni"/>
                <a:cs typeface="Aharoni"/>
              </a:rPr>
              <a:t> (1)</a:t>
            </a:r>
            <a:endParaRPr lang="en-US"/>
          </a:p>
        </p:txBody>
      </p:sp>
      <p:sp>
        <p:nvSpPr>
          <p:cNvPr id="3" name="TextBox 2">
            <a:extLst>
              <a:ext uri="{FF2B5EF4-FFF2-40B4-BE49-F238E27FC236}">
                <a16:creationId xmlns:a16="http://schemas.microsoft.com/office/drawing/2014/main" id="{6D819ACC-34C8-3BE6-97F5-3E532AC8C56F}"/>
              </a:ext>
            </a:extLst>
          </p:cNvPr>
          <p:cNvSpPr txBox="1"/>
          <p:nvPr/>
        </p:nvSpPr>
        <p:spPr>
          <a:xfrm>
            <a:off x="361870" y="1210962"/>
            <a:ext cx="7205819" cy="400110"/>
          </a:xfrm>
          <a:prstGeom prst="rect">
            <a:avLst/>
          </a:prstGeom>
          <a:noFill/>
        </p:spPr>
        <p:txBody>
          <a:bodyPr wrap="none" rtlCol="0">
            <a:spAutoFit/>
          </a:bodyPr>
          <a:lstStyle/>
          <a:p>
            <a:r>
              <a:rPr lang="en-US" sz="2000">
                <a:latin typeface="Aharoni" panose="02010803020104030203" pitchFamily="2" charset="-79"/>
                <a:cs typeface="Aharoni" panose="02010803020104030203" pitchFamily="2" charset="-79"/>
              </a:rPr>
              <a:t>Possible issues that may arise with usage of NeuroStride: </a:t>
            </a:r>
          </a:p>
        </p:txBody>
      </p:sp>
      <p:sp>
        <p:nvSpPr>
          <p:cNvPr id="8" name="Rectangle 7">
            <a:extLst>
              <a:ext uri="{FF2B5EF4-FFF2-40B4-BE49-F238E27FC236}">
                <a16:creationId xmlns:a16="http://schemas.microsoft.com/office/drawing/2014/main" id="{06A86E0C-47B8-28DD-AB4A-036D31C01DCF}"/>
              </a:ext>
            </a:extLst>
          </p:cNvPr>
          <p:cNvSpPr/>
          <p:nvPr/>
        </p:nvSpPr>
        <p:spPr>
          <a:xfrm>
            <a:off x="0" y="1816443"/>
            <a:ext cx="4068000" cy="5041557"/>
          </a:xfrm>
          <a:prstGeom prst="rect">
            <a:avLst/>
          </a:prstGeom>
          <a:solidFill>
            <a:srgbClr val="1023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1A542B-A07B-7990-F1AE-8C5418F6428A}"/>
              </a:ext>
            </a:extLst>
          </p:cNvPr>
          <p:cNvSpPr/>
          <p:nvPr/>
        </p:nvSpPr>
        <p:spPr>
          <a:xfrm>
            <a:off x="4068000" y="1816442"/>
            <a:ext cx="4068000" cy="5041557"/>
          </a:xfrm>
          <a:prstGeom prst="rect">
            <a:avLst/>
          </a:prstGeom>
          <a:solidFill>
            <a:srgbClr val="5DB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21FBE3-E2EB-51E5-8D23-13867D065E34}"/>
              </a:ext>
            </a:extLst>
          </p:cNvPr>
          <p:cNvSpPr/>
          <p:nvPr/>
        </p:nvSpPr>
        <p:spPr>
          <a:xfrm>
            <a:off x="8124002" y="1816441"/>
            <a:ext cx="4068000" cy="5041557"/>
          </a:xfrm>
          <a:prstGeom prst="rect">
            <a:avLst/>
          </a:prstGeom>
          <a:solidFill>
            <a:srgbClr val="1023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1B4B6CA-C129-5076-1680-952EBDC979C8}"/>
              </a:ext>
            </a:extLst>
          </p:cNvPr>
          <p:cNvPicPr>
            <a:picLocks noChangeAspect="1"/>
          </p:cNvPicPr>
          <p:nvPr/>
        </p:nvPicPr>
        <p:blipFill>
          <a:blip r:embed="rId2"/>
          <a:stretch>
            <a:fillRect/>
          </a:stretch>
        </p:blipFill>
        <p:spPr>
          <a:xfrm>
            <a:off x="5202000" y="2149390"/>
            <a:ext cx="1800000" cy="1800000"/>
          </a:xfrm>
          <a:prstGeom prst="rect">
            <a:avLst/>
          </a:prstGeom>
        </p:spPr>
      </p:pic>
      <p:pic>
        <p:nvPicPr>
          <p:cNvPr id="17" name="Picture 16">
            <a:extLst>
              <a:ext uri="{FF2B5EF4-FFF2-40B4-BE49-F238E27FC236}">
                <a16:creationId xmlns:a16="http://schemas.microsoft.com/office/drawing/2014/main" id="{23899328-0249-9F61-338C-0026623A621B}"/>
              </a:ext>
            </a:extLst>
          </p:cNvPr>
          <p:cNvPicPr>
            <a:picLocks noChangeAspect="1"/>
          </p:cNvPicPr>
          <p:nvPr/>
        </p:nvPicPr>
        <p:blipFill>
          <a:blip r:embed="rId3"/>
          <a:stretch>
            <a:fillRect/>
          </a:stretch>
        </p:blipFill>
        <p:spPr>
          <a:xfrm>
            <a:off x="1134000" y="2149390"/>
            <a:ext cx="1800000" cy="1800000"/>
          </a:xfrm>
          <a:prstGeom prst="rect">
            <a:avLst/>
          </a:prstGeom>
        </p:spPr>
      </p:pic>
      <p:pic>
        <p:nvPicPr>
          <p:cNvPr id="20" name="Picture 19">
            <a:extLst>
              <a:ext uri="{FF2B5EF4-FFF2-40B4-BE49-F238E27FC236}">
                <a16:creationId xmlns:a16="http://schemas.microsoft.com/office/drawing/2014/main" id="{C17BEDCA-758D-1153-1E5E-868A87671410}"/>
              </a:ext>
            </a:extLst>
          </p:cNvPr>
          <p:cNvPicPr>
            <a:picLocks noChangeAspect="1"/>
          </p:cNvPicPr>
          <p:nvPr/>
        </p:nvPicPr>
        <p:blipFill>
          <a:blip r:embed="rId4"/>
          <a:stretch>
            <a:fillRect/>
          </a:stretch>
        </p:blipFill>
        <p:spPr>
          <a:xfrm>
            <a:off x="9270000" y="2149390"/>
            <a:ext cx="1800000" cy="1800000"/>
          </a:xfrm>
          <a:prstGeom prst="rect">
            <a:avLst/>
          </a:prstGeom>
        </p:spPr>
      </p:pic>
      <p:sp>
        <p:nvSpPr>
          <p:cNvPr id="22" name="TextBox 21">
            <a:extLst>
              <a:ext uri="{FF2B5EF4-FFF2-40B4-BE49-F238E27FC236}">
                <a16:creationId xmlns:a16="http://schemas.microsoft.com/office/drawing/2014/main" id="{5EA0C4CC-20B6-D46A-0811-6E2920973F92}"/>
              </a:ext>
            </a:extLst>
          </p:cNvPr>
          <p:cNvSpPr txBox="1"/>
          <p:nvPr/>
        </p:nvSpPr>
        <p:spPr>
          <a:xfrm>
            <a:off x="312908" y="4154761"/>
            <a:ext cx="3442184" cy="1923604"/>
          </a:xfrm>
          <a:prstGeom prst="rect">
            <a:avLst/>
          </a:prstGeom>
          <a:noFill/>
        </p:spPr>
        <p:txBody>
          <a:bodyPr wrap="square">
            <a:spAutoFit/>
          </a:bodyPr>
          <a:lstStyle/>
          <a:p>
            <a:pPr algn="just"/>
            <a:r>
              <a:rPr lang="en-US" sz="1700">
                <a:solidFill>
                  <a:schemeClr val="bg1"/>
                </a:solidFill>
              </a:rPr>
              <a:t>Issue 1: With instantaneous pain alleviation, the patient may have a false sense of security even if their OA is worsening. They may skip follow-ups and treatments, preferring to use TENS as a temporary solution instead. </a:t>
            </a:r>
          </a:p>
        </p:txBody>
      </p:sp>
      <p:sp>
        <p:nvSpPr>
          <p:cNvPr id="23" name="TextBox 22">
            <a:extLst>
              <a:ext uri="{FF2B5EF4-FFF2-40B4-BE49-F238E27FC236}">
                <a16:creationId xmlns:a16="http://schemas.microsoft.com/office/drawing/2014/main" id="{E1C3C2D1-0F81-2AAE-92C7-AF94E5F1BE27}"/>
              </a:ext>
            </a:extLst>
          </p:cNvPr>
          <p:cNvSpPr txBox="1"/>
          <p:nvPr/>
        </p:nvSpPr>
        <p:spPr>
          <a:xfrm>
            <a:off x="4368910" y="4179472"/>
            <a:ext cx="3442184" cy="1138773"/>
          </a:xfrm>
          <a:prstGeom prst="rect">
            <a:avLst/>
          </a:prstGeom>
          <a:noFill/>
        </p:spPr>
        <p:txBody>
          <a:bodyPr wrap="square">
            <a:spAutoFit/>
          </a:bodyPr>
          <a:lstStyle/>
          <a:p>
            <a:pPr algn="just"/>
            <a:r>
              <a:rPr lang="en-US" sz="1700">
                <a:solidFill>
                  <a:schemeClr val="bg1"/>
                </a:solidFill>
              </a:rPr>
              <a:t>Issue 2: Patients may build up analgesic tolerance with repeated use of TENS, resulting in a decrease of efficacy overtime. </a:t>
            </a:r>
          </a:p>
        </p:txBody>
      </p:sp>
      <p:sp>
        <p:nvSpPr>
          <p:cNvPr id="24" name="TextBox 23">
            <a:extLst>
              <a:ext uri="{FF2B5EF4-FFF2-40B4-BE49-F238E27FC236}">
                <a16:creationId xmlns:a16="http://schemas.microsoft.com/office/drawing/2014/main" id="{07844B05-E978-59DC-9600-BA1BD724F308}"/>
              </a:ext>
            </a:extLst>
          </p:cNvPr>
          <p:cNvSpPr txBox="1"/>
          <p:nvPr/>
        </p:nvSpPr>
        <p:spPr>
          <a:xfrm>
            <a:off x="8448908" y="4154761"/>
            <a:ext cx="3442184" cy="1661993"/>
          </a:xfrm>
          <a:prstGeom prst="rect">
            <a:avLst/>
          </a:prstGeom>
          <a:noFill/>
        </p:spPr>
        <p:txBody>
          <a:bodyPr wrap="square">
            <a:spAutoFit/>
          </a:bodyPr>
          <a:lstStyle/>
          <a:p>
            <a:pPr algn="just"/>
            <a:r>
              <a:rPr lang="en-US" sz="1700">
                <a:solidFill>
                  <a:schemeClr val="bg1"/>
                </a:solidFill>
              </a:rPr>
              <a:t>Issue 3: Certain patients may experience skin irritation and redness with prolonged use of the electrode pads, or under prolonged high intensity of TENS and NMES. </a:t>
            </a:r>
          </a:p>
        </p:txBody>
      </p:sp>
    </p:spTree>
    <p:extLst>
      <p:ext uri="{BB962C8B-B14F-4D97-AF65-F5344CB8AC3E}">
        <p14:creationId xmlns:p14="http://schemas.microsoft.com/office/powerpoint/2010/main" val="1284062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37200-0321-A345-94D8-7344D91659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1096F9-6E1B-CB8F-0A02-09A1B8C73BBD}"/>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Ensuring safety of </a:t>
            </a:r>
            <a:r>
              <a:rPr lang="en-US" sz="2400" err="1">
                <a:solidFill>
                  <a:srgbClr val="112541"/>
                </a:solidFill>
                <a:latin typeface="Aharoni"/>
                <a:cs typeface="Aharoni"/>
              </a:rPr>
              <a:t>NeuroStride</a:t>
            </a:r>
            <a:r>
              <a:rPr lang="en-US" sz="2400">
                <a:solidFill>
                  <a:srgbClr val="112541"/>
                </a:solidFill>
                <a:latin typeface="Aharoni"/>
                <a:cs typeface="Aharoni"/>
              </a:rPr>
              <a:t> (2) </a:t>
            </a:r>
            <a:endParaRPr lang="en-US"/>
          </a:p>
        </p:txBody>
      </p:sp>
      <p:sp>
        <p:nvSpPr>
          <p:cNvPr id="3" name="TextBox 2">
            <a:extLst>
              <a:ext uri="{FF2B5EF4-FFF2-40B4-BE49-F238E27FC236}">
                <a16:creationId xmlns:a16="http://schemas.microsoft.com/office/drawing/2014/main" id="{927EAB76-E174-D6C6-C563-103151ADECB9}"/>
              </a:ext>
            </a:extLst>
          </p:cNvPr>
          <p:cNvSpPr txBox="1"/>
          <p:nvPr/>
        </p:nvSpPr>
        <p:spPr>
          <a:xfrm>
            <a:off x="361870" y="1210962"/>
            <a:ext cx="1797287" cy="400110"/>
          </a:xfrm>
          <a:prstGeom prst="rect">
            <a:avLst/>
          </a:prstGeom>
          <a:noFill/>
        </p:spPr>
        <p:txBody>
          <a:bodyPr wrap="none" rtlCol="0">
            <a:spAutoFit/>
          </a:bodyPr>
          <a:lstStyle/>
          <a:p>
            <a:r>
              <a:rPr lang="en-US" sz="2000">
                <a:latin typeface="Aharoni" panose="02010803020104030203" pitchFamily="2" charset="-79"/>
                <a:cs typeface="Aharoni" panose="02010803020104030203" pitchFamily="2" charset="-79"/>
              </a:rPr>
              <a:t>Our solutions</a:t>
            </a:r>
          </a:p>
        </p:txBody>
      </p:sp>
      <p:sp>
        <p:nvSpPr>
          <p:cNvPr id="8" name="Rectangle 7">
            <a:extLst>
              <a:ext uri="{FF2B5EF4-FFF2-40B4-BE49-F238E27FC236}">
                <a16:creationId xmlns:a16="http://schemas.microsoft.com/office/drawing/2014/main" id="{38BD3605-B7F8-62F1-D4CA-DB22D62896AD}"/>
              </a:ext>
            </a:extLst>
          </p:cNvPr>
          <p:cNvSpPr/>
          <p:nvPr/>
        </p:nvSpPr>
        <p:spPr>
          <a:xfrm>
            <a:off x="0" y="1816443"/>
            <a:ext cx="4068000" cy="5041557"/>
          </a:xfrm>
          <a:prstGeom prst="rect">
            <a:avLst/>
          </a:prstGeom>
          <a:solidFill>
            <a:srgbClr val="1023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B1AE67-42A2-92F2-3A7F-85F13757EF83}"/>
              </a:ext>
            </a:extLst>
          </p:cNvPr>
          <p:cNvSpPr/>
          <p:nvPr/>
        </p:nvSpPr>
        <p:spPr>
          <a:xfrm>
            <a:off x="4068000" y="1816442"/>
            <a:ext cx="8124000" cy="5041557"/>
          </a:xfrm>
          <a:prstGeom prst="rect">
            <a:avLst/>
          </a:prstGeom>
          <a:solidFill>
            <a:srgbClr val="5DB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94379BA-6D27-A07D-B591-FEFD3D000D5D}"/>
              </a:ext>
            </a:extLst>
          </p:cNvPr>
          <p:cNvPicPr>
            <a:picLocks noChangeAspect="1"/>
          </p:cNvPicPr>
          <p:nvPr/>
        </p:nvPicPr>
        <p:blipFill>
          <a:blip r:embed="rId2"/>
          <a:stretch>
            <a:fillRect/>
          </a:stretch>
        </p:blipFill>
        <p:spPr>
          <a:xfrm>
            <a:off x="1134000" y="2149390"/>
            <a:ext cx="1800000" cy="1800000"/>
          </a:xfrm>
          <a:prstGeom prst="rect">
            <a:avLst/>
          </a:prstGeom>
        </p:spPr>
      </p:pic>
      <p:sp>
        <p:nvSpPr>
          <p:cNvPr id="22" name="TextBox 21">
            <a:extLst>
              <a:ext uri="{FF2B5EF4-FFF2-40B4-BE49-F238E27FC236}">
                <a16:creationId xmlns:a16="http://schemas.microsoft.com/office/drawing/2014/main" id="{9013C358-45BA-E28F-FD66-044A08C1E7E9}"/>
              </a:ext>
            </a:extLst>
          </p:cNvPr>
          <p:cNvSpPr txBox="1"/>
          <p:nvPr/>
        </p:nvSpPr>
        <p:spPr>
          <a:xfrm>
            <a:off x="312908" y="4154761"/>
            <a:ext cx="3442184" cy="1923604"/>
          </a:xfrm>
          <a:prstGeom prst="rect">
            <a:avLst/>
          </a:prstGeom>
          <a:noFill/>
        </p:spPr>
        <p:txBody>
          <a:bodyPr wrap="square">
            <a:spAutoFit/>
          </a:bodyPr>
          <a:lstStyle/>
          <a:p>
            <a:pPr algn="just"/>
            <a:r>
              <a:rPr lang="en-US" sz="1700">
                <a:solidFill>
                  <a:schemeClr val="bg1"/>
                </a:solidFill>
              </a:rPr>
              <a:t>Issue 1: With instantaneous pain alleviation, the patient may have a false sense of security even if their OA is worsening. They may skip follow-ups and treatments, preferring to use TENS as a temporary solution instead. </a:t>
            </a:r>
          </a:p>
        </p:txBody>
      </p:sp>
      <p:pic>
        <p:nvPicPr>
          <p:cNvPr id="4" name="Picture 3">
            <a:extLst>
              <a:ext uri="{FF2B5EF4-FFF2-40B4-BE49-F238E27FC236}">
                <a16:creationId xmlns:a16="http://schemas.microsoft.com/office/drawing/2014/main" id="{FE3237D8-2E42-17CE-A688-ADD69E647262}"/>
              </a:ext>
            </a:extLst>
          </p:cNvPr>
          <p:cNvPicPr>
            <a:picLocks noChangeAspect="1"/>
          </p:cNvPicPr>
          <p:nvPr/>
        </p:nvPicPr>
        <p:blipFill>
          <a:blip r:embed="rId3"/>
          <a:stretch>
            <a:fillRect/>
          </a:stretch>
        </p:blipFill>
        <p:spPr>
          <a:xfrm>
            <a:off x="4687161" y="2889000"/>
            <a:ext cx="1080000" cy="1080000"/>
          </a:xfrm>
          <a:prstGeom prst="rect">
            <a:avLst/>
          </a:prstGeom>
        </p:spPr>
      </p:pic>
      <p:pic>
        <p:nvPicPr>
          <p:cNvPr id="6" name="Picture 5">
            <a:extLst>
              <a:ext uri="{FF2B5EF4-FFF2-40B4-BE49-F238E27FC236}">
                <a16:creationId xmlns:a16="http://schemas.microsoft.com/office/drawing/2014/main" id="{2B481949-CD48-CD62-1C14-B8F241D309C3}"/>
              </a:ext>
            </a:extLst>
          </p:cNvPr>
          <p:cNvPicPr>
            <a:picLocks noChangeAspect="1"/>
          </p:cNvPicPr>
          <p:nvPr/>
        </p:nvPicPr>
        <p:blipFill>
          <a:blip r:embed="rId4"/>
          <a:stretch>
            <a:fillRect/>
          </a:stretch>
        </p:blipFill>
        <p:spPr>
          <a:xfrm>
            <a:off x="4687161" y="4501558"/>
            <a:ext cx="1080000" cy="1080000"/>
          </a:xfrm>
          <a:prstGeom prst="rect">
            <a:avLst/>
          </a:prstGeom>
        </p:spPr>
      </p:pic>
      <p:sp>
        <p:nvSpPr>
          <p:cNvPr id="11" name="TextBox 10">
            <a:extLst>
              <a:ext uri="{FF2B5EF4-FFF2-40B4-BE49-F238E27FC236}">
                <a16:creationId xmlns:a16="http://schemas.microsoft.com/office/drawing/2014/main" id="{9E970CDA-1704-1509-7229-543756C64F28}"/>
              </a:ext>
            </a:extLst>
          </p:cNvPr>
          <p:cNvSpPr txBox="1"/>
          <p:nvPr/>
        </p:nvSpPr>
        <p:spPr>
          <a:xfrm>
            <a:off x="6114664" y="2690336"/>
            <a:ext cx="5364763" cy="1477328"/>
          </a:xfrm>
          <a:prstGeom prst="rect">
            <a:avLst/>
          </a:prstGeom>
          <a:noFill/>
        </p:spPr>
        <p:txBody>
          <a:bodyPr wrap="square">
            <a:spAutoFit/>
          </a:bodyPr>
          <a:lstStyle/>
          <a:p>
            <a:pPr algn="just"/>
            <a:r>
              <a:rPr lang="en-US">
                <a:solidFill>
                  <a:schemeClr val="bg1"/>
                </a:solidFill>
              </a:rPr>
              <a:t>Quarterly notifications in our app will urge the patient to go back to the doctor for a review. If the notification is insufficient, future updates can include the suspension of app usage until they visit their healthcare professional.</a:t>
            </a:r>
          </a:p>
        </p:txBody>
      </p:sp>
      <p:sp>
        <p:nvSpPr>
          <p:cNvPr id="14" name="TextBox 13">
            <a:extLst>
              <a:ext uri="{FF2B5EF4-FFF2-40B4-BE49-F238E27FC236}">
                <a16:creationId xmlns:a16="http://schemas.microsoft.com/office/drawing/2014/main" id="{BDE387C8-2C59-8705-7996-DD793AD2DE6F}"/>
              </a:ext>
            </a:extLst>
          </p:cNvPr>
          <p:cNvSpPr txBox="1"/>
          <p:nvPr/>
        </p:nvSpPr>
        <p:spPr>
          <a:xfrm>
            <a:off x="6114664" y="4441393"/>
            <a:ext cx="5364763" cy="1477328"/>
          </a:xfrm>
          <a:prstGeom prst="rect">
            <a:avLst/>
          </a:prstGeom>
          <a:noFill/>
        </p:spPr>
        <p:txBody>
          <a:bodyPr wrap="square">
            <a:spAutoFit/>
          </a:bodyPr>
          <a:lstStyle/>
          <a:p>
            <a:pPr algn="just"/>
            <a:r>
              <a:rPr lang="en-US">
                <a:solidFill>
                  <a:schemeClr val="bg1"/>
                </a:solidFill>
              </a:rPr>
              <a:t>Data collected through our app (mainly the level of activity and the trends in chronic pain experienced) will be made available to the healthcare provider for physicians to track and decide when they need a review. </a:t>
            </a:r>
          </a:p>
        </p:txBody>
      </p:sp>
    </p:spTree>
    <p:extLst>
      <p:ext uri="{BB962C8B-B14F-4D97-AF65-F5344CB8AC3E}">
        <p14:creationId xmlns:p14="http://schemas.microsoft.com/office/powerpoint/2010/main" val="245860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B6553-3B3B-2E64-224D-F0559967F2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945FCE8-322A-C376-B5A2-0F12169C9941}"/>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Ensuring safety of </a:t>
            </a:r>
            <a:r>
              <a:rPr lang="en-US" sz="2400" err="1">
                <a:solidFill>
                  <a:srgbClr val="112541"/>
                </a:solidFill>
                <a:latin typeface="Aharoni"/>
                <a:cs typeface="Aharoni"/>
              </a:rPr>
              <a:t>NeuroStride</a:t>
            </a:r>
            <a:r>
              <a:rPr lang="en-US" sz="2400">
                <a:solidFill>
                  <a:srgbClr val="112541"/>
                </a:solidFill>
                <a:latin typeface="Aharoni"/>
                <a:cs typeface="Aharoni"/>
              </a:rPr>
              <a:t> (3)</a:t>
            </a:r>
            <a:endParaRPr lang="en-US"/>
          </a:p>
        </p:txBody>
      </p:sp>
      <p:sp>
        <p:nvSpPr>
          <p:cNvPr id="9" name="Rectangle 8">
            <a:extLst>
              <a:ext uri="{FF2B5EF4-FFF2-40B4-BE49-F238E27FC236}">
                <a16:creationId xmlns:a16="http://schemas.microsoft.com/office/drawing/2014/main" id="{987AC6AD-E2AC-6514-D0EB-6FC1DA99C09C}"/>
              </a:ext>
            </a:extLst>
          </p:cNvPr>
          <p:cNvSpPr/>
          <p:nvPr/>
        </p:nvSpPr>
        <p:spPr>
          <a:xfrm>
            <a:off x="0" y="1816440"/>
            <a:ext cx="4068000" cy="5041557"/>
          </a:xfrm>
          <a:prstGeom prst="rect">
            <a:avLst/>
          </a:prstGeom>
          <a:solidFill>
            <a:srgbClr val="5DB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D84C5-C14A-CBBE-B644-53536ADA9DB5}"/>
              </a:ext>
            </a:extLst>
          </p:cNvPr>
          <p:cNvSpPr/>
          <p:nvPr/>
        </p:nvSpPr>
        <p:spPr>
          <a:xfrm>
            <a:off x="4068000" y="1816439"/>
            <a:ext cx="8124000" cy="5041557"/>
          </a:xfrm>
          <a:prstGeom prst="rect">
            <a:avLst/>
          </a:prstGeom>
          <a:solidFill>
            <a:srgbClr val="1023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3FE5B74-3CB6-627A-D6FE-3904DEAFAF81}"/>
              </a:ext>
            </a:extLst>
          </p:cNvPr>
          <p:cNvPicPr>
            <a:picLocks noChangeAspect="1"/>
          </p:cNvPicPr>
          <p:nvPr/>
        </p:nvPicPr>
        <p:blipFill>
          <a:blip r:embed="rId2"/>
          <a:stretch>
            <a:fillRect/>
          </a:stretch>
        </p:blipFill>
        <p:spPr>
          <a:xfrm>
            <a:off x="1151711" y="2149389"/>
            <a:ext cx="1800000" cy="1800000"/>
          </a:xfrm>
          <a:prstGeom prst="rect">
            <a:avLst/>
          </a:prstGeom>
        </p:spPr>
      </p:pic>
      <p:sp>
        <p:nvSpPr>
          <p:cNvPr id="23" name="TextBox 22">
            <a:extLst>
              <a:ext uri="{FF2B5EF4-FFF2-40B4-BE49-F238E27FC236}">
                <a16:creationId xmlns:a16="http://schemas.microsoft.com/office/drawing/2014/main" id="{2632960D-2D32-826B-5080-9A55F4119B00}"/>
              </a:ext>
            </a:extLst>
          </p:cNvPr>
          <p:cNvSpPr txBox="1"/>
          <p:nvPr/>
        </p:nvSpPr>
        <p:spPr>
          <a:xfrm>
            <a:off x="318621" y="4179471"/>
            <a:ext cx="3442184" cy="1138773"/>
          </a:xfrm>
          <a:prstGeom prst="rect">
            <a:avLst/>
          </a:prstGeom>
          <a:noFill/>
        </p:spPr>
        <p:txBody>
          <a:bodyPr wrap="square">
            <a:spAutoFit/>
          </a:bodyPr>
          <a:lstStyle/>
          <a:p>
            <a:pPr algn="just"/>
            <a:r>
              <a:rPr lang="en-US" sz="1700">
                <a:solidFill>
                  <a:schemeClr val="bg1"/>
                </a:solidFill>
              </a:rPr>
              <a:t>Issue 2: Patients may build up analgesic tolerance with repeated use of TENS, resulting in a decrease of efficacy overtime. </a:t>
            </a:r>
          </a:p>
        </p:txBody>
      </p:sp>
      <p:sp>
        <p:nvSpPr>
          <p:cNvPr id="4" name="TextBox 3">
            <a:extLst>
              <a:ext uri="{FF2B5EF4-FFF2-40B4-BE49-F238E27FC236}">
                <a16:creationId xmlns:a16="http://schemas.microsoft.com/office/drawing/2014/main" id="{723B9C2F-3FA2-7DE5-04DD-59769FDC2341}"/>
              </a:ext>
            </a:extLst>
          </p:cNvPr>
          <p:cNvSpPr txBox="1"/>
          <p:nvPr/>
        </p:nvSpPr>
        <p:spPr>
          <a:xfrm>
            <a:off x="361870" y="1210962"/>
            <a:ext cx="1797287" cy="400110"/>
          </a:xfrm>
          <a:prstGeom prst="rect">
            <a:avLst/>
          </a:prstGeom>
          <a:noFill/>
        </p:spPr>
        <p:txBody>
          <a:bodyPr wrap="none" rtlCol="0">
            <a:spAutoFit/>
          </a:bodyPr>
          <a:lstStyle/>
          <a:p>
            <a:r>
              <a:rPr lang="en-US" sz="2000">
                <a:latin typeface="Aharoni" panose="02010803020104030203" pitchFamily="2" charset="-79"/>
                <a:cs typeface="Aharoni" panose="02010803020104030203" pitchFamily="2" charset="-79"/>
              </a:rPr>
              <a:t>Our solutions</a:t>
            </a:r>
          </a:p>
        </p:txBody>
      </p:sp>
      <p:pic>
        <p:nvPicPr>
          <p:cNvPr id="5122" name="Picture 2" descr="Info icon">
            <a:extLst>
              <a:ext uri="{FF2B5EF4-FFF2-40B4-BE49-F238E27FC236}">
                <a16:creationId xmlns:a16="http://schemas.microsoft.com/office/drawing/2014/main" id="{96328BDF-2F1B-7652-09D4-6B25306FE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469" y="284857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96C287-669D-2D79-F4F8-F9899130D7D1}"/>
              </a:ext>
            </a:extLst>
          </p:cNvPr>
          <p:cNvPicPr>
            <a:picLocks noChangeAspect="1"/>
          </p:cNvPicPr>
          <p:nvPr/>
        </p:nvPicPr>
        <p:blipFill>
          <a:blip r:embed="rId4"/>
          <a:stretch>
            <a:fillRect/>
          </a:stretch>
        </p:blipFill>
        <p:spPr>
          <a:xfrm>
            <a:off x="4727469" y="4441522"/>
            <a:ext cx="1080000" cy="1080000"/>
          </a:xfrm>
          <a:prstGeom prst="rect">
            <a:avLst/>
          </a:prstGeom>
        </p:spPr>
      </p:pic>
      <p:sp>
        <p:nvSpPr>
          <p:cNvPr id="6" name="TextBox 5">
            <a:extLst>
              <a:ext uri="{FF2B5EF4-FFF2-40B4-BE49-F238E27FC236}">
                <a16:creationId xmlns:a16="http://schemas.microsoft.com/office/drawing/2014/main" id="{0470ABF7-BA56-B6A1-951B-1F4AEC689E97}"/>
              </a:ext>
            </a:extLst>
          </p:cNvPr>
          <p:cNvSpPr txBox="1"/>
          <p:nvPr/>
        </p:nvSpPr>
        <p:spPr>
          <a:xfrm>
            <a:off x="6114664" y="2967335"/>
            <a:ext cx="5364763" cy="923330"/>
          </a:xfrm>
          <a:prstGeom prst="rect">
            <a:avLst/>
          </a:prstGeom>
          <a:noFill/>
        </p:spPr>
        <p:txBody>
          <a:bodyPr wrap="square">
            <a:spAutoFit/>
          </a:bodyPr>
          <a:lstStyle/>
          <a:p>
            <a:pPr algn="just"/>
            <a:r>
              <a:rPr lang="en-SG">
                <a:solidFill>
                  <a:schemeClr val="bg1"/>
                </a:solidFill>
              </a:rPr>
              <a:t>Manual guide will include advisory to patients to have breaks in between TENs usage to avoid building up tolerance. </a:t>
            </a:r>
            <a:endParaRPr lang="en-US">
              <a:solidFill>
                <a:schemeClr val="bg1"/>
              </a:solidFill>
            </a:endParaRPr>
          </a:p>
        </p:txBody>
      </p:sp>
      <p:sp>
        <p:nvSpPr>
          <p:cNvPr id="7" name="TextBox 6">
            <a:extLst>
              <a:ext uri="{FF2B5EF4-FFF2-40B4-BE49-F238E27FC236}">
                <a16:creationId xmlns:a16="http://schemas.microsoft.com/office/drawing/2014/main" id="{FBF55DDF-2769-26DF-DBE6-50B676C1F9C9}"/>
              </a:ext>
            </a:extLst>
          </p:cNvPr>
          <p:cNvSpPr txBox="1"/>
          <p:nvPr/>
        </p:nvSpPr>
        <p:spPr>
          <a:xfrm>
            <a:off x="6071286" y="4381357"/>
            <a:ext cx="5408141" cy="1200329"/>
          </a:xfrm>
          <a:prstGeom prst="rect">
            <a:avLst/>
          </a:prstGeom>
          <a:noFill/>
        </p:spPr>
        <p:txBody>
          <a:bodyPr wrap="square">
            <a:spAutoFit/>
          </a:bodyPr>
          <a:lstStyle/>
          <a:p>
            <a:pPr algn="just" fontAlgn="base"/>
            <a:r>
              <a:rPr lang="en-SG">
                <a:solidFill>
                  <a:schemeClr val="bg1"/>
                </a:solidFill>
              </a:rPr>
              <a:t>Default will be set to a lower intensity and modulated in pattern. Patients are able to vary their intensity manually to a higher level to overcome analgesic tolerance. </a:t>
            </a:r>
          </a:p>
        </p:txBody>
      </p:sp>
    </p:spTree>
    <p:extLst>
      <p:ext uri="{BB962C8B-B14F-4D97-AF65-F5344CB8AC3E}">
        <p14:creationId xmlns:p14="http://schemas.microsoft.com/office/powerpoint/2010/main" val="3408627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44DAB-B502-7C33-DDFE-91239E458A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510CA5-F3AB-C360-B693-E2B5595D3234}"/>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Ensuring safety of </a:t>
            </a:r>
            <a:r>
              <a:rPr lang="en-US" sz="2400" err="1">
                <a:solidFill>
                  <a:srgbClr val="112541"/>
                </a:solidFill>
                <a:latin typeface="Aharoni"/>
                <a:cs typeface="Aharoni"/>
              </a:rPr>
              <a:t>NeuroStride</a:t>
            </a:r>
            <a:r>
              <a:rPr lang="en-US" sz="2400">
                <a:solidFill>
                  <a:srgbClr val="112541"/>
                </a:solidFill>
                <a:latin typeface="Aharoni"/>
                <a:cs typeface="Aharoni"/>
              </a:rPr>
              <a:t> (4)</a:t>
            </a:r>
            <a:endParaRPr lang="en-US"/>
          </a:p>
        </p:txBody>
      </p:sp>
      <p:sp>
        <p:nvSpPr>
          <p:cNvPr id="10" name="Rectangle 9">
            <a:extLst>
              <a:ext uri="{FF2B5EF4-FFF2-40B4-BE49-F238E27FC236}">
                <a16:creationId xmlns:a16="http://schemas.microsoft.com/office/drawing/2014/main" id="{0DAE1904-A277-C82B-AAF8-E72ECC6B5217}"/>
              </a:ext>
            </a:extLst>
          </p:cNvPr>
          <p:cNvSpPr/>
          <p:nvPr/>
        </p:nvSpPr>
        <p:spPr>
          <a:xfrm>
            <a:off x="0" y="1816443"/>
            <a:ext cx="4068000" cy="5041557"/>
          </a:xfrm>
          <a:prstGeom prst="rect">
            <a:avLst/>
          </a:prstGeom>
          <a:solidFill>
            <a:srgbClr val="1023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F23C2A0-2FCC-D142-9D5E-066310A04EB4}"/>
              </a:ext>
            </a:extLst>
          </p:cNvPr>
          <p:cNvPicPr>
            <a:picLocks noChangeAspect="1"/>
          </p:cNvPicPr>
          <p:nvPr/>
        </p:nvPicPr>
        <p:blipFill>
          <a:blip r:embed="rId2"/>
          <a:stretch>
            <a:fillRect/>
          </a:stretch>
        </p:blipFill>
        <p:spPr>
          <a:xfrm>
            <a:off x="1145998" y="2149392"/>
            <a:ext cx="1800000" cy="1800000"/>
          </a:xfrm>
          <a:prstGeom prst="rect">
            <a:avLst/>
          </a:prstGeom>
        </p:spPr>
      </p:pic>
      <p:sp>
        <p:nvSpPr>
          <p:cNvPr id="24" name="TextBox 23">
            <a:extLst>
              <a:ext uri="{FF2B5EF4-FFF2-40B4-BE49-F238E27FC236}">
                <a16:creationId xmlns:a16="http://schemas.microsoft.com/office/drawing/2014/main" id="{C655080F-513A-6F24-4D12-120E18B9E42E}"/>
              </a:ext>
            </a:extLst>
          </p:cNvPr>
          <p:cNvSpPr txBox="1"/>
          <p:nvPr/>
        </p:nvSpPr>
        <p:spPr>
          <a:xfrm>
            <a:off x="324906" y="4154763"/>
            <a:ext cx="3442184" cy="1661993"/>
          </a:xfrm>
          <a:prstGeom prst="rect">
            <a:avLst/>
          </a:prstGeom>
          <a:noFill/>
        </p:spPr>
        <p:txBody>
          <a:bodyPr wrap="square">
            <a:spAutoFit/>
          </a:bodyPr>
          <a:lstStyle/>
          <a:p>
            <a:pPr algn="just"/>
            <a:r>
              <a:rPr lang="en-US" sz="1700">
                <a:solidFill>
                  <a:schemeClr val="bg1"/>
                </a:solidFill>
              </a:rPr>
              <a:t>Issue 3: Certain patients may experience skin irritation and redness with prolonged use of the electrode pads, or under prolonged high intensity of TENS and NMES. </a:t>
            </a:r>
          </a:p>
        </p:txBody>
      </p:sp>
      <p:sp>
        <p:nvSpPr>
          <p:cNvPr id="4" name="Rectangle 3">
            <a:extLst>
              <a:ext uri="{FF2B5EF4-FFF2-40B4-BE49-F238E27FC236}">
                <a16:creationId xmlns:a16="http://schemas.microsoft.com/office/drawing/2014/main" id="{9FE8B4ED-DAEF-4BB5-153D-0214ACEF3FFD}"/>
              </a:ext>
            </a:extLst>
          </p:cNvPr>
          <p:cNvSpPr/>
          <p:nvPr/>
        </p:nvSpPr>
        <p:spPr>
          <a:xfrm>
            <a:off x="4068000" y="1816442"/>
            <a:ext cx="8124000" cy="5041557"/>
          </a:xfrm>
          <a:prstGeom prst="rect">
            <a:avLst/>
          </a:prstGeom>
          <a:solidFill>
            <a:srgbClr val="5DB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AD4BA96-D59B-3AAA-361D-4C29C8A9EDF1}"/>
              </a:ext>
            </a:extLst>
          </p:cNvPr>
          <p:cNvSpPr txBox="1"/>
          <p:nvPr/>
        </p:nvSpPr>
        <p:spPr>
          <a:xfrm>
            <a:off x="361870" y="1210962"/>
            <a:ext cx="1797287" cy="400110"/>
          </a:xfrm>
          <a:prstGeom prst="rect">
            <a:avLst/>
          </a:prstGeom>
          <a:noFill/>
        </p:spPr>
        <p:txBody>
          <a:bodyPr wrap="none" rtlCol="0">
            <a:spAutoFit/>
          </a:bodyPr>
          <a:lstStyle/>
          <a:p>
            <a:r>
              <a:rPr lang="en-US" sz="2000">
                <a:latin typeface="Aharoni" panose="02010803020104030203" pitchFamily="2" charset="-79"/>
                <a:cs typeface="Aharoni" panose="02010803020104030203" pitchFamily="2" charset="-79"/>
              </a:rPr>
              <a:t>Our solutions</a:t>
            </a:r>
          </a:p>
        </p:txBody>
      </p:sp>
      <p:pic>
        <p:nvPicPr>
          <p:cNvPr id="6" name="Picture 5">
            <a:extLst>
              <a:ext uri="{FF2B5EF4-FFF2-40B4-BE49-F238E27FC236}">
                <a16:creationId xmlns:a16="http://schemas.microsoft.com/office/drawing/2014/main" id="{592E4922-11C5-2D19-89F0-28206A2A6CE3}"/>
              </a:ext>
            </a:extLst>
          </p:cNvPr>
          <p:cNvPicPr>
            <a:picLocks noChangeAspect="1"/>
          </p:cNvPicPr>
          <p:nvPr/>
        </p:nvPicPr>
        <p:blipFill>
          <a:blip r:embed="rId3"/>
          <a:stretch>
            <a:fillRect/>
          </a:stretch>
        </p:blipFill>
        <p:spPr>
          <a:xfrm>
            <a:off x="4727469" y="4445759"/>
            <a:ext cx="1080000" cy="1080000"/>
          </a:xfrm>
          <a:prstGeom prst="rect">
            <a:avLst/>
          </a:prstGeom>
        </p:spPr>
      </p:pic>
      <p:pic>
        <p:nvPicPr>
          <p:cNvPr id="7" name="Picture 2" descr="Info icon">
            <a:extLst>
              <a:ext uri="{FF2B5EF4-FFF2-40B4-BE49-F238E27FC236}">
                <a16:creationId xmlns:a16="http://schemas.microsoft.com/office/drawing/2014/main" id="{B96F99A0-0A6E-22C1-4DF0-2C285225C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469" y="2848572"/>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405ABDC-9FCF-1B22-516C-D7D2A7A25736}"/>
              </a:ext>
            </a:extLst>
          </p:cNvPr>
          <p:cNvSpPr txBox="1"/>
          <p:nvPr/>
        </p:nvSpPr>
        <p:spPr>
          <a:xfrm>
            <a:off x="6114664" y="2967335"/>
            <a:ext cx="5364763" cy="923330"/>
          </a:xfrm>
          <a:prstGeom prst="rect">
            <a:avLst/>
          </a:prstGeom>
          <a:noFill/>
        </p:spPr>
        <p:txBody>
          <a:bodyPr wrap="square">
            <a:spAutoFit/>
          </a:bodyPr>
          <a:lstStyle/>
          <a:p>
            <a:pPr algn="just"/>
            <a:r>
              <a:rPr lang="en-SG">
                <a:solidFill>
                  <a:schemeClr val="bg1"/>
                </a:solidFill>
              </a:rPr>
              <a:t>Manual guide will provide ways in which the patient can ensure hygiene and prolong the shelf life of their TENs electrode pads. </a:t>
            </a:r>
            <a:endParaRPr lang="en-US">
              <a:solidFill>
                <a:schemeClr val="bg1"/>
              </a:solidFill>
            </a:endParaRPr>
          </a:p>
        </p:txBody>
      </p:sp>
      <p:sp>
        <p:nvSpPr>
          <p:cNvPr id="14" name="TextBox 13">
            <a:extLst>
              <a:ext uri="{FF2B5EF4-FFF2-40B4-BE49-F238E27FC236}">
                <a16:creationId xmlns:a16="http://schemas.microsoft.com/office/drawing/2014/main" id="{1C68C6B2-0267-E8A1-EA11-7D2E66616783}"/>
              </a:ext>
            </a:extLst>
          </p:cNvPr>
          <p:cNvSpPr txBox="1"/>
          <p:nvPr/>
        </p:nvSpPr>
        <p:spPr>
          <a:xfrm>
            <a:off x="6071286" y="4381357"/>
            <a:ext cx="5408141" cy="1200329"/>
          </a:xfrm>
          <a:prstGeom prst="rect">
            <a:avLst/>
          </a:prstGeom>
          <a:noFill/>
        </p:spPr>
        <p:txBody>
          <a:bodyPr wrap="square">
            <a:spAutoFit/>
          </a:bodyPr>
          <a:lstStyle/>
          <a:p>
            <a:pPr algn="just" fontAlgn="base"/>
            <a:r>
              <a:rPr lang="en-SG">
                <a:solidFill>
                  <a:schemeClr val="bg1"/>
                </a:solidFill>
              </a:rPr>
              <a:t>Recommended shelf life for TENs electrode pads will be clearly stated and a digital alert will be made available for patients to change their electrode pads post-expiry. </a:t>
            </a:r>
          </a:p>
        </p:txBody>
      </p:sp>
    </p:spTree>
    <p:extLst>
      <p:ext uri="{BB962C8B-B14F-4D97-AF65-F5344CB8AC3E}">
        <p14:creationId xmlns:p14="http://schemas.microsoft.com/office/powerpoint/2010/main" val="2265123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05A34F-B837-C3C9-DEAC-A585E49DBDB0}"/>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How does NMES Technology work?</a:t>
            </a:r>
            <a:endParaRPr lang="en-US"/>
          </a:p>
        </p:txBody>
      </p:sp>
      <p:sp>
        <p:nvSpPr>
          <p:cNvPr id="4" name="TextBox 3">
            <a:extLst>
              <a:ext uri="{FF2B5EF4-FFF2-40B4-BE49-F238E27FC236}">
                <a16:creationId xmlns:a16="http://schemas.microsoft.com/office/drawing/2014/main" id="{C7C10524-D176-4A2F-0C02-6588E3219DE3}"/>
              </a:ext>
            </a:extLst>
          </p:cNvPr>
          <p:cNvSpPr txBox="1"/>
          <p:nvPr/>
        </p:nvSpPr>
        <p:spPr>
          <a:xfrm>
            <a:off x="502375" y="1035586"/>
            <a:ext cx="470577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b="1" u="sng"/>
              <a:t>Clinical Aspect: </a:t>
            </a:r>
          </a:p>
          <a:p>
            <a:pPr marL="285750" indent="-285750" algn="just">
              <a:buFont typeface="Calibri"/>
              <a:buChar char="-"/>
            </a:pPr>
            <a:r>
              <a:rPr lang="en-GB"/>
              <a:t>NMES sends higher intensity pulses to motor nerves. This causes involuntary muscle contraction which mimics voluntary exercise </a:t>
            </a:r>
          </a:p>
          <a:p>
            <a:pPr marL="285750" indent="-285750" algn="just">
              <a:buFont typeface="Calibri"/>
              <a:buChar char="-"/>
            </a:pPr>
            <a:r>
              <a:rPr lang="en-GB"/>
              <a:t>Helps to prevent muscle atrophy and strengthen the quadriceps, which are key to knee stability in OA patients </a:t>
            </a:r>
          </a:p>
        </p:txBody>
      </p:sp>
      <p:pic>
        <p:nvPicPr>
          <p:cNvPr id="5" name="Picture 4" descr="Neuromuscular Electrical Stimulation (NMES) — LIVE4 Sports Physical Therapy  &amp; Wellness Advising">
            <a:extLst>
              <a:ext uri="{FF2B5EF4-FFF2-40B4-BE49-F238E27FC236}">
                <a16:creationId xmlns:a16="http://schemas.microsoft.com/office/drawing/2014/main" id="{2D538CBE-7273-EC03-A4B5-450B1D65D294}"/>
              </a:ext>
            </a:extLst>
          </p:cNvPr>
          <p:cNvPicPr>
            <a:picLocks noChangeAspect="1"/>
          </p:cNvPicPr>
          <p:nvPr/>
        </p:nvPicPr>
        <p:blipFill>
          <a:blip r:embed="rId3"/>
          <a:stretch>
            <a:fillRect/>
          </a:stretch>
        </p:blipFill>
        <p:spPr>
          <a:xfrm>
            <a:off x="515467" y="3747625"/>
            <a:ext cx="4698517" cy="2465499"/>
          </a:xfrm>
          <a:prstGeom prst="rect">
            <a:avLst/>
          </a:prstGeom>
        </p:spPr>
      </p:pic>
      <p:sp>
        <p:nvSpPr>
          <p:cNvPr id="6" name="TextBox 5">
            <a:extLst>
              <a:ext uri="{FF2B5EF4-FFF2-40B4-BE49-F238E27FC236}">
                <a16:creationId xmlns:a16="http://schemas.microsoft.com/office/drawing/2014/main" id="{2ABCEC07-DC0B-C319-723E-A39F86733D7F}"/>
              </a:ext>
            </a:extLst>
          </p:cNvPr>
          <p:cNvSpPr txBox="1"/>
          <p:nvPr/>
        </p:nvSpPr>
        <p:spPr>
          <a:xfrm>
            <a:off x="6095167" y="1032100"/>
            <a:ext cx="5396755"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b="1" u="sng"/>
              <a:t>Technical Aspect: </a:t>
            </a:r>
          </a:p>
          <a:p>
            <a:pPr marL="285750" indent="-285750" algn="just">
              <a:buFont typeface="Calibri"/>
              <a:buChar char="-"/>
            </a:pPr>
            <a:r>
              <a:rPr lang="en-GB"/>
              <a:t>Duration: 10-20 minutes (with duty cycles to reduce fatigue) </a:t>
            </a:r>
          </a:p>
          <a:p>
            <a:pPr marL="285750" indent="-285750" algn="just">
              <a:buFont typeface="Arial"/>
              <a:buChar char="•"/>
            </a:pPr>
            <a:r>
              <a:rPr lang="en-GB">
                <a:ea typeface="+mn-lt"/>
                <a:cs typeface="+mn-lt"/>
              </a:rPr>
              <a:t>2 Electrode Pads placed over the vastus medialis and lateralis (Quadricep Muscles) → Cathode and Anode are separated through a non-conductive fabric </a:t>
            </a:r>
          </a:p>
          <a:p>
            <a:pPr marL="285750" indent="-285750" algn="just">
              <a:buFont typeface="Arial"/>
              <a:buChar char="•"/>
            </a:pPr>
            <a:r>
              <a:rPr lang="en-GB">
                <a:ea typeface="+mn-lt"/>
                <a:cs typeface="+mn-lt"/>
              </a:rPr>
              <a:t>Elderly</a:t>
            </a:r>
            <a:r>
              <a:rPr lang="en-GB"/>
              <a:t> (&gt;65 years) —  normally use lower frequency of 30-40 Hz with longer rest periods</a:t>
            </a:r>
          </a:p>
          <a:p>
            <a:pPr marL="742950" lvl="1" indent="-285750" algn="just">
              <a:buFont typeface="Courier New"/>
              <a:buChar char="o"/>
            </a:pPr>
            <a:r>
              <a:rPr lang="en-GB" err="1"/>
              <a:t>Neurostride</a:t>
            </a:r>
            <a:r>
              <a:rPr lang="en-GB"/>
              <a:t> incorporates user metadata like age, weight, physical activity level and injury history to suggest NMES intensity  </a:t>
            </a:r>
          </a:p>
          <a:p>
            <a:pPr marL="285750" indent="-285750" algn="just">
              <a:buFont typeface="Calibri"/>
              <a:buChar char="-"/>
            </a:pPr>
            <a:endParaRPr lang="en-GB" sz="1600"/>
          </a:p>
        </p:txBody>
      </p:sp>
      <p:sp>
        <p:nvSpPr>
          <p:cNvPr id="7" name="TextBox 6">
            <a:extLst>
              <a:ext uri="{FF2B5EF4-FFF2-40B4-BE49-F238E27FC236}">
                <a16:creationId xmlns:a16="http://schemas.microsoft.com/office/drawing/2014/main" id="{DD83ACB3-9A14-346E-C9B8-32D629187BA7}"/>
              </a:ext>
            </a:extLst>
          </p:cNvPr>
          <p:cNvSpPr txBox="1"/>
          <p:nvPr/>
        </p:nvSpPr>
        <p:spPr>
          <a:xfrm>
            <a:off x="6098219" y="4452509"/>
            <a:ext cx="228084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6000" b="1">
                <a:solidFill>
                  <a:srgbClr val="102440"/>
                </a:solidFill>
              </a:rPr>
              <a:t>27%</a:t>
            </a:r>
          </a:p>
        </p:txBody>
      </p:sp>
      <p:sp>
        <p:nvSpPr>
          <p:cNvPr id="8" name="TextBox 7">
            <a:extLst>
              <a:ext uri="{FF2B5EF4-FFF2-40B4-BE49-F238E27FC236}">
                <a16:creationId xmlns:a16="http://schemas.microsoft.com/office/drawing/2014/main" id="{85011896-FD18-B918-A845-51F975ABCA4F}"/>
              </a:ext>
            </a:extLst>
          </p:cNvPr>
          <p:cNvSpPr txBox="1"/>
          <p:nvPr/>
        </p:nvSpPr>
        <p:spPr>
          <a:xfrm>
            <a:off x="6093571" y="5396187"/>
            <a:ext cx="228084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6000" b="1">
                <a:solidFill>
                  <a:srgbClr val="102440"/>
                </a:solidFill>
              </a:rPr>
              <a:t>12%</a:t>
            </a:r>
          </a:p>
        </p:txBody>
      </p:sp>
      <p:sp>
        <p:nvSpPr>
          <p:cNvPr id="9" name="TextBox 8">
            <a:extLst>
              <a:ext uri="{FF2B5EF4-FFF2-40B4-BE49-F238E27FC236}">
                <a16:creationId xmlns:a16="http://schemas.microsoft.com/office/drawing/2014/main" id="{74467EE3-ECE6-6296-FA97-AB2F4B6E294D}"/>
              </a:ext>
            </a:extLst>
          </p:cNvPr>
          <p:cNvSpPr txBox="1"/>
          <p:nvPr/>
        </p:nvSpPr>
        <p:spPr>
          <a:xfrm>
            <a:off x="8067236" y="4564919"/>
            <a:ext cx="324893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t>Greater quadricep strength recovery  compared to without NMES therapy .</a:t>
            </a:r>
          </a:p>
        </p:txBody>
      </p:sp>
      <p:sp>
        <p:nvSpPr>
          <p:cNvPr id="10" name="TextBox 9">
            <a:extLst>
              <a:ext uri="{FF2B5EF4-FFF2-40B4-BE49-F238E27FC236}">
                <a16:creationId xmlns:a16="http://schemas.microsoft.com/office/drawing/2014/main" id="{92AF3766-E339-E07A-C368-41DC3C70AA65}"/>
              </a:ext>
            </a:extLst>
          </p:cNvPr>
          <p:cNvSpPr txBox="1"/>
          <p:nvPr/>
        </p:nvSpPr>
        <p:spPr>
          <a:xfrm>
            <a:off x="8067236" y="5394158"/>
            <a:ext cx="31411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t>Further distance travelled in 6 minutes at both 3 and 6 weeks post-op compared to without NMES therapy</a:t>
            </a:r>
            <a:r>
              <a:rPr lang="en-US" sz="1600"/>
              <a:t>.</a:t>
            </a:r>
          </a:p>
        </p:txBody>
      </p:sp>
    </p:spTree>
    <p:extLst>
      <p:ext uri="{BB962C8B-B14F-4D97-AF65-F5344CB8AC3E}">
        <p14:creationId xmlns:p14="http://schemas.microsoft.com/office/powerpoint/2010/main" val="330097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0DF0C4-FA36-904B-AFEF-4C7DE3907075}"/>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is the clinical administration of TENS and NMES? (1)</a:t>
            </a:r>
            <a:endParaRPr lang="en-US"/>
          </a:p>
        </p:txBody>
      </p:sp>
      <p:sp>
        <p:nvSpPr>
          <p:cNvPr id="3" name="Rectangle 2">
            <a:extLst>
              <a:ext uri="{FF2B5EF4-FFF2-40B4-BE49-F238E27FC236}">
                <a16:creationId xmlns:a16="http://schemas.microsoft.com/office/drawing/2014/main" id="{1943FE17-C023-C0F3-AFA4-9CA3FB5888FB}"/>
              </a:ext>
            </a:extLst>
          </p:cNvPr>
          <p:cNvSpPr/>
          <p:nvPr/>
        </p:nvSpPr>
        <p:spPr>
          <a:xfrm>
            <a:off x="254779" y="1112107"/>
            <a:ext cx="5697654" cy="704336"/>
          </a:xfrm>
          <a:prstGeom prst="rect">
            <a:avLst/>
          </a:prstGeom>
          <a:solidFill>
            <a:srgbClr val="10233F"/>
          </a:solidFill>
          <a:ln w="28575">
            <a:solidFill>
              <a:srgbClr val="1023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Physiology of TENS</a:t>
            </a:r>
          </a:p>
        </p:txBody>
      </p:sp>
      <p:sp>
        <p:nvSpPr>
          <p:cNvPr id="4" name="Rectangle 3">
            <a:extLst>
              <a:ext uri="{FF2B5EF4-FFF2-40B4-BE49-F238E27FC236}">
                <a16:creationId xmlns:a16="http://schemas.microsoft.com/office/drawing/2014/main" id="{39FDB89E-063E-890B-4905-1DA1B6590D36}"/>
              </a:ext>
            </a:extLst>
          </p:cNvPr>
          <p:cNvSpPr/>
          <p:nvPr/>
        </p:nvSpPr>
        <p:spPr>
          <a:xfrm>
            <a:off x="6239567" y="1112107"/>
            <a:ext cx="5697655" cy="704336"/>
          </a:xfrm>
          <a:prstGeom prst="rect">
            <a:avLst/>
          </a:prstGeom>
          <a:solidFill>
            <a:srgbClr val="10233F"/>
          </a:solidFill>
          <a:ln w="28575">
            <a:solidFill>
              <a:srgbClr val="1023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Physiology of NMES</a:t>
            </a:r>
          </a:p>
        </p:txBody>
      </p:sp>
      <p:sp>
        <p:nvSpPr>
          <p:cNvPr id="5" name="TextBox 4">
            <a:extLst>
              <a:ext uri="{FF2B5EF4-FFF2-40B4-BE49-F238E27FC236}">
                <a16:creationId xmlns:a16="http://schemas.microsoft.com/office/drawing/2014/main" id="{39DAD1B5-2214-51FA-CA1A-8A55F5079468}"/>
              </a:ext>
            </a:extLst>
          </p:cNvPr>
          <p:cNvSpPr txBox="1"/>
          <p:nvPr/>
        </p:nvSpPr>
        <p:spPr>
          <a:xfrm>
            <a:off x="459081" y="1959648"/>
            <a:ext cx="5292000" cy="648000"/>
          </a:xfrm>
          <a:prstGeom prst="rect">
            <a:avLst/>
          </a:prstGeom>
          <a:noFill/>
        </p:spPr>
        <p:txBody>
          <a:bodyPr wrap="square" rtlCol="0">
            <a:spAutoFit/>
          </a:bodyPr>
          <a:lstStyle/>
          <a:p>
            <a:pPr algn="just"/>
            <a:r>
              <a:rPr lang="en-US"/>
              <a:t>Subcutaneous electrical stimulation of nerves to reduce the sensation of pain </a:t>
            </a:r>
          </a:p>
        </p:txBody>
      </p:sp>
      <p:sp>
        <p:nvSpPr>
          <p:cNvPr id="6" name="TextBox 5">
            <a:extLst>
              <a:ext uri="{FF2B5EF4-FFF2-40B4-BE49-F238E27FC236}">
                <a16:creationId xmlns:a16="http://schemas.microsoft.com/office/drawing/2014/main" id="{5C3F8D61-7D65-79CD-7290-446704B1FC5B}"/>
              </a:ext>
            </a:extLst>
          </p:cNvPr>
          <p:cNvSpPr txBox="1"/>
          <p:nvPr/>
        </p:nvSpPr>
        <p:spPr>
          <a:xfrm>
            <a:off x="2566563" y="2782669"/>
            <a:ext cx="318451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a:t>High frequencies (50-150 Hz)  activate the delta-opioid and muscarinic receptors which modulates pain nociception </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Low frequencies (1-10 Hz)  activate the mu-opioid receptors and cause the brain to release endorphins </a:t>
            </a:r>
          </a:p>
        </p:txBody>
      </p:sp>
      <p:pic>
        <p:nvPicPr>
          <p:cNvPr id="1026" name="Picture 2" descr="Quadriceps Inhibition and TENS Post Knee Surgery - The Barbell Physio">
            <a:extLst>
              <a:ext uri="{FF2B5EF4-FFF2-40B4-BE49-F238E27FC236}">
                <a16:creationId xmlns:a16="http://schemas.microsoft.com/office/drawing/2014/main" id="{18FB0C31-F814-F59C-5F7B-C5F42BD6D5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0" t="10330" r="6395" b="15871"/>
          <a:stretch/>
        </p:blipFill>
        <p:spPr bwMode="auto">
          <a:xfrm>
            <a:off x="663387" y="2980533"/>
            <a:ext cx="1931083" cy="1912595"/>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Neuromuscular Electrical Stimulation (NMES) Following Knee Injury/Surgery">
            <a:extLst>
              <a:ext uri="{FF2B5EF4-FFF2-40B4-BE49-F238E27FC236}">
                <a16:creationId xmlns:a16="http://schemas.microsoft.com/office/drawing/2014/main" id="{D15E8A4A-8A4F-3D30-E6AA-67AB3A62B3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542" b="5261"/>
          <a:stretch/>
        </p:blipFill>
        <p:spPr bwMode="auto">
          <a:xfrm>
            <a:off x="6685596" y="2980533"/>
            <a:ext cx="1886605" cy="1912595"/>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BB5FFB-25DF-12DB-B96B-D775028F732A}"/>
              </a:ext>
            </a:extLst>
          </p:cNvPr>
          <p:cNvSpPr txBox="1"/>
          <p:nvPr/>
        </p:nvSpPr>
        <p:spPr>
          <a:xfrm>
            <a:off x="6440919" y="1960482"/>
            <a:ext cx="5292000" cy="646331"/>
          </a:xfrm>
          <a:prstGeom prst="rect">
            <a:avLst/>
          </a:prstGeom>
          <a:noFill/>
        </p:spPr>
        <p:txBody>
          <a:bodyPr wrap="square" rtlCol="0">
            <a:spAutoFit/>
          </a:bodyPr>
          <a:lstStyle/>
          <a:p>
            <a:pPr algn="just"/>
            <a:r>
              <a:rPr lang="en-US"/>
              <a:t>Electrical stimulation of motor neurons causing depolarization of neurons and muscle contraction</a:t>
            </a:r>
          </a:p>
        </p:txBody>
      </p:sp>
      <p:sp>
        <p:nvSpPr>
          <p:cNvPr id="8" name="TextBox 7">
            <a:extLst>
              <a:ext uri="{FF2B5EF4-FFF2-40B4-BE49-F238E27FC236}">
                <a16:creationId xmlns:a16="http://schemas.microsoft.com/office/drawing/2014/main" id="{1973FDF1-B9FA-052F-2804-BC317152928B}"/>
              </a:ext>
            </a:extLst>
          </p:cNvPr>
          <p:cNvSpPr txBox="1"/>
          <p:nvPr/>
        </p:nvSpPr>
        <p:spPr>
          <a:xfrm>
            <a:off x="8572201" y="2782669"/>
            <a:ext cx="3184518" cy="2031325"/>
          </a:xfrm>
          <a:prstGeom prst="rect">
            <a:avLst/>
          </a:prstGeom>
          <a:noFill/>
        </p:spPr>
        <p:txBody>
          <a:bodyPr wrap="square" rtlCol="0">
            <a:spAutoFit/>
          </a:bodyPr>
          <a:lstStyle/>
          <a:p>
            <a:pPr marL="285750" indent="-285750" algn="just">
              <a:buFont typeface="Arial" panose="020B0604020202020204" pitchFamily="34" charset="0"/>
              <a:buChar char="•"/>
            </a:pPr>
            <a:r>
              <a:rPr lang="en-SG"/>
              <a:t>An electrically stimulated muscle contraction elicits initial responses from larger motor units, which contain a greater number of fatigable, type II muscle fibres </a:t>
            </a:r>
            <a:endParaRPr lang="en-US"/>
          </a:p>
        </p:txBody>
      </p:sp>
      <p:sp>
        <p:nvSpPr>
          <p:cNvPr id="9" name="Rectangle 8">
            <a:extLst>
              <a:ext uri="{FF2B5EF4-FFF2-40B4-BE49-F238E27FC236}">
                <a16:creationId xmlns:a16="http://schemas.microsoft.com/office/drawing/2014/main" id="{CC42E786-510A-49AF-FA15-BD00D86E1804}"/>
              </a:ext>
            </a:extLst>
          </p:cNvPr>
          <p:cNvSpPr/>
          <p:nvPr/>
        </p:nvSpPr>
        <p:spPr>
          <a:xfrm>
            <a:off x="254777" y="1816442"/>
            <a:ext cx="5697655" cy="4559643"/>
          </a:xfrm>
          <a:prstGeom prst="rect">
            <a:avLst/>
          </a:prstGeom>
          <a:noFill/>
          <a:ln w="28575">
            <a:solidFill>
              <a:srgbClr val="1023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786114-BDCE-7B03-FE84-C3E6D9065D77}"/>
              </a:ext>
            </a:extLst>
          </p:cNvPr>
          <p:cNvSpPr/>
          <p:nvPr/>
        </p:nvSpPr>
        <p:spPr>
          <a:xfrm>
            <a:off x="6239566" y="1816441"/>
            <a:ext cx="5697655" cy="4559643"/>
          </a:xfrm>
          <a:prstGeom prst="rect">
            <a:avLst/>
          </a:prstGeom>
          <a:noFill/>
          <a:ln w="28575">
            <a:solidFill>
              <a:srgbClr val="1023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304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82ECB-0CB7-A05A-09D1-7AB8FA7DB8FF}"/>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C5211D7-A93E-9F5F-ECC4-C0C64CB55080}"/>
              </a:ext>
            </a:extLst>
          </p:cNvPr>
          <p:cNvGraphicFramePr>
            <a:graphicFrameLocks noGrp="1"/>
          </p:cNvGraphicFramePr>
          <p:nvPr>
            <p:extLst>
              <p:ext uri="{D42A27DB-BD31-4B8C-83A1-F6EECF244321}">
                <p14:modId xmlns:p14="http://schemas.microsoft.com/office/powerpoint/2010/main" val="2687496134"/>
              </p:ext>
            </p:extLst>
          </p:nvPr>
        </p:nvGraphicFramePr>
        <p:xfrm>
          <a:off x="760798" y="1822327"/>
          <a:ext cx="10670401" cy="4440656"/>
        </p:xfrm>
        <a:graphic>
          <a:graphicData uri="http://schemas.openxmlformats.org/drawingml/2006/table">
            <a:tbl>
              <a:tblPr firstRow="1" bandRow="1">
                <a:tableStyleId>{5C22544A-7EE6-4342-B048-85BDC9FD1C3A}</a:tableStyleId>
              </a:tblPr>
              <a:tblGrid>
                <a:gridCol w="1871362">
                  <a:extLst>
                    <a:ext uri="{9D8B030D-6E8A-4147-A177-3AD203B41FA5}">
                      <a16:colId xmlns:a16="http://schemas.microsoft.com/office/drawing/2014/main" val="4122026613"/>
                    </a:ext>
                  </a:extLst>
                </a:gridCol>
                <a:gridCol w="4356242">
                  <a:extLst>
                    <a:ext uri="{9D8B030D-6E8A-4147-A177-3AD203B41FA5}">
                      <a16:colId xmlns:a16="http://schemas.microsoft.com/office/drawing/2014/main" val="3792893676"/>
                    </a:ext>
                  </a:extLst>
                </a:gridCol>
                <a:gridCol w="4442797">
                  <a:extLst>
                    <a:ext uri="{9D8B030D-6E8A-4147-A177-3AD203B41FA5}">
                      <a16:colId xmlns:a16="http://schemas.microsoft.com/office/drawing/2014/main" val="1922496741"/>
                    </a:ext>
                  </a:extLst>
                </a:gridCol>
              </a:tblGrid>
              <a:tr h="468000">
                <a:tc>
                  <a:txBody>
                    <a:bodyPr/>
                    <a:lstStyle/>
                    <a:p>
                      <a:pPr algn="ctr"/>
                      <a:endParaRPr lang="en-US"/>
                    </a:p>
                  </a:txBody>
                  <a:tcPr anchor="ctr">
                    <a:solidFill>
                      <a:srgbClr val="5DBBF2"/>
                    </a:solidFill>
                  </a:tcPr>
                </a:tc>
                <a:tc>
                  <a:txBody>
                    <a:bodyPr/>
                    <a:lstStyle/>
                    <a:p>
                      <a:pPr algn="ctr"/>
                      <a:r>
                        <a:rPr lang="en-US"/>
                        <a:t>TENS </a:t>
                      </a:r>
                    </a:p>
                  </a:txBody>
                  <a:tcPr anchor="ctr">
                    <a:solidFill>
                      <a:srgbClr val="5DBBF2"/>
                    </a:solidFill>
                  </a:tcPr>
                </a:tc>
                <a:tc>
                  <a:txBody>
                    <a:bodyPr/>
                    <a:lstStyle/>
                    <a:p>
                      <a:pPr algn="ctr"/>
                      <a:r>
                        <a:rPr lang="en-US"/>
                        <a:t>NMES </a:t>
                      </a:r>
                    </a:p>
                  </a:txBody>
                  <a:tcPr anchor="ctr">
                    <a:solidFill>
                      <a:srgbClr val="5DBBF2"/>
                    </a:solidFill>
                  </a:tcPr>
                </a:tc>
                <a:extLst>
                  <a:ext uri="{0D108BD9-81ED-4DB2-BD59-A6C34878D82A}">
                    <a16:rowId xmlns:a16="http://schemas.microsoft.com/office/drawing/2014/main" val="2832755694"/>
                  </a:ext>
                </a:extLst>
              </a:tr>
              <a:tr h="1986328">
                <a:tc>
                  <a:txBody>
                    <a:bodyPr/>
                    <a:lstStyle/>
                    <a:p>
                      <a:pPr algn="ctr"/>
                      <a:r>
                        <a:rPr lang="en-US"/>
                        <a:t>Frequency (Pulse Rate)</a:t>
                      </a:r>
                    </a:p>
                  </a:txBody>
                  <a:tcPr anchor="ctr"/>
                </a:tc>
                <a:tc>
                  <a:txBody>
                    <a:bodyPr/>
                    <a:lstStyle/>
                    <a:p>
                      <a:pPr algn="l"/>
                      <a:r>
                        <a:rPr lang="en-US" sz="1500"/>
                        <a:t>Frequency range: 1-150 Hz </a:t>
                      </a:r>
                    </a:p>
                    <a:p>
                      <a:pPr algn="l"/>
                      <a:r>
                        <a:rPr lang="en-US" sz="1500"/>
                        <a:t>Low frequency: 1-10 Hz </a:t>
                      </a:r>
                    </a:p>
                    <a:p>
                      <a:pPr marL="285750" indent="-285750" algn="l">
                        <a:buFont typeface="Arial" panose="020B0604020202020204" pitchFamily="34" charset="0"/>
                        <a:buChar char="•"/>
                      </a:pPr>
                      <a:r>
                        <a:rPr lang="en-US" sz="1500"/>
                        <a:t>Stimulate </a:t>
                      </a:r>
                      <a:r>
                        <a:rPr lang="el-GR" sz="1500" b="0" i="0" kern="1200">
                          <a:solidFill>
                            <a:schemeClr val="dk1"/>
                          </a:solidFill>
                          <a:effectLst/>
                          <a:latin typeface="+mn-lt"/>
                          <a:ea typeface="+mn-ea"/>
                          <a:cs typeface="+mn-cs"/>
                        </a:rPr>
                        <a:t>μ</a:t>
                      </a:r>
                      <a:r>
                        <a:rPr lang="en-US" sz="1500" b="0" i="0" kern="1200">
                          <a:solidFill>
                            <a:schemeClr val="dk1"/>
                          </a:solidFill>
                          <a:effectLst/>
                          <a:latin typeface="+mn-lt"/>
                          <a:ea typeface="+mn-ea"/>
                          <a:cs typeface="+mn-cs"/>
                        </a:rPr>
                        <a:t>-opioid receptors that causes the brain to release endorphins </a:t>
                      </a:r>
                      <a:endParaRPr lang="en-US" sz="1500"/>
                    </a:p>
                    <a:p>
                      <a:pPr algn="l"/>
                      <a:r>
                        <a:rPr lang="en-US" sz="1500"/>
                        <a:t>High frequency: 50-150 Hz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Stimulates </a:t>
                      </a:r>
                      <a:r>
                        <a:rPr lang="el-GR" sz="1500"/>
                        <a:t>δ</a:t>
                      </a:r>
                      <a:r>
                        <a:rPr lang="en-US" sz="1500"/>
                        <a:t>-opioid receptors that inhibit pain nociception  </a:t>
                      </a:r>
                    </a:p>
                  </a:txBody>
                  <a:tcPr marL="137160" marR="137160" marT="137160" marB="137160" anchor="ctr"/>
                </a:tc>
                <a:tc>
                  <a:txBody>
                    <a:bodyPr/>
                    <a:lstStyle/>
                    <a:p>
                      <a:pPr algn="l"/>
                      <a:r>
                        <a:rPr lang="en-US" sz="1500"/>
                        <a:t>Frequency range: 35-50 Hz</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Tetanic frequency lies within this range; typical critical frequency at which a muscle will respond with a smooth contraction </a:t>
                      </a:r>
                    </a:p>
                    <a:p>
                      <a:pPr algn="l"/>
                      <a:endParaRPr lang="en-US" sz="1500"/>
                    </a:p>
                    <a:p>
                      <a:pPr marL="285750" indent="-285750" algn="l">
                        <a:buFont typeface="Arial" panose="020B0604020202020204" pitchFamily="34" charset="0"/>
                        <a:buChar char="•"/>
                      </a:pPr>
                      <a:endParaRPr lang="en-US" sz="1500"/>
                    </a:p>
                  </a:txBody>
                  <a:tcPr marL="137160" marR="137160" marT="137160" marB="137160" anchor="ctr"/>
                </a:tc>
                <a:extLst>
                  <a:ext uri="{0D108BD9-81ED-4DB2-BD59-A6C34878D82A}">
                    <a16:rowId xmlns:a16="http://schemas.microsoft.com/office/drawing/2014/main" val="1275920852"/>
                  </a:ext>
                </a:extLst>
              </a:tr>
              <a:tr h="1986328">
                <a:tc>
                  <a:txBody>
                    <a:bodyPr/>
                    <a:lstStyle/>
                    <a:p>
                      <a:pPr algn="ctr"/>
                      <a:r>
                        <a:rPr lang="en-US"/>
                        <a:t>Intensity (Amplitude)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a:t>Amplitude range: ≤ 70 mA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Higher intensities titrated according to individual tolerance for a stronger TENS sensation without skin irritation</a:t>
                      </a:r>
                    </a:p>
                  </a:txBody>
                  <a:tcPr marL="137160" marR="137160" marT="137160" marB="137160" anchor="ctr"/>
                </a:tc>
                <a:tc>
                  <a:txBody>
                    <a:bodyPr/>
                    <a:lstStyle/>
                    <a:p>
                      <a:pPr algn="l"/>
                      <a:r>
                        <a:rPr lang="en-US" sz="1500"/>
                        <a:t>Amplitude range: ≤ 100 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Higher intensities than NMES in order to cause stronger muscle contraction </a:t>
                      </a:r>
                    </a:p>
                  </a:txBody>
                  <a:tcPr marL="137160" marR="137160" marT="137160" marB="137160" anchor="ctr"/>
                </a:tc>
                <a:extLst>
                  <a:ext uri="{0D108BD9-81ED-4DB2-BD59-A6C34878D82A}">
                    <a16:rowId xmlns:a16="http://schemas.microsoft.com/office/drawing/2014/main" val="3155303996"/>
                  </a:ext>
                </a:extLst>
              </a:tr>
            </a:tbl>
          </a:graphicData>
        </a:graphic>
      </p:graphicFrame>
      <p:sp>
        <p:nvSpPr>
          <p:cNvPr id="8" name="Rectangle 7">
            <a:extLst>
              <a:ext uri="{FF2B5EF4-FFF2-40B4-BE49-F238E27FC236}">
                <a16:creationId xmlns:a16="http://schemas.microsoft.com/office/drawing/2014/main" id="{ECD0A355-D5DE-D80E-947E-B13673C4617C}"/>
              </a:ext>
            </a:extLst>
          </p:cNvPr>
          <p:cNvSpPr/>
          <p:nvPr/>
        </p:nvSpPr>
        <p:spPr>
          <a:xfrm>
            <a:off x="760799" y="1124463"/>
            <a:ext cx="10670401" cy="540000"/>
          </a:xfrm>
          <a:prstGeom prst="rect">
            <a:avLst/>
          </a:prstGeom>
          <a:solidFill>
            <a:srgbClr val="1023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Variable parameters of TENS and NMES</a:t>
            </a:r>
          </a:p>
        </p:txBody>
      </p:sp>
      <p:sp>
        <p:nvSpPr>
          <p:cNvPr id="3" name="TextBox 2">
            <a:extLst>
              <a:ext uri="{FF2B5EF4-FFF2-40B4-BE49-F238E27FC236}">
                <a16:creationId xmlns:a16="http://schemas.microsoft.com/office/drawing/2014/main" id="{8E5D8A6C-1487-E601-E5F4-6A4A46E1A92B}"/>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is the clinical administration of TENS and NMES? (2)</a:t>
            </a:r>
            <a:endParaRPr lang="en-US"/>
          </a:p>
        </p:txBody>
      </p:sp>
    </p:spTree>
    <p:extLst>
      <p:ext uri="{BB962C8B-B14F-4D97-AF65-F5344CB8AC3E}">
        <p14:creationId xmlns:p14="http://schemas.microsoft.com/office/powerpoint/2010/main" val="57151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A981A-1ECD-B32B-CC4E-3A6460E80E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CE8BD6-C6B4-7602-9028-30BF50C6428E}"/>
              </a:ext>
            </a:extLst>
          </p:cNvPr>
          <p:cNvSpPr txBox="1"/>
          <p:nvPr/>
        </p:nvSpPr>
        <p:spPr>
          <a:xfrm>
            <a:off x="196770" y="347242"/>
            <a:ext cx="10311281" cy="461665"/>
          </a:xfrm>
          <a:prstGeom prst="rect">
            <a:avLst/>
          </a:prstGeom>
          <a:noFill/>
        </p:spPr>
        <p:txBody>
          <a:bodyPr wrap="square" lIns="91440" tIns="45720" rIns="91440" bIns="45720" rtlCol="0" anchor="t">
            <a:spAutoFit/>
          </a:bodyPr>
          <a:lstStyle/>
          <a:p>
            <a:r>
              <a:rPr lang="en-US" sz="2400">
                <a:solidFill>
                  <a:srgbClr val="112541"/>
                </a:solidFill>
                <a:latin typeface="Aharoni"/>
                <a:ea typeface="+mn-lt"/>
                <a:cs typeface="+mn-lt"/>
              </a:rPr>
              <a:t>For millions of osteoarthritis (OA) patients, every step is a struggle.</a:t>
            </a:r>
            <a:endParaRPr lang="en-US">
              <a:latin typeface="Aharoni"/>
              <a:cs typeface="Aharoni"/>
            </a:endParaRPr>
          </a:p>
        </p:txBody>
      </p:sp>
      <p:grpSp>
        <p:nvGrpSpPr>
          <p:cNvPr id="12" name="Group 11">
            <a:extLst>
              <a:ext uri="{FF2B5EF4-FFF2-40B4-BE49-F238E27FC236}">
                <a16:creationId xmlns:a16="http://schemas.microsoft.com/office/drawing/2014/main" id="{DC3FB25C-8172-8E49-26EC-2964ED9319D5}"/>
              </a:ext>
            </a:extLst>
          </p:cNvPr>
          <p:cNvGrpSpPr/>
          <p:nvPr/>
        </p:nvGrpSpPr>
        <p:grpSpPr>
          <a:xfrm>
            <a:off x="3364173" y="1093717"/>
            <a:ext cx="5209652" cy="5126954"/>
            <a:chOff x="3364173" y="1093717"/>
            <a:chExt cx="5209652" cy="5126954"/>
          </a:xfrm>
        </p:grpSpPr>
        <p:sp>
          <p:nvSpPr>
            <p:cNvPr id="13" name="Block Arc 12">
              <a:extLst>
                <a:ext uri="{FF2B5EF4-FFF2-40B4-BE49-F238E27FC236}">
                  <a16:creationId xmlns:a16="http://schemas.microsoft.com/office/drawing/2014/main" id="{A69E7FA4-BBBA-CAE1-A05D-49E059E90AB1}"/>
                </a:ext>
              </a:extLst>
            </p:cNvPr>
            <p:cNvSpPr/>
            <p:nvPr/>
          </p:nvSpPr>
          <p:spPr>
            <a:xfrm>
              <a:off x="3738742" y="1760156"/>
              <a:ext cx="4460515" cy="4460515"/>
            </a:xfrm>
            <a:prstGeom prst="blockArc">
              <a:avLst>
                <a:gd name="adj1" fmla="val 9000000"/>
                <a:gd name="adj2" fmla="val 16200000"/>
                <a:gd name="adj3" fmla="val 4637"/>
              </a:avLst>
            </a:prstGeom>
            <a:solidFill>
              <a:srgbClr val="5DBAF3"/>
            </a:solidFill>
            <a:ln>
              <a:no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en-US"/>
            </a:p>
          </p:txBody>
        </p:sp>
        <p:sp>
          <p:nvSpPr>
            <p:cNvPr id="14" name="Block Arc 13">
              <a:extLst>
                <a:ext uri="{FF2B5EF4-FFF2-40B4-BE49-F238E27FC236}">
                  <a16:creationId xmlns:a16="http://schemas.microsoft.com/office/drawing/2014/main" id="{91B93F4D-DAF3-E2F8-47F7-DDF106647EF0}"/>
                </a:ext>
              </a:extLst>
            </p:cNvPr>
            <p:cNvSpPr/>
            <p:nvPr/>
          </p:nvSpPr>
          <p:spPr>
            <a:xfrm>
              <a:off x="3738742" y="1760156"/>
              <a:ext cx="4460515" cy="4460515"/>
            </a:xfrm>
            <a:prstGeom prst="blockArc">
              <a:avLst>
                <a:gd name="adj1" fmla="val 1800000"/>
                <a:gd name="adj2" fmla="val 9000000"/>
                <a:gd name="adj3" fmla="val 4637"/>
              </a:avLst>
            </a:prstGeom>
            <a:solidFill>
              <a:srgbClr val="5DBAF3"/>
            </a:solidFill>
            <a:ln>
              <a:no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en-US"/>
            </a:p>
          </p:txBody>
        </p:sp>
        <p:sp>
          <p:nvSpPr>
            <p:cNvPr id="15" name="Block Arc 14">
              <a:extLst>
                <a:ext uri="{FF2B5EF4-FFF2-40B4-BE49-F238E27FC236}">
                  <a16:creationId xmlns:a16="http://schemas.microsoft.com/office/drawing/2014/main" id="{7F3A0F9A-3C50-59F0-D341-A883EBDFBE07}"/>
                </a:ext>
              </a:extLst>
            </p:cNvPr>
            <p:cNvSpPr/>
            <p:nvPr/>
          </p:nvSpPr>
          <p:spPr>
            <a:xfrm>
              <a:off x="3738742" y="1760156"/>
              <a:ext cx="4460515" cy="4460515"/>
            </a:xfrm>
            <a:prstGeom prst="blockArc">
              <a:avLst>
                <a:gd name="adj1" fmla="val 16200000"/>
                <a:gd name="adj2" fmla="val 1800000"/>
                <a:gd name="adj3" fmla="val 4637"/>
              </a:avLst>
            </a:prstGeom>
            <a:solidFill>
              <a:srgbClr val="5DBAF3"/>
            </a:solidFill>
            <a:ln>
              <a:no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en-US"/>
            </a:p>
          </p:txBody>
        </p:sp>
        <p:sp>
          <p:nvSpPr>
            <p:cNvPr id="16" name="Freeform 15">
              <a:extLst>
                <a:ext uri="{FF2B5EF4-FFF2-40B4-BE49-F238E27FC236}">
                  <a16:creationId xmlns:a16="http://schemas.microsoft.com/office/drawing/2014/main" id="{69E071F2-4D47-6C8F-A0A8-52AA44EEFA5A}"/>
                </a:ext>
              </a:extLst>
            </p:cNvPr>
            <p:cNvSpPr/>
            <p:nvPr/>
          </p:nvSpPr>
          <p:spPr>
            <a:xfrm>
              <a:off x="4943078" y="2964492"/>
              <a:ext cx="2051843" cy="2051843"/>
            </a:xfrm>
            <a:custGeom>
              <a:avLst/>
              <a:gdLst>
                <a:gd name="connsiteX0" fmla="*/ 0 w 2051843"/>
                <a:gd name="connsiteY0" fmla="*/ 1025922 h 2051843"/>
                <a:gd name="connsiteX1" fmla="*/ 1025922 w 2051843"/>
                <a:gd name="connsiteY1" fmla="*/ 0 h 2051843"/>
                <a:gd name="connsiteX2" fmla="*/ 2051844 w 2051843"/>
                <a:gd name="connsiteY2" fmla="*/ 1025922 h 2051843"/>
                <a:gd name="connsiteX3" fmla="*/ 1025922 w 2051843"/>
                <a:gd name="connsiteY3" fmla="*/ 2051844 h 2051843"/>
                <a:gd name="connsiteX4" fmla="*/ 0 w 2051843"/>
                <a:gd name="connsiteY4" fmla="*/ 1025922 h 205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843" h="2051843">
                  <a:moveTo>
                    <a:pt x="0" y="1025922"/>
                  </a:moveTo>
                  <a:cubicBezTo>
                    <a:pt x="0" y="459321"/>
                    <a:pt x="459321" y="0"/>
                    <a:pt x="1025922" y="0"/>
                  </a:cubicBezTo>
                  <a:cubicBezTo>
                    <a:pt x="1592523" y="0"/>
                    <a:pt x="2051844" y="459321"/>
                    <a:pt x="2051844" y="1025922"/>
                  </a:cubicBezTo>
                  <a:cubicBezTo>
                    <a:pt x="2051844" y="1592523"/>
                    <a:pt x="1592523" y="2051844"/>
                    <a:pt x="1025922" y="2051844"/>
                  </a:cubicBezTo>
                  <a:cubicBezTo>
                    <a:pt x="459321" y="2051844"/>
                    <a:pt x="0" y="1592523"/>
                    <a:pt x="0" y="1025922"/>
                  </a:cubicBez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3035" tIns="383035" rIns="383035" bIns="383035"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sp>
          <p:nvSpPr>
            <p:cNvPr id="17" name="Freeform 16">
              <a:extLst>
                <a:ext uri="{FF2B5EF4-FFF2-40B4-BE49-F238E27FC236}">
                  <a16:creationId xmlns:a16="http://schemas.microsoft.com/office/drawing/2014/main" id="{9096F714-232D-613C-1011-E37F670BD3C8}"/>
                </a:ext>
              </a:extLst>
            </p:cNvPr>
            <p:cNvSpPr/>
            <p:nvPr/>
          </p:nvSpPr>
          <p:spPr>
            <a:xfrm>
              <a:off x="5250854" y="1093717"/>
              <a:ext cx="1436290" cy="143629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5110" tIns="275110" rIns="275110" bIns="275110" numCol="1" spcCol="1270" anchor="ctr" anchorCtr="0">
              <a:noAutofit/>
            </a:bodyPr>
            <a:lstStyle/>
            <a:p>
              <a:pPr marL="0" lvl="0" indent="0" algn="ctr" defTabSz="2266950">
                <a:lnSpc>
                  <a:spcPct val="90000"/>
                </a:lnSpc>
                <a:spcBef>
                  <a:spcPct val="0"/>
                </a:spcBef>
                <a:spcAft>
                  <a:spcPct val="35000"/>
                </a:spcAft>
                <a:buNone/>
              </a:pPr>
              <a:endParaRPr lang="en-GB" sz="5100" kern="1200"/>
            </a:p>
          </p:txBody>
        </p:sp>
        <p:sp>
          <p:nvSpPr>
            <p:cNvPr id="18" name="Freeform 17">
              <a:extLst>
                <a:ext uri="{FF2B5EF4-FFF2-40B4-BE49-F238E27FC236}">
                  <a16:creationId xmlns:a16="http://schemas.microsoft.com/office/drawing/2014/main" id="{CB9CFBEF-077E-53D3-4EBB-E6C6958F56CB}"/>
                </a:ext>
              </a:extLst>
            </p:cNvPr>
            <p:cNvSpPr/>
            <p:nvPr/>
          </p:nvSpPr>
          <p:spPr>
            <a:xfrm>
              <a:off x="7137535" y="4361544"/>
              <a:ext cx="1436290" cy="143629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5110" tIns="275110" rIns="275110" bIns="275110" numCol="1" spcCol="1270" anchor="ctr" anchorCtr="0">
              <a:noAutofit/>
            </a:bodyPr>
            <a:lstStyle/>
            <a:p>
              <a:pPr marL="0" lvl="0" indent="0" algn="ctr" defTabSz="2266950">
                <a:lnSpc>
                  <a:spcPct val="90000"/>
                </a:lnSpc>
                <a:spcBef>
                  <a:spcPct val="0"/>
                </a:spcBef>
                <a:spcAft>
                  <a:spcPct val="35000"/>
                </a:spcAft>
                <a:buNone/>
              </a:pPr>
              <a:endParaRPr lang="en-GB" sz="5100" kern="1200"/>
            </a:p>
          </p:txBody>
        </p:sp>
        <p:sp>
          <p:nvSpPr>
            <p:cNvPr id="19" name="Freeform 18">
              <a:extLst>
                <a:ext uri="{FF2B5EF4-FFF2-40B4-BE49-F238E27FC236}">
                  <a16:creationId xmlns:a16="http://schemas.microsoft.com/office/drawing/2014/main" id="{69C5BE21-99FC-D988-B02B-33F0FF82ACA3}"/>
                </a:ext>
              </a:extLst>
            </p:cNvPr>
            <p:cNvSpPr/>
            <p:nvPr/>
          </p:nvSpPr>
          <p:spPr>
            <a:xfrm>
              <a:off x="3364173" y="4361544"/>
              <a:ext cx="1436290" cy="143629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chemeClr val="tx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5110" tIns="275110" rIns="275110" bIns="275110" numCol="1" spcCol="1270" anchor="ctr" anchorCtr="0">
              <a:noAutofit/>
            </a:bodyPr>
            <a:lstStyle/>
            <a:p>
              <a:pPr marL="0" lvl="0" indent="0" algn="ctr" defTabSz="2266950">
                <a:lnSpc>
                  <a:spcPct val="90000"/>
                </a:lnSpc>
                <a:spcBef>
                  <a:spcPct val="0"/>
                </a:spcBef>
                <a:spcAft>
                  <a:spcPct val="35000"/>
                </a:spcAft>
                <a:buNone/>
              </a:pPr>
              <a:endParaRPr lang="en-GB" sz="5100" kern="1200"/>
            </a:p>
          </p:txBody>
        </p:sp>
      </p:grpSp>
      <p:pic>
        <p:nvPicPr>
          <p:cNvPr id="6" name="Picture 5">
            <a:extLst>
              <a:ext uri="{FF2B5EF4-FFF2-40B4-BE49-F238E27FC236}">
                <a16:creationId xmlns:a16="http://schemas.microsoft.com/office/drawing/2014/main" id="{41DDCB5C-3ADA-5015-C8C0-2B6F7B37844A}"/>
              </a:ext>
            </a:extLst>
          </p:cNvPr>
          <p:cNvPicPr>
            <a:picLocks noChangeAspect="1"/>
          </p:cNvPicPr>
          <p:nvPr/>
        </p:nvPicPr>
        <p:blipFill>
          <a:blip r:embed="rId2"/>
          <a:stretch>
            <a:fillRect/>
          </a:stretch>
        </p:blipFill>
        <p:spPr>
          <a:xfrm>
            <a:off x="3485966" y="4534090"/>
            <a:ext cx="1092384" cy="1092384"/>
          </a:xfrm>
          <a:prstGeom prst="rect">
            <a:avLst/>
          </a:prstGeom>
        </p:spPr>
      </p:pic>
      <p:pic>
        <p:nvPicPr>
          <p:cNvPr id="8" name="Picture 7">
            <a:extLst>
              <a:ext uri="{FF2B5EF4-FFF2-40B4-BE49-F238E27FC236}">
                <a16:creationId xmlns:a16="http://schemas.microsoft.com/office/drawing/2014/main" id="{E6D94EC3-AECD-99A3-66C9-507893D20FDA}"/>
              </a:ext>
            </a:extLst>
          </p:cNvPr>
          <p:cNvPicPr>
            <a:picLocks noChangeAspect="1"/>
          </p:cNvPicPr>
          <p:nvPr/>
        </p:nvPicPr>
        <p:blipFill>
          <a:blip r:embed="rId3"/>
          <a:stretch>
            <a:fillRect/>
          </a:stretch>
        </p:blipFill>
        <p:spPr>
          <a:xfrm>
            <a:off x="7454899" y="4597775"/>
            <a:ext cx="969501" cy="969500"/>
          </a:xfrm>
          <a:prstGeom prst="rect">
            <a:avLst/>
          </a:prstGeom>
        </p:spPr>
      </p:pic>
      <p:pic>
        <p:nvPicPr>
          <p:cNvPr id="9" name="Picture 8">
            <a:extLst>
              <a:ext uri="{FF2B5EF4-FFF2-40B4-BE49-F238E27FC236}">
                <a16:creationId xmlns:a16="http://schemas.microsoft.com/office/drawing/2014/main" id="{8864472F-BC21-85BF-FE14-A8B32EBD9061}"/>
              </a:ext>
            </a:extLst>
          </p:cNvPr>
          <p:cNvPicPr>
            <a:picLocks noChangeAspect="1"/>
          </p:cNvPicPr>
          <p:nvPr/>
        </p:nvPicPr>
        <p:blipFill>
          <a:blip r:embed="rId4"/>
          <a:stretch>
            <a:fillRect/>
          </a:stretch>
        </p:blipFill>
        <p:spPr>
          <a:xfrm>
            <a:off x="5383579" y="1304276"/>
            <a:ext cx="1029921" cy="1029919"/>
          </a:xfrm>
          <a:prstGeom prst="rect">
            <a:avLst/>
          </a:prstGeom>
        </p:spPr>
      </p:pic>
      <p:sp>
        <p:nvSpPr>
          <p:cNvPr id="20" name="TextBox 19">
            <a:extLst>
              <a:ext uri="{FF2B5EF4-FFF2-40B4-BE49-F238E27FC236}">
                <a16:creationId xmlns:a16="http://schemas.microsoft.com/office/drawing/2014/main" id="{994B3063-00C6-572A-ACB3-37C7C4A1264F}"/>
              </a:ext>
            </a:extLst>
          </p:cNvPr>
          <p:cNvSpPr txBox="1"/>
          <p:nvPr/>
        </p:nvSpPr>
        <p:spPr>
          <a:xfrm>
            <a:off x="5383579" y="5126157"/>
            <a:ext cx="1222131" cy="1046440"/>
          </a:xfrm>
          <a:prstGeom prst="rect">
            <a:avLst/>
          </a:prstGeom>
          <a:noFill/>
        </p:spPr>
        <p:txBody>
          <a:bodyPr wrap="square" rtlCol="0">
            <a:spAutoFit/>
          </a:bodyPr>
          <a:lstStyle/>
          <a:p>
            <a:pPr algn="ctr"/>
            <a:r>
              <a:rPr lang="en-US" sz="3200" b="1">
                <a:latin typeface="Aharoni" panose="02010803020104030203" pitchFamily="2" charset="-79"/>
                <a:cs typeface="Aharoni" panose="02010803020104030203" pitchFamily="2" charset="-79"/>
              </a:rPr>
              <a:t>Rae</a:t>
            </a:r>
          </a:p>
          <a:p>
            <a:pPr algn="ctr"/>
            <a:endParaRPr lang="en-US" sz="3000" b="1"/>
          </a:p>
        </p:txBody>
      </p:sp>
      <p:pic>
        <p:nvPicPr>
          <p:cNvPr id="2" name="Picture 1">
            <a:extLst>
              <a:ext uri="{FF2B5EF4-FFF2-40B4-BE49-F238E27FC236}">
                <a16:creationId xmlns:a16="http://schemas.microsoft.com/office/drawing/2014/main" id="{59B1EEB4-1152-4FB0-3FE3-557BE0689A08}"/>
              </a:ext>
            </a:extLst>
          </p:cNvPr>
          <p:cNvPicPr>
            <a:picLocks noChangeAspect="1"/>
          </p:cNvPicPr>
          <p:nvPr/>
        </p:nvPicPr>
        <p:blipFill>
          <a:blip r:embed="rId5"/>
          <a:stretch>
            <a:fillRect/>
          </a:stretch>
        </p:blipFill>
        <p:spPr>
          <a:xfrm>
            <a:off x="4782296" y="2638258"/>
            <a:ext cx="2379648" cy="2379648"/>
          </a:xfrm>
          <a:prstGeom prst="rect">
            <a:avLst/>
          </a:prstGeom>
        </p:spPr>
      </p:pic>
    </p:spTree>
    <p:extLst>
      <p:ext uri="{BB962C8B-B14F-4D97-AF65-F5344CB8AC3E}">
        <p14:creationId xmlns:p14="http://schemas.microsoft.com/office/powerpoint/2010/main" val="291919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E447-E97C-CE39-0FF7-60503621086C}"/>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B4A6754-8A0C-6D5E-CDD0-2E4C4203CBA5}"/>
              </a:ext>
            </a:extLst>
          </p:cNvPr>
          <p:cNvGraphicFramePr>
            <a:graphicFrameLocks noGrp="1"/>
          </p:cNvGraphicFramePr>
          <p:nvPr>
            <p:extLst>
              <p:ext uri="{D42A27DB-BD31-4B8C-83A1-F6EECF244321}">
                <p14:modId xmlns:p14="http://schemas.microsoft.com/office/powerpoint/2010/main" val="4031379251"/>
              </p:ext>
            </p:extLst>
          </p:nvPr>
        </p:nvGraphicFramePr>
        <p:xfrm>
          <a:off x="760798" y="1822327"/>
          <a:ext cx="10670401" cy="4440656"/>
        </p:xfrm>
        <a:graphic>
          <a:graphicData uri="http://schemas.openxmlformats.org/drawingml/2006/table">
            <a:tbl>
              <a:tblPr firstRow="1" bandRow="1">
                <a:tableStyleId>{5C22544A-7EE6-4342-B048-85BDC9FD1C3A}</a:tableStyleId>
              </a:tblPr>
              <a:tblGrid>
                <a:gridCol w="1871362">
                  <a:extLst>
                    <a:ext uri="{9D8B030D-6E8A-4147-A177-3AD203B41FA5}">
                      <a16:colId xmlns:a16="http://schemas.microsoft.com/office/drawing/2014/main" val="4122026613"/>
                    </a:ext>
                  </a:extLst>
                </a:gridCol>
                <a:gridCol w="4356242">
                  <a:extLst>
                    <a:ext uri="{9D8B030D-6E8A-4147-A177-3AD203B41FA5}">
                      <a16:colId xmlns:a16="http://schemas.microsoft.com/office/drawing/2014/main" val="3792893676"/>
                    </a:ext>
                  </a:extLst>
                </a:gridCol>
                <a:gridCol w="4442797">
                  <a:extLst>
                    <a:ext uri="{9D8B030D-6E8A-4147-A177-3AD203B41FA5}">
                      <a16:colId xmlns:a16="http://schemas.microsoft.com/office/drawing/2014/main" val="1922496741"/>
                    </a:ext>
                  </a:extLst>
                </a:gridCol>
              </a:tblGrid>
              <a:tr h="468000">
                <a:tc>
                  <a:txBody>
                    <a:bodyPr/>
                    <a:lstStyle/>
                    <a:p>
                      <a:pPr algn="ctr"/>
                      <a:endParaRPr lang="en-US"/>
                    </a:p>
                  </a:txBody>
                  <a:tcPr anchor="ctr">
                    <a:solidFill>
                      <a:srgbClr val="5DBBF2"/>
                    </a:solidFill>
                  </a:tcPr>
                </a:tc>
                <a:tc>
                  <a:txBody>
                    <a:bodyPr/>
                    <a:lstStyle/>
                    <a:p>
                      <a:pPr algn="ctr"/>
                      <a:r>
                        <a:rPr lang="en-US"/>
                        <a:t>TENS </a:t>
                      </a:r>
                    </a:p>
                  </a:txBody>
                  <a:tcPr anchor="ctr">
                    <a:solidFill>
                      <a:srgbClr val="5DBBF2"/>
                    </a:solidFill>
                  </a:tcPr>
                </a:tc>
                <a:tc>
                  <a:txBody>
                    <a:bodyPr/>
                    <a:lstStyle/>
                    <a:p>
                      <a:pPr algn="ctr"/>
                      <a:r>
                        <a:rPr lang="en-US"/>
                        <a:t>NMES </a:t>
                      </a:r>
                    </a:p>
                  </a:txBody>
                  <a:tcPr anchor="ctr">
                    <a:solidFill>
                      <a:srgbClr val="5DBBF2"/>
                    </a:solidFill>
                  </a:tcPr>
                </a:tc>
                <a:extLst>
                  <a:ext uri="{0D108BD9-81ED-4DB2-BD59-A6C34878D82A}">
                    <a16:rowId xmlns:a16="http://schemas.microsoft.com/office/drawing/2014/main" val="2832755694"/>
                  </a:ext>
                </a:extLst>
              </a:tr>
              <a:tr h="1986328">
                <a:tc>
                  <a:txBody>
                    <a:bodyPr/>
                    <a:lstStyle/>
                    <a:p>
                      <a:pPr algn="ctr"/>
                      <a:r>
                        <a:rPr lang="en-US"/>
                        <a:t>Pulse width (Pulse Duration)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a:t>Pulse width: 1-400</a:t>
                      </a:r>
                      <a:r>
                        <a:rPr lang="el-GR" sz="1500"/>
                        <a:t>μ</a:t>
                      </a:r>
                      <a:r>
                        <a:rPr lang="en-US" sz="1500"/>
                        <a:t>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Higher the pulse width the more stimulation a patient feels as small unmyelinated fibers (most opioid nerve fibers) respond to long pulse widths (200</a:t>
                      </a:r>
                      <a:r>
                        <a:rPr lang="el-GR" sz="1500"/>
                        <a:t>μ</a:t>
                      </a:r>
                      <a:r>
                        <a:rPr lang="en-US" sz="1500"/>
                        <a:t>s)</a:t>
                      </a:r>
                    </a:p>
                  </a:txBody>
                  <a:tcPr marL="137160" marR="137160" marT="137160" marB="13716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a:t>Pulse width: 400-600 </a:t>
                      </a:r>
                      <a:r>
                        <a:rPr lang="el-GR" sz="1500"/>
                        <a:t>μ</a:t>
                      </a:r>
                      <a:r>
                        <a:rPr lang="en-US" sz="1500"/>
                        <a:t>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Shorter waveforms require a greater current amplitude to produce a muscle contraction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Longer-phase durations may be used to optimize torque production but are less comfortable.</a:t>
                      </a:r>
                    </a:p>
                  </a:txBody>
                  <a:tcPr marL="137160" marR="137160" marT="137160" marB="137160" anchor="ctr"/>
                </a:tc>
                <a:extLst>
                  <a:ext uri="{0D108BD9-81ED-4DB2-BD59-A6C34878D82A}">
                    <a16:rowId xmlns:a16="http://schemas.microsoft.com/office/drawing/2014/main" val="1275920852"/>
                  </a:ext>
                </a:extLst>
              </a:tr>
              <a:tr h="1986328">
                <a:tc>
                  <a:txBody>
                    <a:bodyPr/>
                    <a:lstStyle/>
                    <a:p>
                      <a:pPr algn="ctr"/>
                      <a:r>
                        <a:rPr lang="en-US"/>
                        <a:t>Pulse pattern</a:t>
                      </a:r>
                    </a:p>
                  </a:txBody>
                  <a:tcPr anchor="ctr"/>
                </a:tc>
                <a:tc>
                  <a:txBody>
                    <a:bodyPr/>
                    <a:lstStyle/>
                    <a:p>
                      <a:pPr algn="l"/>
                      <a:r>
                        <a:rPr lang="en-US" sz="1500"/>
                        <a:t>3 different modes: continuous, burst, modulated</a:t>
                      </a:r>
                    </a:p>
                  </a:txBody>
                  <a:tcPr marL="137160" marR="137160" marT="137160" marB="137160"/>
                </a:tc>
                <a:tc>
                  <a:txBody>
                    <a:bodyPr/>
                    <a:lstStyle/>
                    <a:p>
                      <a:pPr algn="l"/>
                      <a:r>
                        <a:rPr lang="en-US" sz="1500"/>
                        <a:t>2 different waveforms: symmetric or asymmetric biphasic pulse </a:t>
                      </a:r>
                    </a:p>
                  </a:txBody>
                  <a:tcPr marL="137160" marR="137160" marT="137160" marB="137160"/>
                </a:tc>
                <a:extLst>
                  <a:ext uri="{0D108BD9-81ED-4DB2-BD59-A6C34878D82A}">
                    <a16:rowId xmlns:a16="http://schemas.microsoft.com/office/drawing/2014/main" val="3155303996"/>
                  </a:ext>
                </a:extLst>
              </a:tr>
            </a:tbl>
          </a:graphicData>
        </a:graphic>
      </p:graphicFrame>
      <p:sp>
        <p:nvSpPr>
          <p:cNvPr id="8" name="Rectangle 7">
            <a:extLst>
              <a:ext uri="{FF2B5EF4-FFF2-40B4-BE49-F238E27FC236}">
                <a16:creationId xmlns:a16="http://schemas.microsoft.com/office/drawing/2014/main" id="{EDC54D1E-EB74-4ECB-4E12-DFA92CDCA219}"/>
              </a:ext>
            </a:extLst>
          </p:cNvPr>
          <p:cNvSpPr/>
          <p:nvPr/>
        </p:nvSpPr>
        <p:spPr>
          <a:xfrm>
            <a:off x="760799" y="1124463"/>
            <a:ext cx="10670401" cy="540000"/>
          </a:xfrm>
          <a:prstGeom prst="rect">
            <a:avLst/>
          </a:prstGeom>
          <a:solidFill>
            <a:srgbClr val="1023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Variable parameters of TENS and NMES</a:t>
            </a:r>
          </a:p>
        </p:txBody>
      </p:sp>
      <p:pic>
        <p:nvPicPr>
          <p:cNvPr id="1026" name="Picture 2" descr="Output characteristics of a standard TENS device. Circles represent... |  Download Scientific Diagram">
            <a:extLst>
              <a:ext uri="{FF2B5EF4-FFF2-40B4-BE49-F238E27FC236}">
                <a16:creationId xmlns:a16="http://schemas.microsoft.com/office/drawing/2014/main" id="{FFC1B7AD-3E3B-8683-0D27-EAEBE8C2A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649740"/>
            <a:ext cx="2150076" cy="1508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lsed electrical current can have many different shapes and waveforms....  | Download Scientific Diagram">
            <a:extLst>
              <a:ext uri="{FF2B5EF4-FFF2-40B4-BE49-F238E27FC236}">
                <a16:creationId xmlns:a16="http://schemas.microsoft.com/office/drawing/2014/main" id="{969DFB22-724C-B059-EB80-11FA1D929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119"/>
          <a:stretch/>
        </p:blipFill>
        <p:spPr bwMode="auto">
          <a:xfrm>
            <a:off x="9318722" y="4659698"/>
            <a:ext cx="1756878" cy="1498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ulsed electrical current can have many different shapes and waveforms....  | Download Scientific Diagram">
            <a:extLst>
              <a:ext uri="{FF2B5EF4-FFF2-40B4-BE49-F238E27FC236}">
                <a16:creationId xmlns:a16="http://schemas.microsoft.com/office/drawing/2014/main" id="{586B475C-9C17-A95A-E1F1-B82871D3EB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8" b="74880"/>
          <a:stretch/>
        </p:blipFill>
        <p:spPr bwMode="auto">
          <a:xfrm>
            <a:off x="7205362" y="5248367"/>
            <a:ext cx="1988066" cy="6323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B933C5-09FC-DBB8-B3D7-4918E89A85B9}"/>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is the clinical administration of TENS and NMES? (3)</a:t>
            </a:r>
            <a:endParaRPr lang="en-US"/>
          </a:p>
        </p:txBody>
      </p:sp>
    </p:spTree>
    <p:extLst>
      <p:ext uri="{BB962C8B-B14F-4D97-AF65-F5344CB8AC3E}">
        <p14:creationId xmlns:p14="http://schemas.microsoft.com/office/powerpoint/2010/main" val="1743567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1979D-700A-FA10-B119-7F9E7A07B9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31C330-ACB9-9DF3-7B84-BA27374DAA5F}"/>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Recommended administration of TENS and NMES</a:t>
            </a:r>
            <a:endParaRPr lang="en-US"/>
          </a:p>
        </p:txBody>
      </p:sp>
      <p:graphicFrame>
        <p:nvGraphicFramePr>
          <p:cNvPr id="3" name="Table 2">
            <a:extLst>
              <a:ext uri="{FF2B5EF4-FFF2-40B4-BE49-F238E27FC236}">
                <a16:creationId xmlns:a16="http://schemas.microsoft.com/office/drawing/2014/main" id="{97A9F168-EC67-F59E-6165-5291D35484B3}"/>
              </a:ext>
            </a:extLst>
          </p:cNvPr>
          <p:cNvGraphicFramePr>
            <a:graphicFrameLocks noGrp="1"/>
          </p:cNvGraphicFramePr>
          <p:nvPr>
            <p:extLst>
              <p:ext uri="{D42A27DB-BD31-4B8C-83A1-F6EECF244321}">
                <p14:modId xmlns:p14="http://schemas.microsoft.com/office/powerpoint/2010/main" val="732492396"/>
              </p:ext>
            </p:extLst>
          </p:nvPr>
        </p:nvGraphicFramePr>
        <p:xfrm>
          <a:off x="374067" y="1212427"/>
          <a:ext cx="11443867" cy="5283360"/>
        </p:xfrm>
        <a:graphic>
          <a:graphicData uri="http://schemas.openxmlformats.org/drawingml/2006/table">
            <a:tbl>
              <a:tblPr firstRow="1" bandRow="1">
                <a:tableStyleId>{2D5ABB26-0587-4C30-8999-92F81FD0307C}</a:tableStyleId>
              </a:tblPr>
              <a:tblGrid>
                <a:gridCol w="1815977">
                  <a:extLst>
                    <a:ext uri="{9D8B030D-6E8A-4147-A177-3AD203B41FA5}">
                      <a16:colId xmlns:a16="http://schemas.microsoft.com/office/drawing/2014/main" val="2925974028"/>
                    </a:ext>
                  </a:extLst>
                </a:gridCol>
                <a:gridCol w="4813945">
                  <a:extLst>
                    <a:ext uri="{9D8B030D-6E8A-4147-A177-3AD203B41FA5}">
                      <a16:colId xmlns:a16="http://schemas.microsoft.com/office/drawing/2014/main" val="1339447135"/>
                    </a:ext>
                  </a:extLst>
                </a:gridCol>
                <a:gridCol w="4813945">
                  <a:extLst>
                    <a:ext uri="{9D8B030D-6E8A-4147-A177-3AD203B41FA5}">
                      <a16:colId xmlns:a16="http://schemas.microsoft.com/office/drawing/2014/main" val="3418004987"/>
                    </a:ext>
                  </a:extLst>
                </a:gridCol>
              </a:tblGrid>
              <a:tr h="540000">
                <a:tc>
                  <a:txBody>
                    <a:bodyPr/>
                    <a:lstStyle/>
                    <a:p>
                      <a:pPr algn="ct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bg1"/>
                          </a:solidFill>
                        </a:rPr>
                        <a:t>TENS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tc>
                  <a:txBody>
                    <a:bodyPr/>
                    <a:lstStyle/>
                    <a:p>
                      <a:pPr algn="ctr"/>
                      <a:r>
                        <a:rPr lang="en-US">
                          <a:solidFill>
                            <a:schemeClr val="bg1"/>
                          </a:solidFill>
                        </a:rPr>
                        <a:t>NMES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C9F3"/>
                    </a:solidFill>
                  </a:tcPr>
                </a:tc>
                <a:extLst>
                  <a:ext uri="{0D108BD9-81ED-4DB2-BD59-A6C34878D82A}">
                    <a16:rowId xmlns:a16="http://schemas.microsoft.com/office/drawing/2014/main" val="4277086533"/>
                  </a:ext>
                </a:extLst>
              </a:tr>
              <a:tr h="951194">
                <a:tc>
                  <a:txBody>
                    <a:bodyPr/>
                    <a:lstStyle/>
                    <a:p>
                      <a:pPr algn="ctr"/>
                      <a:r>
                        <a:rPr lang="en-US" sz="1500">
                          <a:solidFill>
                            <a:schemeClr val="bg1"/>
                          </a:solidFill>
                        </a:rPr>
                        <a:t>Default / most ideal parameters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DBAF3"/>
                    </a:solidFill>
                  </a:tcPr>
                </a:tc>
                <a:tc>
                  <a:txBody>
                    <a:bodyPr/>
                    <a:lstStyle/>
                    <a:p>
                      <a:pPr marL="285750" indent="-285750" algn="l">
                        <a:buFont typeface="Arial" panose="020B0604020202020204" pitchFamily="34" charset="0"/>
                        <a:buChar char="•"/>
                      </a:pPr>
                      <a:r>
                        <a:rPr lang="en-US" sz="1500"/>
                        <a:t>Conventional TENS: biphasic TENS currents with a high frequency (50-150Hz), low intensity (up to patient’s tolerance), and low pulse width (50-200</a:t>
                      </a:r>
                      <a:r>
                        <a:rPr lang="el-GR" sz="1500"/>
                        <a:t> μ</a:t>
                      </a:r>
                      <a:r>
                        <a:rPr lang="en-US" sz="1500"/>
                        <a:t>s), continuous pulse pattern </a:t>
                      </a:r>
                    </a:p>
                    <a:p>
                      <a:pPr marL="285750" indent="-285750" algn="l">
                        <a:buFont typeface="Arial" panose="020B0604020202020204" pitchFamily="34" charset="0"/>
                        <a:buChar char="•"/>
                      </a:pPr>
                      <a:r>
                        <a:rPr lang="en-US" sz="1500"/>
                        <a:t>Acupuncture-like TENS: low frequency, high intensity, and high pulse width (100-400 </a:t>
                      </a:r>
                      <a:r>
                        <a:rPr lang="el-GR" sz="1500"/>
                        <a:t>μ</a:t>
                      </a:r>
                      <a:r>
                        <a:rPr lang="en-US" sz="1500"/>
                        <a:t>s) (for patients who are unable to tolerate conventional TENS </a:t>
                      </a: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Biphasic pulsed currents of 100–400 </a:t>
                      </a:r>
                      <a:r>
                        <a:rPr lang="el-GR" sz="1500"/>
                        <a:t>μ</a:t>
                      </a:r>
                      <a:r>
                        <a:rPr lang="en-US" sz="1500"/>
                        <a:t>s delivered at stimulation frequencies of 50–100 Hz at the highest tolerated current intensity, pulse pattern accounts for duty cycles of rest and stimulation set at 1:1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Higher intensity and lower pulse frequencies than TENS)</a:t>
                      </a:r>
                    </a:p>
                    <a:p>
                      <a:pPr marL="285750" indent="-285750" algn="l">
                        <a:buFont typeface="Arial" panose="020B0604020202020204" pitchFamily="34" charset="0"/>
                        <a:buChar char="•"/>
                      </a:pPr>
                      <a:endParaRPr lang="en-US" sz="1500">
                        <a:solidFill>
                          <a:schemeClr val="tx1"/>
                        </a:solidFill>
                      </a:endParaRP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62370466"/>
                  </a:ext>
                </a:extLst>
              </a:tr>
              <a:tr h="385761">
                <a:tc>
                  <a:txBody>
                    <a:bodyPr/>
                    <a:lstStyle/>
                    <a:p>
                      <a:pPr algn="ctr"/>
                      <a:r>
                        <a:rPr lang="en-US" sz="1500">
                          <a:solidFill>
                            <a:schemeClr val="bg1"/>
                          </a:solidFill>
                        </a:rPr>
                        <a:t>Electrode placement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DBAF3"/>
                    </a:solidFill>
                  </a:tcPr>
                </a:tc>
                <a:tc>
                  <a:txBody>
                    <a:bodyPr/>
                    <a:lstStyle/>
                    <a:p>
                      <a:pPr marL="285750" indent="-285750" algn="l">
                        <a:buFont typeface="Arial" panose="020B0604020202020204" pitchFamily="34" charset="0"/>
                        <a:buChar char="•"/>
                      </a:pPr>
                      <a:r>
                        <a:rPr lang="en-US" sz="1500"/>
                        <a:t>Across the knee area in a cross formation</a:t>
                      </a:r>
                      <a:endParaRPr lang="en-US" sz="1500">
                        <a:solidFill>
                          <a:schemeClr val="tx1"/>
                        </a:solidFill>
                      </a:endParaRP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Longitudinal placement of NMES covering the greatest area across quadriceps muscle</a:t>
                      </a:r>
                      <a:endParaRPr lang="en-US" sz="1500">
                        <a:solidFill>
                          <a:schemeClr val="tx1"/>
                        </a:solidFill>
                      </a:endParaRP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87913560"/>
                  </a:ext>
                </a:extLst>
              </a:tr>
              <a:tr h="385761">
                <a:tc>
                  <a:txBody>
                    <a:bodyPr/>
                    <a:lstStyle/>
                    <a:p>
                      <a:pPr algn="ctr"/>
                      <a:r>
                        <a:rPr lang="en-US" sz="1500">
                          <a:solidFill>
                            <a:schemeClr val="bg1"/>
                          </a:solidFill>
                        </a:rPr>
                        <a:t>AI application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DBAF3"/>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a:t>After 2-week trial period, a predictive algorithm will be updated weekly to deliver TENS jolts. </a:t>
                      </a: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indent="-285750" algn="l">
                        <a:buFont typeface="Arial" panose="020B0604020202020204" pitchFamily="34" charset="0"/>
                        <a:buChar char="•"/>
                      </a:pPr>
                      <a:r>
                        <a:rPr lang="en-US" sz="1500"/>
                        <a:t>NIL, NMES is manually applied </a:t>
                      </a:r>
                      <a:endParaRPr lang="en-US" sz="1500">
                        <a:solidFill>
                          <a:schemeClr val="tx1"/>
                        </a:solidFill>
                      </a:endParaRP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04194802"/>
                  </a:ext>
                </a:extLst>
              </a:tr>
              <a:tr h="385761">
                <a:tc>
                  <a:txBody>
                    <a:bodyPr/>
                    <a:lstStyle/>
                    <a:p>
                      <a:pPr algn="ctr"/>
                      <a:r>
                        <a:rPr lang="en-US" sz="1500">
                          <a:solidFill>
                            <a:schemeClr val="bg1"/>
                          </a:solidFill>
                        </a:rPr>
                        <a:t>Administration schedule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DBAF3"/>
                    </a:solidFill>
                  </a:tcPr>
                </a:tc>
                <a:tc>
                  <a:txBody>
                    <a:bodyPr/>
                    <a:lstStyle/>
                    <a:p>
                      <a:pPr marL="285750" indent="-285750" algn="l">
                        <a:buFont typeface="Arial" panose="020B0604020202020204" pitchFamily="34" charset="0"/>
                        <a:buChar char="•"/>
                      </a:pPr>
                      <a:r>
                        <a:rPr lang="en-US" sz="1500"/>
                        <a:t>Throughout the day, for 10-15 mins each session, capped at 2 hours each day to prevent analgesic tolerance</a:t>
                      </a: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At the end of each day, patient will have a scheduled session for about 20-30 minutes of strengthening </a:t>
                      </a: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0309012"/>
                  </a:ext>
                </a:extLst>
              </a:tr>
              <a:tr h="385761">
                <a:tc>
                  <a:txBody>
                    <a:bodyPr/>
                    <a:lstStyle/>
                    <a:p>
                      <a:pPr algn="ctr"/>
                      <a:r>
                        <a:rPr lang="en-US" sz="1500">
                          <a:solidFill>
                            <a:schemeClr val="bg1"/>
                          </a:solidFill>
                        </a:rPr>
                        <a:t>Adjustable parameters (in app)</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DBAF3"/>
                    </a:solidFill>
                  </a:tcPr>
                </a:tc>
                <a:tc gridSpan="2">
                  <a:txBody>
                    <a:bodyPr/>
                    <a:lstStyle/>
                    <a:p>
                      <a:pPr marL="0" indent="0" algn="l">
                        <a:buFont typeface="Arial" panose="020B0604020202020204" pitchFamily="34" charset="0"/>
                        <a:buNone/>
                      </a:pPr>
                      <a:endParaRPr lang="en-US" sz="1500">
                        <a:solidFill>
                          <a:schemeClr val="tx1"/>
                        </a:solidFill>
                      </a:endParaRP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285750" indent="-285750" algn="l">
                        <a:buFont typeface="Arial" panose="020B0604020202020204" pitchFamily="34" charset="0"/>
                        <a:buChar char="•"/>
                      </a:pPr>
                      <a:endParaRPr lang="en-US" sz="1500">
                        <a:solidFill>
                          <a:schemeClr val="tx1"/>
                        </a:solidFill>
                      </a:endParaRPr>
                    </a:p>
                  </a:txBody>
                  <a:tcPr marL="180000" marR="180000" marT="90000" marB="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159266"/>
                  </a:ext>
                </a:extLst>
              </a:tr>
            </a:tbl>
          </a:graphicData>
        </a:graphic>
      </p:graphicFrame>
      <p:grpSp>
        <p:nvGrpSpPr>
          <p:cNvPr id="22" name="Group 21">
            <a:extLst>
              <a:ext uri="{FF2B5EF4-FFF2-40B4-BE49-F238E27FC236}">
                <a16:creationId xmlns:a16="http://schemas.microsoft.com/office/drawing/2014/main" id="{17F4657D-4610-9DD3-18E8-2A6975F48868}"/>
              </a:ext>
            </a:extLst>
          </p:cNvPr>
          <p:cNvGrpSpPr/>
          <p:nvPr/>
        </p:nvGrpSpPr>
        <p:grpSpPr>
          <a:xfrm>
            <a:off x="3588327" y="6026727"/>
            <a:ext cx="6608623" cy="360000"/>
            <a:chOff x="3588327" y="6026727"/>
            <a:chExt cx="6608623" cy="360000"/>
          </a:xfrm>
        </p:grpSpPr>
        <p:sp>
          <p:nvSpPr>
            <p:cNvPr id="18" name="Rounded Rectangle 17">
              <a:extLst>
                <a:ext uri="{FF2B5EF4-FFF2-40B4-BE49-F238E27FC236}">
                  <a16:creationId xmlns:a16="http://schemas.microsoft.com/office/drawing/2014/main" id="{29DFCF72-E43A-0DC3-24A9-1E0A5BEBD83E}"/>
                </a:ext>
              </a:extLst>
            </p:cNvPr>
            <p:cNvSpPr/>
            <p:nvPr/>
          </p:nvSpPr>
          <p:spPr>
            <a:xfrm>
              <a:off x="3588327" y="6026727"/>
              <a:ext cx="1205346" cy="360000"/>
            </a:xfrm>
            <a:prstGeom prst="roundRect">
              <a:avLst>
                <a:gd name="adj" fmla="val 50000"/>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Intensity</a:t>
              </a:r>
            </a:p>
          </p:txBody>
        </p:sp>
        <p:sp>
          <p:nvSpPr>
            <p:cNvPr id="19" name="Rounded Rectangle 18">
              <a:extLst>
                <a:ext uri="{FF2B5EF4-FFF2-40B4-BE49-F238E27FC236}">
                  <a16:creationId xmlns:a16="http://schemas.microsoft.com/office/drawing/2014/main" id="{8AA006EF-1686-054F-8269-A0119EA0B945}"/>
                </a:ext>
              </a:extLst>
            </p:cNvPr>
            <p:cNvSpPr/>
            <p:nvPr/>
          </p:nvSpPr>
          <p:spPr>
            <a:xfrm>
              <a:off x="5001490" y="6026727"/>
              <a:ext cx="1510146" cy="360000"/>
            </a:xfrm>
            <a:prstGeom prst="roundRect">
              <a:avLst>
                <a:gd name="adj" fmla="val 50000"/>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Frequency</a:t>
              </a:r>
            </a:p>
          </p:txBody>
        </p:sp>
        <p:sp>
          <p:nvSpPr>
            <p:cNvPr id="20" name="Rounded Rectangle 19">
              <a:extLst>
                <a:ext uri="{FF2B5EF4-FFF2-40B4-BE49-F238E27FC236}">
                  <a16:creationId xmlns:a16="http://schemas.microsoft.com/office/drawing/2014/main" id="{BB4C2D12-6722-34CC-2298-A2F3B3287D22}"/>
                </a:ext>
              </a:extLst>
            </p:cNvPr>
            <p:cNvSpPr/>
            <p:nvPr/>
          </p:nvSpPr>
          <p:spPr>
            <a:xfrm>
              <a:off x="6719453" y="6026727"/>
              <a:ext cx="1634840" cy="360000"/>
            </a:xfrm>
            <a:prstGeom prst="roundRect">
              <a:avLst>
                <a:gd name="adj" fmla="val 50000"/>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Pulse pattern</a:t>
              </a:r>
            </a:p>
          </p:txBody>
        </p:sp>
        <p:sp>
          <p:nvSpPr>
            <p:cNvPr id="21" name="Rounded Rectangle 20">
              <a:extLst>
                <a:ext uri="{FF2B5EF4-FFF2-40B4-BE49-F238E27FC236}">
                  <a16:creationId xmlns:a16="http://schemas.microsoft.com/office/drawing/2014/main" id="{18468826-A2B6-13D0-B5AD-E2626294481D}"/>
                </a:ext>
              </a:extLst>
            </p:cNvPr>
            <p:cNvSpPr/>
            <p:nvPr/>
          </p:nvSpPr>
          <p:spPr>
            <a:xfrm>
              <a:off x="8562110" y="6026727"/>
              <a:ext cx="1634840" cy="360000"/>
            </a:xfrm>
            <a:prstGeom prst="roundRect">
              <a:avLst>
                <a:gd name="adj" fmla="val 50000"/>
              </a:avLst>
            </a:prstGeom>
            <a:solidFill>
              <a:srgbClr val="1024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Jolt duration</a:t>
              </a:r>
            </a:p>
          </p:txBody>
        </p:sp>
      </p:grpSp>
    </p:spTree>
    <p:extLst>
      <p:ext uri="{BB962C8B-B14F-4D97-AF65-F5344CB8AC3E}">
        <p14:creationId xmlns:p14="http://schemas.microsoft.com/office/powerpoint/2010/main" val="2869667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9F444-664F-1D4D-BA26-4A57A62448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12082A-1208-3004-B8ED-8BB8DD579049}"/>
              </a:ext>
            </a:extLst>
          </p:cNvPr>
          <p:cNvSpPr txBox="1"/>
          <p:nvPr/>
        </p:nvSpPr>
        <p:spPr>
          <a:xfrm>
            <a:off x="361870" y="293928"/>
            <a:ext cx="10292397"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How is TENS administered — how are the parameters varied? </a:t>
            </a:r>
            <a:endParaRPr lang="en-US"/>
          </a:p>
        </p:txBody>
      </p:sp>
      <p:graphicFrame>
        <p:nvGraphicFramePr>
          <p:cNvPr id="4" name="Table 3">
            <a:extLst>
              <a:ext uri="{FF2B5EF4-FFF2-40B4-BE49-F238E27FC236}">
                <a16:creationId xmlns:a16="http://schemas.microsoft.com/office/drawing/2014/main" id="{1B313A95-59A8-520E-D259-365F9BFE42E1}"/>
              </a:ext>
            </a:extLst>
          </p:cNvPr>
          <p:cNvGraphicFramePr>
            <a:graphicFrameLocks noGrp="1"/>
          </p:cNvGraphicFramePr>
          <p:nvPr>
            <p:extLst>
              <p:ext uri="{D42A27DB-BD31-4B8C-83A1-F6EECF244321}">
                <p14:modId xmlns:p14="http://schemas.microsoft.com/office/powerpoint/2010/main" val="1549926154"/>
              </p:ext>
            </p:extLst>
          </p:nvPr>
        </p:nvGraphicFramePr>
        <p:xfrm>
          <a:off x="361870" y="1100667"/>
          <a:ext cx="11429330" cy="5463405"/>
        </p:xfrm>
        <a:graphic>
          <a:graphicData uri="http://schemas.openxmlformats.org/drawingml/2006/table">
            <a:tbl>
              <a:tblPr firstRow="1" bandRow="1">
                <a:tableStyleId>{5C22544A-7EE6-4342-B048-85BDC9FD1C3A}</a:tableStyleId>
              </a:tblPr>
              <a:tblGrid>
                <a:gridCol w="2285866">
                  <a:extLst>
                    <a:ext uri="{9D8B030D-6E8A-4147-A177-3AD203B41FA5}">
                      <a16:colId xmlns:a16="http://schemas.microsoft.com/office/drawing/2014/main" val="821573899"/>
                    </a:ext>
                  </a:extLst>
                </a:gridCol>
                <a:gridCol w="2285866">
                  <a:extLst>
                    <a:ext uri="{9D8B030D-6E8A-4147-A177-3AD203B41FA5}">
                      <a16:colId xmlns:a16="http://schemas.microsoft.com/office/drawing/2014/main" val="2140828157"/>
                    </a:ext>
                  </a:extLst>
                </a:gridCol>
                <a:gridCol w="2285866">
                  <a:extLst>
                    <a:ext uri="{9D8B030D-6E8A-4147-A177-3AD203B41FA5}">
                      <a16:colId xmlns:a16="http://schemas.microsoft.com/office/drawing/2014/main" val="2011633416"/>
                    </a:ext>
                  </a:extLst>
                </a:gridCol>
                <a:gridCol w="2285866">
                  <a:extLst>
                    <a:ext uri="{9D8B030D-6E8A-4147-A177-3AD203B41FA5}">
                      <a16:colId xmlns:a16="http://schemas.microsoft.com/office/drawing/2014/main" val="1106610371"/>
                    </a:ext>
                  </a:extLst>
                </a:gridCol>
                <a:gridCol w="2285866">
                  <a:extLst>
                    <a:ext uri="{9D8B030D-6E8A-4147-A177-3AD203B41FA5}">
                      <a16:colId xmlns:a16="http://schemas.microsoft.com/office/drawing/2014/main" val="3636192511"/>
                    </a:ext>
                  </a:extLst>
                </a:gridCol>
              </a:tblGrid>
              <a:tr h="289802">
                <a:tc>
                  <a:txBody>
                    <a:bodyPr/>
                    <a:lstStyle/>
                    <a:p>
                      <a:r>
                        <a:rPr lang="en-GB" sz="1400">
                          <a:solidFill>
                            <a:schemeClr val="bg1"/>
                          </a:solidFill>
                        </a:rPr>
                        <a:t>Parameter </a:t>
                      </a:r>
                    </a:p>
                  </a:txBody>
                  <a:tcPr>
                    <a:solidFill>
                      <a:schemeClr val="tx2"/>
                    </a:solidFill>
                  </a:tcPr>
                </a:tc>
                <a:tc>
                  <a:txBody>
                    <a:bodyPr/>
                    <a:lstStyle/>
                    <a:p>
                      <a:r>
                        <a:rPr lang="en-GB" sz="1400">
                          <a:solidFill>
                            <a:schemeClr val="tx1"/>
                          </a:solidFill>
                        </a:rPr>
                        <a:t>Pulse Frequency </a:t>
                      </a:r>
                    </a:p>
                  </a:txBody>
                  <a:tcPr>
                    <a:solidFill>
                      <a:schemeClr val="bg1"/>
                    </a:solidFill>
                  </a:tcPr>
                </a:tc>
                <a:tc>
                  <a:txBody>
                    <a:bodyPr/>
                    <a:lstStyle/>
                    <a:p>
                      <a:r>
                        <a:rPr lang="en-GB" sz="1400">
                          <a:solidFill>
                            <a:schemeClr val="tx1"/>
                          </a:solidFill>
                        </a:rPr>
                        <a:t>Pulse Pattern </a:t>
                      </a:r>
                    </a:p>
                  </a:txBody>
                  <a:tcPr>
                    <a:solidFill>
                      <a:schemeClr val="bg1"/>
                    </a:solidFill>
                  </a:tcPr>
                </a:tc>
                <a:tc>
                  <a:txBody>
                    <a:bodyPr/>
                    <a:lstStyle/>
                    <a:p>
                      <a:r>
                        <a:rPr lang="en-GB" sz="1400">
                          <a:solidFill>
                            <a:schemeClr val="tx1"/>
                          </a:solidFill>
                        </a:rPr>
                        <a:t>Pulse Intensity</a:t>
                      </a:r>
                    </a:p>
                  </a:txBody>
                  <a:tcPr>
                    <a:solidFill>
                      <a:schemeClr val="bg1"/>
                    </a:solidFill>
                  </a:tcPr>
                </a:tc>
                <a:tc>
                  <a:txBody>
                    <a:bodyPr/>
                    <a:lstStyle/>
                    <a:p>
                      <a:r>
                        <a:rPr lang="en-GB" sz="1400">
                          <a:solidFill>
                            <a:schemeClr val="tx1"/>
                          </a:solidFill>
                        </a:rPr>
                        <a:t>Total Session Duration</a:t>
                      </a:r>
                    </a:p>
                  </a:txBody>
                  <a:tcPr>
                    <a:solidFill>
                      <a:schemeClr val="bg1"/>
                    </a:solidFill>
                  </a:tcPr>
                </a:tc>
                <a:extLst>
                  <a:ext uri="{0D108BD9-81ED-4DB2-BD59-A6C34878D82A}">
                    <a16:rowId xmlns:a16="http://schemas.microsoft.com/office/drawing/2014/main" val="3265858353"/>
                  </a:ext>
                </a:extLst>
              </a:tr>
              <a:tr h="1345984">
                <a:tc>
                  <a:txBody>
                    <a:bodyPr/>
                    <a:lstStyle/>
                    <a:p>
                      <a:pPr lvl="0">
                        <a:buNone/>
                      </a:pPr>
                      <a:r>
                        <a:rPr lang="en-GB" sz="1400">
                          <a:solidFill>
                            <a:schemeClr val="bg1"/>
                          </a:solidFill>
                        </a:rPr>
                        <a:t>Control Mechanism</a:t>
                      </a:r>
                    </a:p>
                  </a:txBody>
                  <a:tcPr>
                    <a:solidFill>
                      <a:schemeClr val="tx2"/>
                    </a:solidFill>
                  </a:tcPr>
                </a:tc>
                <a:tc>
                  <a:txBody>
                    <a:bodyPr/>
                    <a:lstStyle/>
                    <a:p>
                      <a:pPr marL="285750" indent="-285750">
                        <a:buClr>
                          <a:srgbClr val="000000"/>
                        </a:buClr>
                        <a:buFont typeface="Arial,Sans-Serif"/>
                        <a:buChar char="•"/>
                      </a:pPr>
                      <a:r>
                        <a:rPr lang="en-GB" sz="1400" b="0" i="0" u="none" strike="noStrike" noProof="0">
                          <a:solidFill>
                            <a:schemeClr val="tx1"/>
                          </a:solidFill>
                          <a:latin typeface="Aptos"/>
                        </a:rPr>
                        <a:t>Typical Pulse frequency — 50-150Hz </a:t>
                      </a:r>
                      <a:endParaRPr lang="en-US" sz="1400" b="0" i="0" u="none" strike="noStrike" noProof="0">
                        <a:solidFill>
                          <a:schemeClr val="tx1"/>
                        </a:solidFill>
                        <a:latin typeface="Aptos"/>
                      </a:endParaRPr>
                    </a:p>
                    <a:p>
                      <a:pPr marL="285750" lvl="0" indent="-285750">
                        <a:buClr>
                          <a:srgbClr val="000000"/>
                        </a:buClr>
                        <a:buFont typeface="Arial,Sans-Serif"/>
                        <a:buChar char="•"/>
                      </a:pPr>
                      <a:r>
                        <a:rPr lang="en-GB" sz="1400" b="0" i="0" u="none" strike="noStrike" noProof="0">
                          <a:solidFill>
                            <a:schemeClr val="tx1"/>
                          </a:solidFill>
                          <a:latin typeface="Aptos"/>
                        </a:rPr>
                        <a:t>Controlled via software timers (timers are implemented via Arduino software)</a:t>
                      </a:r>
                      <a:endParaRPr lang="en-US" sz="1400" b="0" i="0" u="none" strike="noStrike" noProof="0">
                        <a:solidFill>
                          <a:schemeClr val="tx1"/>
                        </a:solidFill>
                        <a:latin typeface="Aptos"/>
                      </a:endParaRPr>
                    </a:p>
                  </a:txBody>
                  <a:tcPr>
                    <a:solidFill>
                      <a:schemeClr val="bg1"/>
                    </a:solidFill>
                  </a:tcPr>
                </a:tc>
                <a:tc>
                  <a:txBody>
                    <a:bodyPr/>
                    <a:lstStyle/>
                    <a:p>
                      <a:pPr marL="285750" lvl="0" indent="-285750">
                        <a:buClr>
                          <a:srgbClr val="000000"/>
                        </a:buClr>
                        <a:buFont typeface="Arial,Sans-Serif"/>
                        <a:buChar char="•"/>
                      </a:pPr>
                      <a:r>
                        <a:rPr lang="en-US" sz="1400" b="0" i="0" u="none" strike="noStrike" noProof="0">
                          <a:solidFill>
                            <a:schemeClr val="tx1"/>
                          </a:solidFill>
                          <a:latin typeface="Aptos"/>
                        </a:rPr>
                        <a:t>ESP32 has 2 built-in DACs which can generate smooth sine, biphasic or monophasic analog waveforms </a:t>
                      </a:r>
                    </a:p>
                  </a:txBody>
                  <a:tcPr>
                    <a:solidFill>
                      <a:schemeClr val="bg1"/>
                    </a:solidFill>
                  </a:tcPr>
                </a:tc>
                <a:tc>
                  <a:txBody>
                    <a:bodyPr/>
                    <a:lstStyle/>
                    <a:p>
                      <a:pPr marL="285750" lvl="0" indent="-285750" algn="l">
                        <a:lnSpc>
                          <a:spcPct val="100000"/>
                        </a:lnSpc>
                        <a:spcBef>
                          <a:spcPts val="0"/>
                        </a:spcBef>
                        <a:spcAft>
                          <a:spcPts val="0"/>
                        </a:spcAft>
                        <a:buFont typeface="Arial"/>
                        <a:buChar char="•"/>
                      </a:pPr>
                      <a:r>
                        <a:rPr lang="en-US" sz="1400" b="0" i="0" u="none" strike="noStrike" noProof="0">
                          <a:solidFill>
                            <a:schemeClr val="tx1"/>
                          </a:solidFill>
                          <a:latin typeface="Aptos"/>
                        </a:rPr>
                        <a:t>Managed through a Constant Current Source Circuit</a:t>
                      </a:r>
                      <a:endParaRPr lang="en-US" sz="1400">
                        <a:solidFill>
                          <a:schemeClr val="tx1"/>
                        </a:solidFill>
                      </a:endParaRPr>
                    </a:p>
                    <a:p>
                      <a:pPr marL="285750" lvl="0" indent="-285750" algn="l">
                        <a:lnSpc>
                          <a:spcPct val="100000"/>
                        </a:lnSpc>
                        <a:spcBef>
                          <a:spcPts val="0"/>
                        </a:spcBef>
                        <a:spcAft>
                          <a:spcPts val="0"/>
                        </a:spcAft>
                        <a:buFont typeface="Arial"/>
                        <a:buChar char="•"/>
                      </a:pPr>
                      <a:r>
                        <a:rPr lang="en-US" sz="1400" b="0" i="0" u="none" strike="noStrike" noProof="0">
                          <a:solidFill>
                            <a:schemeClr val="tx1"/>
                          </a:solidFill>
                          <a:latin typeface="Aptos"/>
                        </a:rPr>
                        <a:t>Reference voltage is set and adjusted by the ESP32</a:t>
                      </a:r>
                      <a:endParaRPr lang="en-US" sz="1400">
                        <a:solidFill>
                          <a:schemeClr val="tx1"/>
                        </a:solidFill>
                      </a:endParaRPr>
                    </a:p>
                  </a:txBody>
                  <a:tcPr>
                    <a:solidFill>
                      <a:schemeClr val="bg1"/>
                    </a:solidFill>
                  </a:tcPr>
                </a:tc>
                <a:tc>
                  <a:txBody>
                    <a:bodyPr/>
                    <a:lstStyle/>
                    <a:p>
                      <a:pPr marL="285750" lvl="0" indent="-285750" algn="l">
                        <a:lnSpc>
                          <a:spcPct val="100000"/>
                        </a:lnSpc>
                        <a:spcBef>
                          <a:spcPts val="0"/>
                        </a:spcBef>
                        <a:spcAft>
                          <a:spcPts val="0"/>
                        </a:spcAft>
                        <a:buFont typeface="Arial"/>
                        <a:buChar char="•"/>
                      </a:pPr>
                      <a:r>
                        <a:rPr lang="en-US" sz="1400">
                          <a:solidFill>
                            <a:schemeClr val="tx1"/>
                          </a:solidFill>
                        </a:rPr>
                        <a:t>Managed </a:t>
                      </a:r>
                      <a:r>
                        <a:rPr lang="en-GB" sz="1400" b="0" i="0" u="none" strike="noStrike" noProof="0">
                          <a:solidFill>
                            <a:schemeClr val="tx1"/>
                          </a:solidFill>
                          <a:latin typeface="+mn-lt"/>
                        </a:rPr>
                        <a:t>via software timers (timers are implemented via Arduino software)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GB" sz="1400">
                          <a:solidFill>
                            <a:schemeClr val="tx1"/>
                          </a:solidFill>
                        </a:rPr>
                        <a:t>Session lasts for 10-15 minutes once triggered </a:t>
                      </a:r>
                    </a:p>
                  </a:txBody>
                  <a:tcPr>
                    <a:solidFill>
                      <a:schemeClr val="bg1"/>
                    </a:solidFill>
                  </a:tcPr>
                </a:tc>
                <a:extLst>
                  <a:ext uri="{0D108BD9-81ED-4DB2-BD59-A6C34878D82A}">
                    <a16:rowId xmlns:a16="http://schemas.microsoft.com/office/drawing/2014/main" val="1944998299"/>
                  </a:ext>
                </a:extLst>
              </a:tr>
              <a:tr h="2258515">
                <a:tc>
                  <a:txBody>
                    <a:bodyPr/>
                    <a:lstStyle/>
                    <a:p>
                      <a:r>
                        <a:rPr lang="en-GB" sz="1400">
                          <a:solidFill>
                            <a:schemeClr val="bg1"/>
                          </a:solidFill>
                        </a:rPr>
                        <a:t>Usage Considerations </a:t>
                      </a:r>
                    </a:p>
                  </a:txBody>
                  <a:tcPr>
                    <a:solidFill>
                      <a:schemeClr val="tx2"/>
                    </a:solidFill>
                  </a:tcPr>
                </a:tc>
                <a:tc>
                  <a:txBody>
                    <a:bodyPr/>
                    <a:lstStyle/>
                    <a:p>
                      <a:pPr marL="285750" indent="-285750">
                        <a:buFont typeface="Arial"/>
                        <a:buChar char="•"/>
                      </a:pPr>
                      <a:r>
                        <a:rPr lang="en-GB" sz="1400" b="0" i="1" u="none" strike="noStrike" noProof="0">
                          <a:solidFill>
                            <a:schemeClr val="tx1"/>
                          </a:solidFill>
                          <a:latin typeface="Aptos"/>
                        </a:rPr>
                        <a:t>(No specific unique consideration for width itself, but it contributes to stimulation comfort and efficacy)    </a:t>
                      </a:r>
                      <a:endParaRPr lang="en-GB" sz="1400" i="1">
                        <a:solidFill>
                          <a:schemeClr val="tx1"/>
                        </a:solidFill>
                      </a:endParaRPr>
                    </a:p>
                  </a:txBody>
                  <a:tcPr>
                    <a:solidFill>
                      <a:schemeClr val="bg1"/>
                    </a:solidFill>
                  </a:tcPr>
                </a:tc>
                <a:tc>
                  <a:txBody>
                    <a:bodyPr/>
                    <a:lstStyle/>
                    <a:p>
                      <a:pPr marL="285750" indent="-285750">
                        <a:buClr>
                          <a:srgbClr val="000000"/>
                        </a:buClr>
                        <a:buFont typeface="Arial,Sans-Serif"/>
                        <a:buChar char="•"/>
                      </a:pPr>
                      <a:r>
                        <a:rPr lang="en-US" sz="1400" b="0" i="0" u="none" strike="noStrike" noProof="0">
                          <a:solidFill>
                            <a:schemeClr val="tx1"/>
                          </a:solidFill>
                          <a:latin typeface="Aptos"/>
                        </a:rPr>
                        <a:t>Biphasic waveforms are generally used for comfort and balanced charge delivery </a:t>
                      </a:r>
                    </a:p>
                    <a:p>
                      <a:pPr marL="285750" lvl="0" indent="-285750">
                        <a:buClr>
                          <a:srgbClr val="000000"/>
                        </a:buClr>
                        <a:buFont typeface="Arial,Sans-Serif"/>
                        <a:buChar char="•"/>
                      </a:pPr>
                      <a:r>
                        <a:rPr lang="en-US" sz="1400" b="0" i="0" u="none" strike="noStrike" noProof="0">
                          <a:solidFill>
                            <a:schemeClr val="tx1"/>
                          </a:solidFill>
                          <a:latin typeface="Aptos"/>
                        </a:rPr>
                        <a:t>Square pulses which are more common in NMES/TENS, use digital PWM to toggle GPIO pins at high speed</a:t>
                      </a:r>
                    </a:p>
                  </a:txBody>
                  <a:tcPr>
                    <a:solidFill>
                      <a:schemeClr val="bg1"/>
                    </a:solidFill>
                  </a:tcPr>
                </a:tc>
                <a:tc>
                  <a:txBody>
                    <a:bodyPr/>
                    <a:lstStyle/>
                    <a:p>
                      <a:pPr marL="285750" lvl="0" indent="-285750" algn="l">
                        <a:lnSpc>
                          <a:spcPct val="100000"/>
                        </a:lnSpc>
                        <a:spcBef>
                          <a:spcPts val="0"/>
                        </a:spcBef>
                        <a:spcAft>
                          <a:spcPts val="0"/>
                        </a:spcAft>
                        <a:buFont typeface="Arial"/>
                        <a:buChar char="•"/>
                      </a:pPr>
                      <a:r>
                        <a:rPr lang="en-GB" sz="1400" b="0" i="0" u="none" strike="noStrike" noProof="0">
                          <a:solidFill>
                            <a:schemeClr val="tx1"/>
                          </a:solidFill>
                          <a:latin typeface="Aptos"/>
                        </a:rPr>
                        <a:t>Patients conduct and regulate current intensity through the constant current circuit for personalized comfort</a:t>
                      </a:r>
                      <a:endParaRPr lang="en-GB" sz="1400">
                        <a:solidFill>
                          <a:schemeClr val="tx1"/>
                        </a:solidFill>
                      </a:endParaRPr>
                    </a:p>
                  </a:txBody>
                  <a:tcPr>
                    <a:solidFill>
                      <a:schemeClr val="bg1"/>
                    </a:solidFill>
                  </a:tcPr>
                </a:tc>
                <a:tc>
                  <a:txBody>
                    <a:bodyPr/>
                    <a:lstStyle/>
                    <a:p>
                      <a:pPr marL="285750" lvl="0" indent="-285750" algn="l">
                        <a:lnSpc>
                          <a:spcPct val="100000"/>
                        </a:lnSpc>
                        <a:spcBef>
                          <a:spcPts val="0"/>
                        </a:spcBef>
                        <a:spcAft>
                          <a:spcPts val="0"/>
                        </a:spcAft>
                        <a:buFont typeface="Arial"/>
                        <a:buChar char="•"/>
                      </a:pPr>
                      <a:r>
                        <a:rPr lang="en-GB" sz="1400">
                          <a:solidFill>
                            <a:schemeClr val="tx1"/>
                          </a:solidFill>
                        </a:rPr>
                        <a:t>System stops tracking user parameters during the session </a:t>
                      </a:r>
                    </a:p>
                    <a:p>
                      <a:pPr marL="285750" lvl="0" indent="-285750" algn="l">
                        <a:lnSpc>
                          <a:spcPct val="100000"/>
                        </a:lnSpc>
                        <a:spcBef>
                          <a:spcPts val="0"/>
                        </a:spcBef>
                        <a:spcAft>
                          <a:spcPts val="0"/>
                        </a:spcAft>
                        <a:buFont typeface="Arial"/>
                        <a:buChar char="•"/>
                      </a:pPr>
                      <a:r>
                        <a:rPr lang="en-GB" sz="1400">
                          <a:solidFill>
                            <a:schemeClr val="tx1"/>
                          </a:solidFill>
                        </a:rPr>
                        <a:t>Total TENS duration will be capped at 2 hours a day to avoid building up analgesic tolerance</a:t>
                      </a:r>
                    </a:p>
                  </a:txBody>
                  <a:tcPr>
                    <a:solidFill>
                      <a:schemeClr val="bg1"/>
                    </a:solidFill>
                  </a:tcPr>
                </a:tc>
                <a:extLst>
                  <a:ext uri="{0D108BD9-81ED-4DB2-BD59-A6C34878D82A}">
                    <a16:rowId xmlns:a16="http://schemas.microsoft.com/office/drawing/2014/main" val="1652264117"/>
                  </a:ext>
                </a:extLst>
              </a:tr>
              <a:tr h="1528490">
                <a:tc>
                  <a:txBody>
                    <a:bodyPr/>
                    <a:lstStyle/>
                    <a:p>
                      <a:pPr lvl="0">
                        <a:buNone/>
                      </a:pPr>
                      <a:r>
                        <a:rPr lang="en-GB" sz="1400">
                          <a:solidFill>
                            <a:schemeClr val="bg1"/>
                          </a:solidFill>
                        </a:rPr>
                        <a:t>Wave Generation</a:t>
                      </a:r>
                    </a:p>
                  </a:txBody>
                  <a:tcPr>
                    <a:solidFill>
                      <a:schemeClr val="tx2"/>
                    </a:solidFill>
                  </a:tcPr>
                </a:tc>
                <a:tc>
                  <a:txBody>
                    <a:bodyPr/>
                    <a:lstStyle/>
                    <a:p>
                      <a:pPr marL="285750" lvl="0" indent="-285750">
                        <a:buFont typeface="Arial"/>
                        <a:buChar char="•"/>
                      </a:pPr>
                      <a:r>
                        <a:rPr lang="en-GB" sz="1400" b="0" i="0" u="none" strike="noStrike" noProof="0">
                          <a:solidFill>
                            <a:schemeClr val="tx1"/>
                          </a:solidFill>
                          <a:latin typeface="Aptos"/>
                        </a:rPr>
                        <a:t>Defined by timer intervals and pulse duration coded into the firmware/software    </a:t>
                      </a:r>
                      <a:endParaRPr lang="en-GB" sz="1400">
                        <a:solidFill>
                          <a:schemeClr val="tx1"/>
                        </a:solidFill>
                      </a:endParaRPr>
                    </a:p>
                  </a:txBody>
                  <a:tcPr>
                    <a:solidFill>
                      <a:schemeClr val="bg1"/>
                    </a:solidFill>
                  </a:tcPr>
                </a:tc>
                <a:tc>
                  <a:txBody>
                    <a:bodyPr/>
                    <a:lstStyle/>
                    <a:p>
                      <a:pPr marL="285750" lvl="0" indent="-285750">
                        <a:buFont typeface="Arial"/>
                        <a:buChar char="•"/>
                      </a:pPr>
                      <a:r>
                        <a:rPr lang="en-GB" sz="1400" b="0" i="0" u="none" strike="noStrike" noProof="0">
                          <a:solidFill>
                            <a:schemeClr val="tx1"/>
                          </a:solidFill>
                          <a:latin typeface="Aptos"/>
                        </a:rPr>
                        <a:t>Simulated using Pulse Width Modulation (PWM) or Digital-to-Analog Converters (DACs)</a:t>
                      </a:r>
                    </a:p>
                  </a:txBody>
                  <a:tcPr>
                    <a:solidFill>
                      <a:schemeClr val="bg1"/>
                    </a:solidFill>
                  </a:tcPr>
                </a:tc>
                <a:tc>
                  <a:txBody>
                    <a:bodyPr/>
                    <a:lstStyle/>
                    <a:p>
                      <a:pPr marL="285750" lvl="0" indent="-285750">
                        <a:buFont typeface="Arial"/>
                        <a:buChar char="•"/>
                      </a:pPr>
                      <a:r>
                        <a:rPr lang="en-GB" sz="1400" b="0" i="0" u="none" strike="noStrike" noProof="0">
                          <a:solidFill>
                            <a:schemeClr val="tx1"/>
                          </a:solidFill>
                          <a:latin typeface="Aptos"/>
                        </a:rPr>
                        <a:t> Intensity is controlled by modifying current through DAC-regulated reference voltage in the current source circuit</a:t>
                      </a:r>
                      <a:endParaRPr lang="en-GB" sz="1400">
                        <a:solidFill>
                          <a:schemeClr val="tx1"/>
                        </a:solidFill>
                      </a:endParaRPr>
                    </a:p>
                  </a:txBody>
                  <a:tcP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GB" sz="1400" b="0" i="0" u="none" strike="noStrike" noProof="0">
                          <a:solidFill>
                            <a:schemeClr val="tx1"/>
                          </a:solidFill>
                          <a:latin typeface="+mn-lt"/>
                        </a:rPr>
                        <a:t>Defined by timer intervals and duration coded into the firmware/software    </a:t>
                      </a:r>
                      <a:endParaRPr lang="en-GB" sz="1400">
                        <a:solidFill>
                          <a:schemeClr val="tx1"/>
                        </a:solidFill>
                      </a:endParaRPr>
                    </a:p>
                  </a:txBody>
                  <a:tcPr>
                    <a:solidFill>
                      <a:schemeClr val="bg1"/>
                    </a:solidFill>
                  </a:tcPr>
                </a:tc>
                <a:extLst>
                  <a:ext uri="{0D108BD9-81ED-4DB2-BD59-A6C34878D82A}">
                    <a16:rowId xmlns:a16="http://schemas.microsoft.com/office/drawing/2014/main" val="196107296"/>
                  </a:ext>
                </a:extLst>
              </a:tr>
            </a:tbl>
          </a:graphicData>
        </a:graphic>
      </p:graphicFrame>
    </p:spTree>
    <p:extLst>
      <p:ext uri="{BB962C8B-B14F-4D97-AF65-F5344CB8AC3E}">
        <p14:creationId xmlns:p14="http://schemas.microsoft.com/office/powerpoint/2010/main" val="2534327657"/>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DD545-B22C-3315-D358-603F129F31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EF25F5-89E1-2C2D-95B6-E2EDA5587D7C}"/>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are the sensors we are using?</a:t>
            </a:r>
            <a:endParaRPr lang="en-US"/>
          </a:p>
        </p:txBody>
      </p:sp>
      <p:pic>
        <p:nvPicPr>
          <p:cNvPr id="4" name="Graphic 3" descr="Internet Of Things with solid fill">
            <a:extLst>
              <a:ext uri="{FF2B5EF4-FFF2-40B4-BE49-F238E27FC236}">
                <a16:creationId xmlns:a16="http://schemas.microsoft.com/office/drawing/2014/main" id="{956E6BFD-E97A-8B04-702F-93D8671753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70" y="1083062"/>
            <a:ext cx="597090" cy="597090"/>
          </a:xfrm>
          <a:prstGeom prst="rect">
            <a:avLst/>
          </a:prstGeom>
        </p:spPr>
      </p:pic>
      <p:sp>
        <p:nvSpPr>
          <p:cNvPr id="9" name="TextBox 8">
            <a:extLst>
              <a:ext uri="{FF2B5EF4-FFF2-40B4-BE49-F238E27FC236}">
                <a16:creationId xmlns:a16="http://schemas.microsoft.com/office/drawing/2014/main" id="{02A97F5A-7577-EED3-73EA-D01618CE49AA}"/>
              </a:ext>
            </a:extLst>
          </p:cNvPr>
          <p:cNvSpPr txBox="1"/>
          <p:nvPr/>
        </p:nvSpPr>
        <p:spPr>
          <a:xfrm>
            <a:off x="940231" y="1158469"/>
            <a:ext cx="6641022" cy="446276"/>
          </a:xfrm>
          <a:prstGeom prst="rect">
            <a:avLst/>
          </a:prstGeom>
          <a:noFill/>
        </p:spPr>
        <p:txBody>
          <a:bodyPr wrap="square">
            <a:spAutoFit/>
          </a:bodyPr>
          <a:lstStyle/>
          <a:p>
            <a:r>
              <a:rPr lang="en-US" sz="2300">
                <a:solidFill>
                  <a:srgbClr val="112541"/>
                </a:solidFill>
                <a:latin typeface="Aharoni"/>
                <a:cs typeface="Aharoni"/>
              </a:rPr>
              <a:t>IMU (Inertial Measurement Unit)</a:t>
            </a:r>
            <a:endParaRPr lang="en-US" sz="2300"/>
          </a:p>
        </p:txBody>
      </p:sp>
      <p:sp>
        <p:nvSpPr>
          <p:cNvPr id="13" name="TextBox 12">
            <a:extLst>
              <a:ext uri="{FF2B5EF4-FFF2-40B4-BE49-F238E27FC236}">
                <a16:creationId xmlns:a16="http://schemas.microsoft.com/office/drawing/2014/main" id="{A698355B-B8E1-AEF8-AA2D-1F54D9509736}"/>
              </a:ext>
            </a:extLst>
          </p:cNvPr>
          <p:cNvSpPr txBox="1"/>
          <p:nvPr/>
        </p:nvSpPr>
        <p:spPr>
          <a:xfrm>
            <a:off x="361870" y="1662016"/>
            <a:ext cx="6641021" cy="313932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SG" sz="1800"/>
              <a:t>Tracks movement in the x, y and z axis </a:t>
            </a:r>
          </a:p>
          <a:p>
            <a:pPr marL="285750" indent="-285750">
              <a:buFont typeface="Arial" panose="020B0604020202020204" pitchFamily="34" charset="0"/>
              <a:buChar char="•"/>
            </a:pPr>
            <a:r>
              <a:rPr lang="en-SG"/>
              <a:t>Two IMU sensors will be placed above and below the knee to calculate the relative angle of the knee </a:t>
            </a:r>
          </a:p>
          <a:p>
            <a:pPr marL="285750" indent="-285750">
              <a:buFont typeface="Arial" panose="020B0604020202020204" pitchFamily="34" charset="0"/>
              <a:buChar char="•"/>
            </a:pPr>
            <a:r>
              <a:rPr lang="en-SG" sz="1800">
                <a:solidFill>
                  <a:srgbClr val="102440"/>
                </a:solidFill>
              </a:rPr>
              <a:t>Gait </a:t>
            </a:r>
            <a:r>
              <a:rPr lang="en-SG">
                <a:solidFill>
                  <a:srgbClr val="102440"/>
                </a:solidFill>
              </a:rPr>
              <a:t>Speed can also be calculated using this sensor </a:t>
            </a:r>
          </a:p>
          <a:p>
            <a:pPr marL="285750" indent="-285750">
              <a:buFont typeface="Arial" panose="020B0604020202020204" pitchFamily="34" charset="0"/>
              <a:buChar char="•"/>
            </a:pPr>
            <a:endParaRPr lang="en-SG">
              <a:solidFill>
                <a:srgbClr val="102440"/>
              </a:solidFill>
              <a:sym typeface="Wingdings" pitchFamily="2" charset="2"/>
            </a:endParaRPr>
          </a:p>
          <a:p>
            <a:r>
              <a:rPr lang="en-SG" b="1">
                <a:solidFill>
                  <a:srgbClr val="102440"/>
                </a:solidFill>
                <a:sym typeface="Wingdings" pitchFamily="2" charset="2"/>
              </a:rPr>
              <a:t>How does Gait Speed correlate to pain?</a:t>
            </a:r>
            <a:endParaRPr lang="en-SG" b="1">
              <a:solidFill>
                <a:srgbClr val="102440"/>
              </a:solidFill>
            </a:endParaRPr>
          </a:p>
          <a:p>
            <a:pPr marL="285750" indent="-285750">
              <a:buFont typeface="Arial" panose="020B0604020202020204" pitchFamily="34" charset="0"/>
              <a:buChar char="•"/>
            </a:pPr>
            <a:r>
              <a:rPr lang="en-SG">
                <a:solidFill>
                  <a:srgbClr val="102440"/>
                </a:solidFill>
                <a:effectLst/>
                <a:sym typeface="Wingdings" pitchFamily="2" charset="2"/>
              </a:rPr>
              <a:t>T</a:t>
            </a:r>
            <a:r>
              <a:rPr lang="en-SG">
                <a:solidFill>
                  <a:srgbClr val="102440"/>
                </a:solidFill>
                <a:effectLst/>
              </a:rPr>
              <a:t>he patient’s movement becomes more jerky / interrupted as they try not to place too much pressure on the knee in pain </a:t>
            </a:r>
          </a:p>
          <a:p>
            <a:pPr marL="285750" indent="-285750">
              <a:buFont typeface="Arial" panose="020B0604020202020204" pitchFamily="34" charset="0"/>
              <a:buChar char="•"/>
            </a:pPr>
            <a:r>
              <a:rPr lang="en-SG">
                <a:solidFill>
                  <a:srgbClr val="102440"/>
                </a:solidFill>
              </a:rPr>
              <a:t>U</a:t>
            </a:r>
            <a:r>
              <a:rPr lang="en-SG">
                <a:solidFill>
                  <a:srgbClr val="102440"/>
                </a:solidFill>
                <a:effectLst/>
              </a:rPr>
              <a:t>nstable gait indicates the bones rubbing together more which would lead to more pain</a:t>
            </a:r>
          </a:p>
          <a:p>
            <a:pPr>
              <a:buFont typeface="Arial" panose="020B0604020202020204" pitchFamily="34" charset="0"/>
              <a:buChar char="•"/>
            </a:pPr>
            <a:endParaRPr lang="en-SG" sz="1800"/>
          </a:p>
        </p:txBody>
      </p:sp>
      <p:sp>
        <p:nvSpPr>
          <p:cNvPr id="15" name="TextBox 14">
            <a:extLst>
              <a:ext uri="{FF2B5EF4-FFF2-40B4-BE49-F238E27FC236}">
                <a16:creationId xmlns:a16="http://schemas.microsoft.com/office/drawing/2014/main" id="{45262655-3ABB-CFD6-3F0D-68AD0103B978}"/>
              </a:ext>
            </a:extLst>
          </p:cNvPr>
          <p:cNvSpPr txBox="1"/>
          <p:nvPr/>
        </p:nvSpPr>
        <p:spPr>
          <a:xfrm>
            <a:off x="1025780" y="4802906"/>
            <a:ext cx="6641022" cy="446276"/>
          </a:xfrm>
          <a:prstGeom prst="rect">
            <a:avLst/>
          </a:prstGeom>
          <a:noFill/>
        </p:spPr>
        <p:txBody>
          <a:bodyPr wrap="square">
            <a:spAutoFit/>
          </a:bodyPr>
          <a:lstStyle/>
          <a:p>
            <a:r>
              <a:rPr lang="en-US" sz="2300">
                <a:solidFill>
                  <a:srgbClr val="112541"/>
                </a:solidFill>
                <a:latin typeface="Aharoni"/>
                <a:cs typeface="Aharoni"/>
              </a:rPr>
              <a:t>EMG (Electromyography)</a:t>
            </a:r>
            <a:endParaRPr lang="en-US" sz="2300"/>
          </a:p>
        </p:txBody>
      </p:sp>
      <p:pic>
        <p:nvPicPr>
          <p:cNvPr id="16" name="Graphic 15" descr="Internet Of Things with solid fill">
            <a:extLst>
              <a:ext uri="{FF2B5EF4-FFF2-40B4-BE49-F238E27FC236}">
                <a16:creationId xmlns:a16="http://schemas.microsoft.com/office/drawing/2014/main" id="{71D07A3A-5CDD-BE10-FE83-E1454EE7A3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8271" y="4725930"/>
            <a:ext cx="597090" cy="597090"/>
          </a:xfrm>
          <a:prstGeom prst="rect">
            <a:avLst/>
          </a:prstGeom>
        </p:spPr>
      </p:pic>
      <p:sp>
        <p:nvSpPr>
          <p:cNvPr id="18" name="TextBox 17">
            <a:extLst>
              <a:ext uri="{FF2B5EF4-FFF2-40B4-BE49-F238E27FC236}">
                <a16:creationId xmlns:a16="http://schemas.microsoft.com/office/drawing/2014/main" id="{4A2A784A-CDBC-BBD9-A5CB-BCDDDA3D4468}"/>
              </a:ext>
            </a:extLst>
          </p:cNvPr>
          <p:cNvSpPr txBox="1"/>
          <p:nvPr/>
        </p:nvSpPr>
        <p:spPr>
          <a:xfrm>
            <a:off x="517818" y="5234787"/>
            <a:ext cx="7225671" cy="1477328"/>
          </a:xfrm>
          <a:prstGeom prst="rect">
            <a:avLst/>
          </a:prstGeom>
          <a:noFill/>
        </p:spPr>
        <p:txBody>
          <a:bodyPr wrap="square">
            <a:spAutoFit/>
          </a:bodyPr>
          <a:lstStyle/>
          <a:p>
            <a:r>
              <a:rPr lang="en-SG">
                <a:solidFill>
                  <a:srgbClr val="102440"/>
                </a:solidFill>
              </a:rPr>
              <a:t>Detect abnormal activities such as :</a:t>
            </a:r>
          </a:p>
          <a:p>
            <a:pPr marL="285750" indent="-285750">
              <a:buFont typeface="Arial" panose="020B0604020202020204" pitchFamily="34" charset="0"/>
              <a:buChar char="•"/>
            </a:pPr>
            <a:r>
              <a:rPr lang="en-SG">
                <a:solidFill>
                  <a:srgbClr val="102440"/>
                </a:solidFill>
              </a:rPr>
              <a:t>Drop in average EMG amplitude</a:t>
            </a:r>
          </a:p>
          <a:p>
            <a:pPr marL="285750" indent="-285750">
              <a:buFont typeface="Arial" panose="020B0604020202020204" pitchFamily="34" charset="0"/>
              <a:buChar char="•"/>
            </a:pPr>
            <a:r>
              <a:rPr lang="en-SG">
                <a:solidFill>
                  <a:srgbClr val="102440"/>
                </a:solidFill>
              </a:rPr>
              <a:t>Delayed onset in VMO vs VL</a:t>
            </a:r>
          </a:p>
          <a:p>
            <a:pPr marL="285750" indent="-285750">
              <a:buFont typeface="Arial" panose="020B0604020202020204" pitchFamily="34" charset="0"/>
              <a:buChar char="•"/>
            </a:pPr>
            <a:r>
              <a:rPr lang="en-SG">
                <a:solidFill>
                  <a:srgbClr val="102440"/>
                </a:solidFill>
              </a:rPr>
              <a:t>Prolonged co-activation of antagonists</a:t>
            </a:r>
          </a:p>
          <a:p>
            <a:pPr marL="285750" indent="-285750">
              <a:buFont typeface="Arial" panose="020B0604020202020204" pitchFamily="34" charset="0"/>
              <a:buChar char="•"/>
            </a:pPr>
            <a:r>
              <a:rPr lang="en-SG">
                <a:solidFill>
                  <a:srgbClr val="102440"/>
                </a:solidFill>
              </a:rPr>
              <a:t>Spikes in EMG variance during motion</a:t>
            </a:r>
          </a:p>
        </p:txBody>
      </p:sp>
      <p:sp>
        <p:nvSpPr>
          <p:cNvPr id="19" name="TextBox 18">
            <a:extLst>
              <a:ext uri="{FF2B5EF4-FFF2-40B4-BE49-F238E27FC236}">
                <a16:creationId xmlns:a16="http://schemas.microsoft.com/office/drawing/2014/main" id="{72958D1A-6D73-96F3-9640-13B5729554A3}"/>
              </a:ext>
            </a:extLst>
          </p:cNvPr>
          <p:cNvSpPr txBox="1"/>
          <p:nvPr/>
        </p:nvSpPr>
        <p:spPr>
          <a:xfrm>
            <a:off x="5959148" y="5053550"/>
            <a:ext cx="5269423" cy="1277273"/>
          </a:xfrm>
          <a:prstGeom prst="rect">
            <a:avLst/>
          </a:prstGeom>
          <a:noFill/>
        </p:spPr>
        <p:txBody>
          <a:bodyPr wrap="square" rtlCol="0">
            <a:spAutoFit/>
          </a:bodyPr>
          <a:lstStyle/>
          <a:p>
            <a:r>
              <a:rPr lang="en-US" sz="2300" b="1">
                <a:solidFill>
                  <a:srgbClr val="102440"/>
                </a:solidFill>
                <a:latin typeface="Aharoni" panose="02010803020104030203" pitchFamily="2" charset="-79"/>
                <a:cs typeface="Aharoni" panose="02010803020104030203" pitchFamily="2" charset="-79"/>
              </a:rPr>
              <a:t>How to remove noise? </a:t>
            </a:r>
          </a:p>
          <a:p>
            <a:r>
              <a:rPr lang="en-US">
                <a:solidFill>
                  <a:srgbClr val="102440"/>
                </a:solidFill>
              </a:rPr>
              <a:t>Use a Bandpass filtering system (20-500Hz) that removes low frequency drift and high frequency noise</a:t>
            </a:r>
          </a:p>
        </p:txBody>
      </p:sp>
      <p:sp>
        <p:nvSpPr>
          <p:cNvPr id="22" name="Triangle 21">
            <a:extLst>
              <a:ext uri="{FF2B5EF4-FFF2-40B4-BE49-F238E27FC236}">
                <a16:creationId xmlns:a16="http://schemas.microsoft.com/office/drawing/2014/main" id="{8B63C678-A9AE-5AE1-C948-907FF4DFC907}"/>
              </a:ext>
            </a:extLst>
          </p:cNvPr>
          <p:cNvSpPr/>
          <p:nvPr/>
        </p:nvSpPr>
        <p:spPr>
          <a:xfrm rot="5400000">
            <a:off x="4770143" y="5477893"/>
            <a:ext cx="1410783" cy="501382"/>
          </a:xfrm>
          <a:prstGeom prst="triangl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CFDB59B-8073-7F0B-1AF7-75DA5207F784}"/>
              </a:ext>
            </a:extLst>
          </p:cNvPr>
          <p:cNvCxnSpPr/>
          <p:nvPr/>
        </p:nvCxnSpPr>
        <p:spPr>
          <a:xfrm>
            <a:off x="418271" y="4588933"/>
            <a:ext cx="11411859" cy="0"/>
          </a:xfrm>
          <a:prstGeom prst="line">
            <a:avLst/>
          </a:prstGeom>
          <a:ln w="12700">
            <a:solidFill>
              <a:srgbClr val="10233F"/>
            </a:solidFill>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B2ED416C-A7C2-EC87-CB94-DEAF8850F8E4}"/>
              </a:ext>
            </a:extLst>
          </p:cNvPr>
          <p:cNvPicPr>
            <a:picLocks noChangeAspect="1"/>
          </p:cNvPicPr>
          <p:nvPr/>
        </p:nvPicPr>
        <p:blipFill>
          <a:blip r:embed="rId5"/>
          <a:stretch>
            <a:fillRect/>
          </a:stretch>
        </p:blipFill>
        <p:spPr>
          <a:xfrm>
            <a:off x="7002891" y="976514"/>
            <a:ext cx="4440775" cy="35837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5947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67E75-3126-5E9E-214B-33125C37821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08C2FD0-7B98-5101-912D-B856E1510E85}"/>
              </a:ext>
            </a:extLst>
          </p:cNvPr>
          <p:cNvSpPr txBox="1"/>
          <p:nvPr/>
        </p:nvSpPr>
        <p:spPr>
          <a:xfrm>
            <a:off x="316524" y="342871"/>
            <a:ext cx="7936522" cy="461665"/>
          </a:xfrm>
          <a:prstGeom prst="rect">
            <a:avLst/>
          </a:prstGeom>
          <a:noFill/>
        </p:spPr>
        <p:txBody>
          <a:bodyPr wrap="square">
            <a:spAutoFit/>
          </a:bodyPr>
          <a:lstStyle/>
          <a:p>
            <a:pPr rtl="0">
              <a:spcBef>
                <a:spcPts val="0"/>
              </a:spcBef>
              <a:spcAft>
                <a:spcPts val="0"/>
              </a:spcAft>
            </a:pPr>
            <a:r>
              <a:rPr lang="en-SG" sz="2400" b="0" i="0" u="none" strike="noStrike">
                <a:solidFill>
                  <a:srgbClr val="000000"/>
                </a:solidFill>
                <a:effectLst/>
                <a:latin typeface="Aharoni" panose="02010803020104030203" pitchFamily="2" charset="-79"/>
                <a:cs typeface="Aharoni" panose="02010803020104030203" pitchFamily="2" charset="-79"/>
              </a:rPr>
              <a:t>What are the variable inputs to train the model? </a:t>
            </a:r>
            <a:endParaRPr lang="en-SG" sz="2400" b="0">
              <a:effectLst/>
              <a:latin typeface="Aharoni" panose="02010803020104030203" pitchFamily="2" charset="-79"/>
              <a:cs typeface="Aharoni" panose="02010803020104030203" pitchFamily="2" charset="-79"/>
            </a:endParaRPr>
          </a:p>
        </p:txBody>
      </p:sp>
      <p:graphicFrame>
        <p:nvGraphicFramePr>
          <p:cNvPr id="2" name="Table 1">
            <a:extLst>
              <a:ext uri="{FF2B5EF4-FFF2-40B4-BE49-F238E27FC236}">
                <a16:creationId xmlns:a16="http://schemas.microsoft.com/office/drawing/2014/main" id="{073B56F5-F2D4-14EF-C11B-2225849A0405}"/>
              </a:ext>
            </a:extLst>
          </p:cNvPr>
          <p:cNvGraphicFramePr>
            <a:graphicFrameLocks noGrp="1"/>
          </p:cNvGraphicFramePr>
          <p:nvPr>
            <p:extLst>
              <p:ext uri="{D42A27DB-BD31-4B8C-83A1-F6EECF244321}">
                <p14:modId xmlns:p14="http://schemas.microsoft.com/office/powerpoint/2010/main" val="1424916820"/>
              </p:ext>
            </p:extLst>
          </p:nvPr>
        </p:nvGraphicFramePr>
        <p:xfrm>
          <a:off x="512164" y="1120514"/>
          <a:ext cx="11167671" cy="5043519"/>
        </p:xfrm>
        <a:graphic>
          <a:graphicData uri="http://schemas.openxmlformats.org/drawingml/2006/table">
            <a:tbl>
              <a:tblPr firstRow="1" bandRow="1">
                <a:tableStyleId>{5C22544A-7EE6-4342-B048-85BDC9FD1C3A}</a:tableStyleId>
              </a:tblPr>
              <a:tblGrid>
                <a:gridCol w="3722557">
                  <a:extLst>
                    <a:ext uri="{9D8B030D-6E8A-4147-A177-3AD203B41FA5}">
                      <a16:colId xmlns:a16="http://schemas.microsoft.com/office/drawing/2014/main" val="822337619"/>
                    </a:ext>
                  </a:extLst>
                </a:gridCol>
                <a:gridCol w="3722557">
                  <a:extLst>
                    <a:ext uri="{9D8B030D-6E8A-4147-A177-3AD203B41FA5}">
                      <a16:colId xmlns:a16="http://schemas.microsoft.com/office/drawing/2014/main" val="3136445140"/>
                    </a:ext>
                  </a:extLst>
                </a:gridCol>
                <a:gridCol w="3722557">
                  <a:extLst>
                    <a:ext uri="{9D8B030D-6E8A-4147-A177-3AD203B41FA5}">
                      <a16:colId xmlns:a16="http://schemas.microsoft.com/office/drawing/2014/main" val="1339868331"/>
                    </a:ext>
                  </a:extLst>
                </a:gridCol>
              </a:tblGrid>
              <a:tr h="418646">
                <a:tc>
                  <a:txBody>
                    <a:bodyPr/>
                    <a:lstStyle/>
                    <a:p>
                      <a:r>
                        <a:rPr lang="en-US"/>
                        <a:t>Sensor</a:t>
                      </a:r>
                    </a:p>
                  </a:txBody>
                  <a:tcPr>
                    <a:solidFill>
                      <a:schemeClr val="tx2"/>
                    </a:solidFill>
                  </a:tcPr>
                </a:tc>
                <a:tc>
                  <a:txBody>
                    <a:bodyPr/>
                    <a:lstStyle/>
                    <a:p>
                      <a:r>
                        <a:rPr lang="en-US"/>
                        <a:t>IMU Sensor</a:t>
                      </a:r>
                    </a:p>
                  </a:txBody>
                  <a:tcPr>
                    <a:solidFill>
                      <a:schemeClr val="tx2"/>
                    </a:solidFill>
                  </a:tcPr>
                </a:tc>
                <a:tc>
                  <a:txBody>
                    <a:bodyPr/>
                    <a:lstStyle/>
                    <a:p>
                      <a:r>
                        <a:rPr lang="en-US"/>
                        <a:t>EMG Sensor</a:t>
                      </a:r>
                    </a:p>
                  </a:txBody>
                  <a:tcPr>
                    <a:solidFill>
                      <a:schemeClr val="tx2"/>
                    </a:solidFill>
                  </a:tcPr>
                </a:tc>
                <a:extLst>
                  <a:ext uri="{0D108BD9-81ED-4DB2-BD59-A6C34878D82A}">
                    <a16:rowId xmlns:a16="http://schemas.microsoft.com/office/drawing/2014/main" val="1572570013"/>
                  </a:ext>
                </a:extLst>
              </a:tr>
              <a:tr h="872501">
                <a:tc>
                  <a:txBody>
                    <a:bodyPr/>
                    <a:lstStyle/>
                    <a:p>
                      <a:r>
                        <a:rPr lang="en-US" b="1"/>
                        <a:t>Raw Data/Input</a:t>
                      </a:r>
                    </a:p>
                  </a:txBody>
                  <a:tcPr/>
                </a:tc>
                <a:tc>
                  <a:txBody>
                    <a:bodyPr/>
                    <a:lstStyle/>
                    <a:p>
                      <a:r>
                        <a:rPr lang="en-US"/>
                        <a:t>x,y,z coordinates </a:t>
                      </a:r>
                    </a:p>
                    <a:p>
                      <a:r>
                        <a:rPr lang="en-SG"/>
                        <a:t>• </a:t>
                      </a:r>
                      <a:r>
                        <a:rPr lang="en-SG" b="1"/>
                        <a:t>Linear acceleration</a:t>
                      </a:r>
                      <a:r>
                        <a:rPr lang="en-SG"/>
                        <a:t> (from accelerometer) – measures changes in velocity along the x, y, and z axes</a:t>
                      </a:r>
                    </a:p>
                    <a:p>
                      <a:r>
                        <a:rPr lang="en-SG"/>
                        <a:t>• </a:t>
                      </a:r>
                      <a:r>
                        <a:rPr lang="en-SG" b="1"/>
                        <a:t>Angular velocity</a:t>
                      </a:r>
                      <a:r>
                        <a:rPr lang="en-SG"/>
                        <a:t> (from gyroscope) – measures rotational speed around the x, y, and z axes</a:t>
                      </a:r>
                    </a:p>
                    <a:p>
                      <a:endParaRPr lang="en-US"/>
                    </a:p>
                  </a:txBody>
                  <a:tcPr/>
                </a:tc>
                <a:tc>
                  <a:txBody>
                    <a:bodyPr/>
                    <a:lstStyle/>
                    <a:p>
                      <a:r>
                        <a:rPr lang="en-US"/>
                        <a:t>Mean, Median Frequency and Power Spectral Density</a:t>
                      </a:r>
                    </a:p>
                  </a:txBody>
                  <a:tcPr/>
                </a:tc>
                <a:extLst>
                  <a:ext uri="{0D108BD9-81ED-4DB2-BD59-A6C34878D82A}">
                    <a16:rowId xmlns:a16="http://schemas.microsoft.com/office/drawing/2014/main" val="1642935974"/>
                  </a:ext>
                </a:extLst>
              </a:tr>
              <a:tr h="1341959">
                <a:tc>
                  <a:txBody>
                    <a:bodyPr/>
                    <a:lstStyle/>
                    <a:p>
                      <a:r>
                        <a:rPr lang="en-US" b="1"/>
                        <a:t>Processed</a:t>
                      </a:r>
                      <a:r>
                        <a:rPr lang="en-US"/>
                        <a:t> </a:t>
                      </a:r>
                      <a:r>
                        <a:rPr lang="en-US" b="1"/>
                        <a:t>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Knee angle (via quaternion/Euler angle), Gait speed (via accelerometer &amp; gyroscope)</a:t>
                      </a:r>
                    </a:p>
                    <a:p>
                      <a:pPr>
                        <a:buNone/>
                      </a:pPr>
                      <a:endParaRPr lang="en-SG"/>
                    </a:p>
                  </a:txBody>
                  <a:tcPr anchor="ctr"/>
                </a:tc>
                <a:tc>
                  <a:txBody>
                    <a:bodyPr/>
                    <a:lstStyle/>
                    <a:p>
                      <a:r>
                        <a:rPr lang="en-SG"/>
                        <a:t>Frequency domain detection (detect abnormalities → faster muscle fatigue)</a:t>
                      </a:r>
                    </a:p>
                  </a:txBody>
                  <a:tcPr/>
                </a:tc>
                <a:extLst>
                  <a:ext uri="{0D108BD9-81ED-4DB2-BD59-A6C34878D82A}">
                    <a16:rowId xmlns:a16="http://schemas.microsoft.com/office/drawing/2014/main" val="2963057026"/>
                  </a:ext>
                </a:extLst>
              </a:tr>
              <a:tr h="722594">
                <a:tc>
                  <a:txBody>
                    <a:bodyPr/>
                    <a:lstStyle/>
                    <a:p>
                      <a:r>
                        <a:rPr lang="en-US" b="1"/>
                        <a:t>Output Parameters</a:t>
                      </a:r>
                    </a:p>
                  </a:txBody>
                  <a:tcPr/>
                </a:tc>
                <a:tc gridSpan="2">
                  <a:txBody>
                    <a:bodyPr/>
                    <a:lstStyle/>
                    <a:p>
                      <a:r>
                        <a:rPr lang="en-SG"/>
                        <a:t>Pulse intensity, pulse frequency, pattern, duration (based on TENS/NMES current, voltage,etc.)</a:t>
                      </a:r>
                    </a:p>
                  </a:txBody>
                  <a:tcPr/>
                </a:tc>
                <a:tc hMerge="1">
                  <a:txBody>
                    <a:bodyPr/>
                    <a:lstStyle/>
                    <a:p>
                      <a:endParaRPr lang="en-US"/>
                    </a:p>
                  </a:txBody>
                  <a:tcPr/>
                </a:tc>
                <a:extLst>
                  <a:ext uri="{0D108BD9-81ED-4DB2-BD59-A6C34878D82A}">
                    <a16:rowId xmlns:a16="http://schemas.microsoft.com/office/drawing/2014/main" val="669344983"/>
                  </a:ext>
                </a:extLst>
              </a:tr>
            </a:tbl>
          </a:graphicData>
        </a:graphic>
      </p:graphicFrame>
    </p:spTree>
    <p:extLst>
      <p:ext uri="{BB962C8B-B14F-4D97-AF65-F5344CB8AC3E}">
        <p14:creationId xmlns:p14="http://schemas.microsoft.com/office/powerpoint/2010/main" val="3556063336"/>
      </p:ext>
    </p:extLst>
  </p:cSld>
  <p:clrMapOvr>
    <a:masterClrMapping/>
  </p:clrMapOvr>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3180A-3993-699D-8F98-095546DF071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B5797787-A582-7944-714D-EC30BB2D4DB5}"/>
              </a:ext>
            </a:extLst>
          </p:cNvPr>
          <p:cNvSpPr txBox="1"/>
          <p:nvPr/>
        </p:nvSpPr>
        <p:spPr>
          <a:xfrm>
            <a:off x="316524" y="342871"/>
            <a:ext cx="7936522" cy="461665"/>
          </a:xfrm>
          <a:prstGeom prst="rect">
            <a:avLst/>
          </a:prstGeom>
          <a:noFill/>
        </p:spPr>
        <p:txBody>
          <a:bodyPr wrap="square">
            <a:spAutoFit/>
          </a:bodyPr>
          <a:lstStyle/>
          <a:p>
            <a:pPr rtl="0">
              <a:spcBef>
                <a:spcPts val="0"/>
              </a:spcBef>
              <a:spcAft>
                <a:spcPts val="0"/>
              </a:spcAft>
            </a:pPr>
            <a:r>
              <a:rPr lang="en-SG" sz="2400" b="0" i="0" u="none" strike="noStrike">
                <a:solidFill>
                  <a:srgbClr val="000000"/>
                </a:solidFill>
                <a:effectLst/>
                <a:latin typeface="Aharoni" panose="02010803020104030203" pitchFamily="2" charset="-79"/>
                <a:cs typeface="Aharoni" panose="02010803020104030203" pitchFamily="2" charset="-79"/>
              </a:rPr>
              <a:t>How exactly does the AI work? (1)</a:t>
            </a:r>
            <a:endParaRPr lang="en-SG" sz="2400" b="0">
              <a:effectLst/>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43FB78CC-0866-E709-CECF-76C6DC404D8C}"/>
              </a:ext>
            </a:extLst>
          </p:cNvPr>
          <p:cNvSpPr txBox="1"/>
          <p:nvPr/>
        </p:nvSpPr>
        <p:spPr>
          <a:xfrm>
            <a:off x="431798" y="1203477"/>
            <a:ext cx="10731502" cy="369332"/>
          </a:xfrm>
          <a:prstGeom prst="rect">
            <a:avLst/>
          </a:prstGeom>
          <a:noFill/>
        </p:spPr>
        <p:txBody>
          <a:bodyPr wrap="square" rtlCol="0">
            <a:spAutoFit/>
          </a:bodyPr>
          <a:lstStyle/>
          <a:p>
            <a:r>
              <a:rPr lang="en-US" b="1"/>
              <a:t>Where are we running the inferences? On a phone app as it is the best of both worlds</a:t>
            </a:r>
          </a:p>
        </p:txBody>
      </p:sp>
      <p:graphicFrame>
        <p:nvGraphicFramePr>
          <p:cNvPr id="5" name="Table 4">
            <a:extLst>
              <a:ext uri="{FF2B5EF4-FFF2-40B4-BE49-F238E27FC236}">
                <a16:creationId xmlns:a16="http://schemas.microsoft.com/office/drawing/2014/main" id="{986AFDA1-C6B3-1AA9-D89B-04C39838F81C}"/>
              </a:ext>
            </a:extLst>
          </p:cNvPr>
          <p:cNvGraphicFramePr>
            <a:graphicFrameLocks noGrp="1"/>
          </p:cNvGraphicFramePr>
          <p:nvPr>
            <p:extLst>
              <p:ext uri="{D42A27DB-BD31-4B8C-83A1-F6EECF244321}">
                <p14:modId xmlns:p14="http://schemas.microsoft.com/office/powerpoint/2010/main" val="3049420023"/>
              </p:ext>
            </p:extLst>
          </p:nvPr>
        </p:nvGraphicFramePr>
        <p:xfrm>
          <a:off x="316524" y="1669705"/>
          <a:ext cx="11645902" cy="4674880"/>
        </p:xfrm>
        <a:graphic>
          <a:graphicData uri="http://schemas.openxmlformats.org/drawingml/2006/table">
            <a:tbl>
              <a:tblPr firstRow="1" bandRow="1">
                <a:tableStyleId>{5C22544A-7EE6-4342-B048-85BDC9FD1C3A}</a:tableStyleId>
              </a:tblPr>
              <a:tblGrid>
                <a:gridCol w="1187469">
                  <a:extLst>
                    <a:ext uri="{9D8B030D-6E8A-4147-A177-3AD203B41FA5}">
                      <a16:colId xmlns:a16="http://schemas.microsoft.com/office/drawing/2014/main" val="2505317059"/>
                    </a:ext>
                  </a:extLst>
                </a:gridCol>
                <a:gridCol w="2496507">
                  <a:extLst>
                    <a:ext uri="{9D8B030D-6E8A-4147-A177-3AD203B41FA5}">
                      <a16:colId xmlns:a16="http://schemas.microsoft.com/office/drawing/2014/main" val="3373377909"/>
                    </a:ext>
                  </a:extLst>
                </a:gridCol>
                <a:gridCol w="3980963">
                  <a:extLst>
                    <a:ext uri="{9D8B030D-6E8A-4147-A177-3AD203B41FA5}">
                      <a16:colId xmlns:a16="http://schemas.microsoft.com/office/drawing/2014/main" val="3112536637"/>
                    </a:ext>
                  </a:extLst>
                </a:gridCol>
                <a:gridCol w="3980963">
                  <a:extLst>
                    <a:ext uri="{9D8B030D-6E8A-4147-A177-3AD203B41FA5}">
                      <a16:colId xmlns:a16="http://schemas.microsoft.com/office/drawing/2014/main" val="706930777"/>
                    </a:ext>
                  </a:extLst>
                </a:gridCol>
              </a:tblGrid>
              <a:tr h="561172">
                <a:tc>
                  <a:txBody>
                    <a:bodyPr/>
                    <a:lstStyle/>
                    <a:p>
                      <a:pPr algn="ctr"/>
                      <a:endParaRPr lang="en-US" b="1">
                        <a:solidFill>
                          <a:schemeClr val="bg1"/>
                        </a:solidFill>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b="1"/>
                        <a:t>Description</a:t>
                      </a:r>
                    </a:p>
                  </a:txBody>
                  <a:tcPr anchor="ctr">
                    <a:solidFill>
                      <a:srgbClr val="5DBB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b="1"/>
                        <a:t>Pros</a:t>
                      </a:r>
                    </a:p>
                  </a:txBody>
                  <a:tcPr anchor="ctr">
                    <a:solidFill>
                      <a:srgbClr val="5DBB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b="1"/>
                        <a:t>Cons</a:t>
                      </a:r>
                    </a:p>
                  </a:txBody>
                  <a:tcPr anchor="ctr">
                    <a:solidFill>
                      <a:srgbClr val="5DBBF2"/>
                    </a:solidFill>
                  </a:tcPr>
                </a:tc>
                <a:extLst>
                  <a:ext uri="{0D108BD9-81ED-4DB2-BD59-A6C34878D82A}">
                    <a16:rowId xmlns:a16="http://schemas.microsoft.com/office/drawing/2014/main" val="2251858519"/>
                  </a:ext>
                </a:extLst>
              </a:tr>
              <a:tr h="1371236">
                <a:tc>
                  <a:txBody>
                    <a:bodyPr/>
                    <a:lstStyle/>
                    <a:p>
                      <a:pPr algn="ctr"/>
                      <a:r>
                        <a:rPr lang="en-US" b="1">
                          <a:solidFill>
                            <a:schemeClr val="bg1"/>
                          </a:solidFill>
                        </a:rPr>
                        <a:t>Locally</a:t>
                      </a: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b="0"/>
                        <a:t>Inference runs directly on </a:t>
                      </a:r>
                      <a:r>
                        <a:rPr lang="en-SG" sz="1600" b="0" err="1"/>
                        <a:t>Neurostride</a:t>
                      </a:r>
                      <a:r>
                        <a:rPr lang="en-SG" sz="1600" b="0"/>
                        <a:t> using</a:t>
                      </a:r>
                      <a:r>
                        <a:rPr lang="en-US" sz="1600" b="0"/>
                        <a:t> a microcontroller with a built-in GPU</a:t>
                      </a:r>
                      <a:endParaRPr lang="en-SG" sz="1600" b="0"/>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No Connection Needed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Low Latency</a:t>
                      </a: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Limited Processing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Difficult to update model</a:t>
                      </a:r>
                    </a:p>
                  </a:txBody>
                  <a:tcPr anchor="ctr"/>
                </a:tc>
                <a:extLst>
                  <a:ext uri="{0D108BD9-81ED-4DB2-BD59-A6C34878D82A}">
                    <a16:rowId xmlns:a16="http://schemas.microsoft.com/office/drawing/2014/main" val="95717154"/>
                  </a:ext>
                </a:extLst>
              </a:tr>
              <a:tr h="1371236">
                <a:tc>
                  <a:txBody>
                    <a:bodyPr/>
                    <a:lstStyle/>
                    <a:p>
                      <a:pPr algn="ctr"/>
                      <a:r>
                        <a:rPr lang="en-US" b="1">
                          <a:solidFill>
                            <a:schemeClr val="bg1"/>
                          </a:solidFill>
                        </a:rPr>
                        <a:t>Cloud</a:t>
                      </a: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b="0"/>
                        <a:t>Inference runs on a cloud server as the sensor data is continuously sent to the cloud via </a:t>
                      </a:r>
                      <a:r>
                        <a:rPr lang="en-SG" sz="1600" b="0" err="1"/>
                        <a:t>wifi</a:t>
                      </a:r>
                      <a:endParaRPr lang="en-SG" sz="1600" b="0"/>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High Processing Power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Scalable</a:t>
                      </a: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Needs Constant Internet Access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High Latency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High Cost/Inference (Adds up fast when running continuous inferences)</a:t>
                      </a:r>
                    </a:p>
                  </a:txBody>
                  <a:tcPr anchor="ctr"/>
                </a:tc>
                <a:extLst>
                  <a:ext uri="{0D108BD9-81ED-4DB2-BD59-A6C34878D82A}">
                    <a16:rowId xmlns:a16="http://schemas.microsoft.com/office/drawing/2014/main" val="837375244"/>
                  </a:ext>
                </a:extLst>
              </a:tr>
              <a:tr h="1371236">
                <a:tc>
                  <a:txBody>
                    <a:bodyPr/>
                    <a:lstStyle/>
                    <a:p>
                      <a:pPr algn="ctr"/>
                      <a:r>
                        <a:rPr lang="en-US" b="1">
                          <a:solidFill>
                            <a:schemeClr val="bg1"/>
                          </a:solidFill>
                        </a:rPr>
                        <a:t>Phone</a:t>
                      </a:r>
                    </a:p>
                    <a:p>
                      <a:pPr algn="ctr"/>
                      <a:r>
                        <a:rPr lang="en-US" b="1">
                          <a:solidFill>
                            <a:schemeClr val="bg1"/>
                          </a:solidFill>
                        </a:rPr>
                        <a:t>App</a:t>
                      </a: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b="0"/>
                        <a:t>Inference runs on the phone as the sensor data is continuously sent to the phone via </a:t>
                      </a:r>
                      <a:r>
                        <a:rPr lang="en-SG" sz="1600" b="0" err="1"/>
                        <a:t>bluetooth</a:t>
                      </a:r>
                      <a:r>
                        <a:rPr lang="en-SG" sz="1600" b="0"/>
                        <a:t> module on </a:t>
                      </a:r>
                      <a:r>
                        <a:rPr lang="en-SG" sz="1600" b="0" err="1"/>
                        <a:t>Neurostride</a:t>
                      </a:r>
                      <a:endParaRPr lang="en-SG" sz="1600" b="0"/>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High Processing Power (Due to built-in GPU)</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Scalable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Low Latency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No Connection Needed</a:t>
                      </a: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SG" sz="1600" b="0"/>
                        <a:t>Relies on phone being nearby</a:t>
                      </a:r>
                    </a:p>
                  </a:txBody>
                  <a:tcPr anchor="ctr"/>
                </a:tc>
                <a:extLst>
                  <a:ext uri="{0D108BD9-81ED-4DB2-BD59-A6C34878D82A}">
                    <a16:rowId xmlns:a16="http://schemas.microsoft.com/office/drawing/2014/main" val="3739606833"/>
                  </a:ext>
                </a:extLst>
              </a:tr>
            </a:tbl>
          </a:graphicData>
        </a:graphic>
      </p:graphicFrame>
      <p:pic>
        <p:nvPicPr>
          <p:cNvPr id="7" name="Graphic 6" descr="Close with solid fill">
            <a:extLst>
              <a:ext uri="{FF2B5EF4-FFF2-40B4-BE49-F238E27FC236}">
                <a16:creationId xmlns:a16="http://schemas.microsoft.com/office/drawing/2014/main" id="{B2E4299E-D97F-B1C0-34F4-24A08D682C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02" y="2082378"/>
            <a:ext cx="914400" cy="914400"/>
          </a:xfrm>
          <a:prstGeom prst="rect">
            <a:avLst/>
          </a:prstGeom>
        </p:spPr>
      </p:pic>
      <p:pic>
        <p:nvPicPr>
          <p:cNvPr id="10" name="Graphic 9" descr="Tick with solid fill">
            <a:extLst>
              <a:ext uri="{FF2B5EF4-FFF2-40B4-BE49-F238E27FC236}">
                <a16:creationId xmlns:a16="http://schemas.microsoft.com/office/drawing/2014/main" id="{BDA3C492-9379-EA73-7050-4BCDBEB38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2" y="4858095"/>
            <a:ext cx="914400" cy="914400"/>
          </a:xfrm>
          <a:prstGeom prst="rect">
            <a:avLst/>
          </a:prstGeom>
        </p:spPr>
      </p:pic>
      <p:pic>
        <p:nvPicPr>
          <p:cNvPr id="11" name="Graphic 10" descr="Close with solid fill">
            <a:extLst>
              <a:ext uri="{FF2B5EF4-FFF2-40B4-BE49-F238E27FC236}">
                <a16:creationId xmlns:a16="http://schemas.microsoft.com/office/drawing/2014/main" id="{E32ADA2C-4EDF-EEA9-5D47-1D2DE882FF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 y="3392047"/>
            <a:ext cx="914400" cy="914400"/>
          </a:xfrm>
          <a:prstGeom prst="rect">
            <a:avLst/>
          </a:prstGeom>
        </p:spPr>
      </p:pic>
    </p:spTree>
    <p:extLst>
      <p:ext uri="{BB962C8B-B14F-4D97-AF65-F5344CB8AC3E}">
        <p14:creationId xmlns:p14="http://schemas.microsoft.com/office/powerpoint/2010/main" val="3807718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0CA75-2A11-41F8-C435-198A5CBBC66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2849F67-B72D-16FD-EBCC-36B62A641261}"/>
              </a:ext>
            </a:extLst>
          </p:cNvPr>
          <p:cNvSpPr txBox="1"/>
          <p:nvPr/>
        </p:nvSpPr>
        <p:spPr>
          <a:xfrm>
            <a:off x="316524" y="342871"/>
            <a:ext cx="7936522" cy="461665"/>
          </a:xfrm>
          <a:prstGeom prst="rect">
            <a:avLst/>
          </a:prstGeom>
          <a:noFill/>
        </p:spPr>
        <p:txBody>
          <a:bodyPr wrap="square">
            <a:spAutoFit/>
          </a:bodyPr>
          <a:lstStyle/>
          <a:p>
            <a:pPr rtl="0">
              <a:spcBef>
                <a:spcPts val="0"/>
              </a:spcBef>
              <a:spcAft>
                <a:spcPts val="0"/>
              </a:spcAft>
            </a:pPr>
            <a:r>
              <a:rPr lang="en-SG" sz="2400" b="0" i="0" u="none" strike="noStrike">
                <a:solidFill>
                  <a:srgbClr val="000000"/>
                </a:solidFill>
                <a:effectLst/>
                <a:latin typeface="Aharoni" panose="02010803020104030203" pitchFamily="2" charset="-79"/>
                <a:cs typeface="Aharoni" panose="02010803020104030203" pitchFamily="2" charset="-79"/>
              </a:rPr>
              <a:t>How exactly does the AI work? (2)</a:t>
            </a:r>
            <a:endParaRPr lang="en-SG" sz="2400" b="0">
              <a:effectLst/>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E1371790-B8AD-F0B1-639D-31B67FF75AC7}"/>
              </a:ext>
            </a:extLst>
          </p:cNvPr>
          <p:cNvSpPr txBox="1"/>
          <p:nvPr/>
        </p:nvSpPr>
        <p:spPr>
          <a:xfrm>
            <a:off x="431798" y="1203477"/>
            <a:ext cx="10731502" cy="369332"/>
          </a:xfrm>
          <a:prstGeom prst="rect">
            <a:avLst/>
          </a:prstGeom>
          <a:noFill/>
        </p:spPr>
        <p:txBody>
          <a:bodyPr wrap="square" rtlCol="0">
            <a:spAutoFit/>
          </a:bodyPr>
          <a:lstStyle/>
          <a:p>
            <a:r>
              <a:rPr lang="en-US" b="1"/>
              <a:t>Where are we running the inferences? On a phone app as it is the best of both worlds</a:t>
            </a:r>
          </a:p>
        </p:txBody>
      </p:sp>
      <p:sp>
        <p:nvSpPr>
          <p:cNvPr id="18" name="TextBox 17">
            <a:extLst>
              <a:ext uri="{FF2B5EF4-FFF2-40B4-BE49-F238E27FC236}">
                <a16:creationId xmlns:a16="http://schemas.microsoft.com/office/drawing/2014/main" id="{C9BD4F16-D214-9E06-7EBC-A52C5C0DA98F}"/>
              </a:ext>
            </a:extLst>
          </p:cNvPr>
          <p:cNvSpPr txBox="1"/>
          <p:nvPr/>
        </p:nvSpPr>
        <p:spPr>
          <a:xfrm>
            <a:off x="3099114" y="1861846"/>
            <a:ext cx="8322390" cy="1754326"/>
          </a:xfrm>
          <a:prstGeom prst="rect">
            <a:avLst/>
          </a:prstGeom>
          <a:noFill/>
        </p:spPr>
        <p:txBody>
          <a:bodyPr wrap="square" rtlCol="0">
            <a:spAutoFit/>
          </a:bodyPr>
          <a:lstStyle/>
          <a:p>
            <a:r>
              <a:rPr lang="en-US"/>
              <a:t>The phone is only used to run inferences, not to train the AI model itself as it requires lots of memory, GPU power and battery. </a:t>
            </a:r>
          </a:p>
          <a:p>
            <a:endParaRPr lang="en-US"/>
          </a:p>
          <a:p>
            <a:r>
              <a:rPr lang="en-US"/>
              <a:t>Instead, it can collect the data from the sensors on </a:t>
            </a:r>
            <a:r>
              <a:rPr lang="en-US" err="1"/>
              <a:t>Neurostride</a:t>
            </a:r>
            <a:r>
              <a:rPr lang="en-US"/>
              <a:t> and sends it to the cloud for retraining periodically (once a week). This will ensure </a:t>
            </a:r>
            <a:r>
              <a:rPr lang="en-US" err="1"/>
              <a:t>Neurostride</a:t>
            </a:r>
            <a:r>
              <a:rPr lang="en-US"/>
              <a:t> is continuously </a:t>
            </a:r>
            <a:r>
              <a:rPr lang="en-US" err="1"/>
              <a:t>personalised</a:t>
            </a:r>
            <a:r>
              <a:rPr lang="en-US"/>
              <a:t> to the patient itself. </a:t>
            </a:r>
          </a:p>
        </p:txBody>
      </p:sp>
      <p:grpSp>
        <p:nvGrpSpPr>
          <p:cNvPr id="5" name="Group 4">
            <a:extLst>
              <a:ext uri="{FF2B5EF4-FFF2-40B4-BE49-F238E27FC236}">
                <a16:creationId xmlns:a16="http://schemas.microsoft.com/office/drawing/2014/main" id="{D2EF6287-1FA8-ACAF-9825-A4931490C47F}"/>
              </a:ext>
            </a:extLst>
          </p:cNvPr>
          <p:cNvGrpSpPr/>
          <p:nvPr/>
        </p:nvGrpSpPr>
        <p:grpSpPr>
          <a:xfrm>
            <a:off x="316524" y="1788415"/>
            <a:ext cx="2602589" cy="4221232"/>
            <a:chOff x="836647" y="1001520"/>
            <a:chExt cx="3319717" cy="5191462"/>
          </a:xfrm>
        </p:grpSpPr>
        <p:grpSp>
          <p:nvGrpSpPr>
            <p:cNvPr id="7" name="Group 6">
              <a:extLst>
                <a:ext uri="{FF2B5EF4-FFF2-40B4-BE49-F238E27FC236}">
                  <a16:creationId xmlns:a16="http://schemas.microsoft.com/office/drawing/2014/main" id="{0572DEDF-AC82-3908-38AC-282AB7D94F69}"/>
                </a:ext>
              </a:extLst>
            </p:cNvPr>
            <p:cNvGrpSpPr/>
            <p:nvPr/>
          </p:nvGrpSpPr>
          <p:grpSpPr>
            <a:xfrm>
              <a:off x="836647" y="1001520"/>
              <a:ext cx="3319717" cy="5191462"/>
              <a:chOff x="4692650" y="1316458"/>
              <a:chExt cx="2862280" cy="5194300"/>
            </a:xfrm>
          </p:grpSpPr>
          <p:pic>
            <p:nvPicPr>
              <p:cNvPr id="34" name="Picture 33" descr="A close-up of a cell phone&#10;&#10;Description automatically generated">
                <a:extLst>
                  <a:ext uri="{FF2B5EF4-FFF2-40B4-BE49-F238E27FC236}">
                    <a16:creationId xmlns:a16="http://schemas.microsoft.com/office/drawing/2014/main" id="{17FB3E49-3114-A4AA-616F-578956FB827F}"/>
                  </a:ext>
                </a:extLst>
              </p:cNvPr>
              <p:cNvPicPr>
                <a:picLocks noChangeAspect="1"/>
              </p:cNvPicPr>
              <p:nvPr/>
            </p:nvPicPr>
            <p:blipFill>
              <a:blip r:embed="rId2"/>
              <a:stretch>
                <a:fillRect/>
              </a:stretch>
            </p:blipFill>
            <p:spPr>
              <a:xfrm>
                <a:off x="4692650" y="1316458"/>
                <a:ext cx="2806700" cy="5194300"/>
              </a:xfrm>
              <a:prstGeom prst="rect">
                <a:avLst/>
              </a:prstGeom>
            </p:spPr>
          </p:pic>
          <p:pic>
            <p:nvPicPr>
              <p:cNvPr id="35" name="Picture 34" descr="A screenshot of a phone&#10;&#10;Description automatically generated">
                <a:extLst>
                  <a:ext uri="{FF2B5EF4-FFF2-40B4-BE49-F238E27FC236}">
                    <a16:creationId xmlns:a16="http://schemas.microsoft.com/office/drawing/2014/main" id="{05567DE2-5B1F-C73B-8121-0384B5A41ED8}"/>
                  </a:ext>
                </a:extLst>
              </p:cNvPr>
              <p:cNvPicPr>
                <a:picLocks noChangeAspect="1"/>
              </p:cNvPicPr>
              <p:nvPr/>
            </p:nvPicPr>
            <p:blipFill>
              <a:blip r:embed="rId3"/>
              <a:stretch>
                <a:fillRect/>
              </a:stretch>
            </p:blipFill>
            <p:spPr>
              <a:xfrm>
                <a:off x="5019996" y="1584926"/>
                <a:ext cx="2178604" cy="859988"/>
              </a:xfrm>
              <a:prstGeom prst="rect">
                <a:avLst/>
              </a:prstGeom>
            </p:spPr>
          </p:pic>
          <p:pic>
            <p:nvPicPr>
              <p:cNvPr id="36" name="Picture 35" descr="A close up of a black ring&#10;&#10;Description automatically generated">
                <a:extLst>
                  <a:ext uri="{FF2B5EF4-FFF2-40B4-BE49-F238E27FC236}">
                    <a16:creationId xmlns:a16="http://schemas.microsoft.com/office/drawing/2014/main" id="{8122E4E7-206F-49B1-6E06-C9A8F54AD150}"/>
                  </a:ext>
                </a:extLst>
              </p:cNvPr>
              <p:cNvPicPr>
                <a:picLocks noChangeAspect="1"/>
              </p:cNvPicPr>
              <p:nvPr/>
            </p:nvPicPr>
            <p:blipFill>
              <a:blip r:embed="rId4"/>
              <a:stretch>
                <a:fillRect/>
              </a:stretch>
            </p:blipFill>
            <p:spPr>
              <a:xfrm>
                <a:off x="4885267" y="1474907"/>
                <a:ext cx="306280" cy="277921"/>
              </a:xfrm>
              <a:prstGeom prst="rect">
                <a:avLst/>
              </a:prstGeom>
            </p:spPr>
          </p:pic>
          <p:pic>
            <p:nvPicPr>
              <p:cNvPr id="37" name="Picture 36" descr="A close up of a black curved object&#10;&#10;Description automatically generated">
                <a:extLst>
                  <a:ext uri="{FF2B5EF4-FFF2-40B4-BE49-F238E27FC236}">
                    <a16:creationId xmlns:a16="http://schemas.microsoft.com/office/drawing/2014/main" id="{342D576D-7282-F70C-1C10-9729A96AFB7E}"/>
                  </a:ext>
                </a:extLst>
              </p:cNvPr>
              <p:cNvPicPr>
                <a:picLocks noChangeAspect="1"/>
              </p:cNvPicPr>
              <p:nvPr/>
            </p:nvPicPr>
            <p:blipFill>
              <a:blip r:embed="rId5"/>
              <a:stretch>
                <a:fillRect/>
              </a:stretch>
            </p:blipFill>
            <p:spPr>
              <a:xfrm>
                <a:off x="6912007" y="1316458"/>
                <a:ext cx="642923" cy="524276"/>
              </a:xfrm>
              <a:prstGeom prst="rect">
                <a:avLst/>
              </a:prstGeom>
            </p:spPr>
          </p:pic>
          <p:pic>
            <p:nvPicPr>
              <p:cNvPr id="38" name="Picture 37">
                <a:extLst>
                  <a:ext uri="{FF2B5EF4-FFF2-40B4-BE49-F238E27FC236}">
                    <a16:creationId xmlns:a16="http://schemas.microsoft.com/office/drawing/2014/main" id="{4FEEB908-58B0-CD1D-3C5A-63EEEB39B29B}"/>
                  </a:ext>
                </a:extLst>
              </p:cNvPr>
              <p:cNvPicPr>
                <a:picLocks noChangeAspect="1"/>
              </p:cNvPicPr>
              <p:nvPr/>
            </p:nvPicPr>
            <p:blipFill>
              <a:blip r:embed="rId6"/>
              <a:stretch>
                <a:fillRect/>
              </a:stretch>
            </p:blipFill>
            <p:spPr>
              <a:xfrm>
                <a:off x="5127416" y="1627827"/>
                <a:ext cx="238489" cy="119245"/>
              </a:xfrm>
              <a:prstGeom prst="rect">
                <a:avLst/>
              </a:prstGeom>
            </p:spPr>
          </p:pic>
          <p:pic>
            <p:nvPicPr>
              <p:cNvPr id="39" name="Picture 38" descr="A black wifi symbol&#10;&#10;Description automatically generated">
                <a:extLst>
                  <a:ext uri="{FF2B5EF4-FFF2-40B4-BE49-F238E27FC236}">
                    <a16:creationId xmlns:a16="http://schemas.microsoft.com/office/drawing/2014/main" id="{F6338B7F-BE1B-CF5A-C508-533917A98369}"/>
                  </a:ext>
                </a:extLst>
              </p:cNvPr>
              <p:cNvPicPr>
                <a:picLocks noChangeAspect="1"/>
              </p:cNvPicPr>
              <p:nvPr/>
            </p:nvPicPr>
            <p:blipFill>
              <a:blip r:embed="rId7"/>
              <a:stretch>
                <a:fillRect/>
              </a:stretch>
            </p:blipFill>
            <p:spPr>
              <a:xfrm>
                <a:off x="6594292" y="1613867"/>
                <a:ext cx="477569" cy="152625"/>
              </a:xfrm>
              <a:prstGeom prst="rect">
                <a:avLst/>
              </a:prstGeom>
            </p:spPr>
          </p:pic>
        </p:grpSp>
        <p:pic>
          <p:nvPicPr>
            <p:cNvPr id="11" name="Picture 10" descr="A graph of a line and a line&#10;&#10;Description automatically generated with medium confidence">
              <a:extLst>
                <a:ext uri="{FF2B5EF4-FFF2-40B4-BE49-F238E27FC236}">
                  <a16:creationId xmlns:a16="http://schemas.microsoft.com/office/drawing/2014/main" id="{42F4F386-45A7-5AE8-9407-7176F11A7A32}"/>
                </a:ext>
              </a:extLst>
            </p:cNvPr>
            <p:cNvPicPr>
              <a:picLocks noChangeAspect="1"/>
            </p:cNvPicPr>
            <p:nvPr/>
          </p:nvPicPr>
          <p:blipFill>
            <a:blip r:embed="rId8"/>
            <a:srcRect b="3525"/>
            <a:stretch/>
          </p:blipFill>
          <p:spPr>
            <a:xfrm>
              <a:off x="1292908" y="2129359"/>
              <a:ext cx="2376769" cy="1944451"/>
            </a:xfrm>
            <a:prstGeom prst="rect">
              <a:avLst/>
            </a:prstGeom>
          </p:spPr>
        </p:pic>
        <p:pic>
          <p:nvPicPr>
            <p:cNvPr id="21" name="Picture 20">
              <a:extLst>
                <a:ext uri="{FF2B5EF4-FFF2-40B4-BE49-F238E27FC236}">
                  <a16:creationId xmlns:a16="http://schemas.microsoft.com/office/drawing/2014/main" id="{8C891D82-E202-3822-77E9-D47E5F62A6BB}"/>
                </a:ext>
              </a:extLst>
            </p:cNvPr>
            <p:cNvPicPr>
              <a:picLocks noChangeAspect="1"/>
            </p:cNvPicPr>
            <p:nvPr/>
          </p:nvPicPr>
          <p:blipFill>
            <a:blip r:embed="rId9"/>
            <a:stretch>
              <a:fillRect/>
            </a:stretch>
          </p:blipFill>
          <p:spPr>
            <a:xfrm>
              <a:off x="1385405" y="4085579"/>
              <a:ext cx="2188583" cy="1012676"/>
            </a:xfrm>
            <a:prstGeom prst="rect">
              <a:avLst/>
            </a:prstGeom>
          </p:spPr>
        </p:pic>
        <p:cxnSp>
          <p:nvCxnSpPr>
            <p:cNvPr id="22" name="Straight Arrow Connector 21">
              <a:extLst>
                <a:ext uri="{FF2B5EF4-FFF2-40B4-BE49-F238E27FC236}">
                  <a16:creationId xmlns:a16="http://schemas.microsoft.com/office/drawing/2014/main" id="{8FD43D73-3F4A-8250-D925-3708E45B2DD8}"/>
                </a:ext>
              </a:extLst>
            </p:cNvPr>
            <p:cNvCxnSpPr>
              <a:cxnSpLocks/>
            </p:cNvCxnSpPr>
            <p:nvPr/>
          </p:nvCxnSpPr>
          <p:spPr>
            <a:xfrm>
              <a:off x="2479697" y="2601480"/>
              <a:ext cx="0" cy="1557925"/>
            </a:xfrm>
            <a:prstGeom prst="straightConnector1">
              <a:avLst/>
            </a:prstGeom>
            <a:ln>
              <a:solidFill>
                <a:srgbClr val="102440"/>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3C874CC2-E70E-955F-FE6C-9155D3A18F4A}"/>
                </a:ext>
              </a:extLst>
            </p:cNvPr>
            <p:cNvPicPr>
              <a:picLocks noChangeAspect="1"/>
            </p:cNvPicPr>
            <p:nvPr/>
          </p:nvPicPr>
          <p:blipFill>
            <a:blip r:embed="rId10"/>
            <a:srcRect t="1" b="-4495"/>
            <a:stretch/>
          </p:blipFill>
          <p:spPr>
            <a:xfrm>
              <a:off x="1429615" y="5064188"/>
              <a:ext cx="2111886" cy="1012676"/>
            </a:xfrm>
            <a:prstGeom prst="rect">
              <a:avLst/>
            </a:prstGeom>
          </p:spPr>
        </p:pic>
      </p:grpSp>
    </p:spTree>
    <p:extLst>
      <p:ext uri="{BB962C8B-B14F-4D97-AF65-F5344CB8AC3E}">
        <p14:creationId xmlns:p14="http://schemas.microsoft.com/office/powerpoint/2010/main" val="3925740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EFF52-BDB1-71ED-B809-942ED8D3724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54A01E-7A71-CEE9-2859-A762AE9426EE}"/>
              </a:ext>
            </a:extLst>
          </p:cNvPr>
          <p:cNvSpPr txBox="1"/>
          <p:nvPr/>
        </p:nvSpPr>
        <p:spPr>
          <a:xfrm>
            <a:off x="316524" y="342871"/>
            <a:ext cx="7936522" cy="461665"/>
          </a:xfrm>
          <a:prstGeom prst="rect">
            <a:avLst/>
          </a:prstGeom>
          <a:noFill/>
        </p:spPr>
        <p:txBody>
          <a:bodyPr wrap="square">
            <a:spAutoFit/>
          </a:bodyPr>
          <a:lstStyle/>
          <a:p>
            <a:pPr rtl="0">
              <a:spcBef>
                <a:spcPts val="0"/>
              </a:spcBef>
              <a:spcAft>
                <a:spcPts val="0"/>
              </a:spcAft>
            </a:pPr>
            <a:r>
              <a:rPr lang="en-SG" sz="2400" b="0" i="0" u="none" strike="noStrike">
                <a:solidFill>
                  <a:srgbClr val="000000"/>
                </a:solidFill>
                <a:effectLst/>
                <a:latin typeface="Aharoni" panose="02010803020104030203" pitchFamily="2" charset="-79"/>
                <a:cs typeface="Aharoni" panose="02010803020104030203" pitchFamily="2" charset="-79"/>
              </a:rPr>
              <a:t>How exactly does the AI work? (3)</a:t>
            </a:r>
            <a:endParaRPr lang="en-SG" sz="2400" b="0">
              <a:effectLst/>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CD38A060-F38F-06A7-0021-27FDF8B3B723}"/>
              </a:ext>
            </a:extLst>
          </p:cNvPr>
          <p:cNvSpPr txBox="1"/>
          <p:nvPr/>
        </p:nvSpPr>
        <p:spPr>
          <a:xfrm>
            <a:off x="431798" y="1203477"/>
            <a:ext cx="10731502" cy="923330"/>
          </a:xfrm>
          <a:prstGeom prst="rect">
            <a:avLst/>
          </a:prstGeom>
          <a:noFill/>
        </p:spPr>
        <p:txBody>
          <a:bodyPr wrap="square" rtlCol="0">
            <a:spAutoFit/>
          </a:bodyPr>
          <a:lstStyle/>
          <a:p>
            <a:r>
              <a:rPr lang="en-US" b="1"/>
              <a:t>After the 2 week calibration period, what happens if </a:t>
            </a:r>
            <a:r>
              <a:rPr lang="en-US" b="1" err="1"/>
              <a:t>Neurostride</a:t>
            </a:r>
            <a:r>
              <a:rPr lang="en-US" b="1"/>
              <a:t> administers a jolt when it is not needed? Or it does not administer a jolt when it is needed? How does the AI account for that and continuously learn? </a:t>
            </a:r>
          </a:p>
        </p:txBody>
      </p:sp>
      <p:grpSp>
        <p:nvGrpSpPr>
          <p:cNvPr id="5" name="Group 4">
            <a:extLst>
              <a:ext uri="{FF2B5EF4-FFF2-40B4-BE49-F238E27FC236}">
                <a16:creationId xmlns:a16="http://schemas.microsoft.com/office/drawing/2014/main" id="{9B464632-6C52-0521-EFB3-E0EEC99C0755}"/>
              </a:ext>
            </a:extLst>
          </p:cNvPr>
          <p:cNvGrpSpPr/>
          <p:nvPr/>
        </p:nvGrpSpPr>
        <p:grpSpPr>
          <a:xfrm>
            <a:off x="316524" y="2126807"/>
            <a:ext cx="2602589" cy="4221232"/>
            <a:chOff x="836647" y="1001520"/>
            <a:chExt cx="3319717" cy="5191462"/>
          </a:xfrm>
        </p:grpSpPr>
        <p:grpSp>
          <p:nvGrpSpPr>
            <p:cNvPr id="7" name="Group 6">
              <a:extLst>
                <a:ext uri="{FF2B5EF4-FFF2-40B4-BE49-F238E27FC236}">
                  <a16:creationId xmlns:a16="http://schemas.microsoft.com/office/drawing/2014/main" id="{4581689D-C2EC-E603-89D7-4CE9C98B81E9}"/>
                </a:ext>
              </a:extLst>
            </p:cNvPr>
            <p:cNvGrpSpPr/>
            <p:nvPr/>
          </p:nvGrpSpPr>
          <p:grpSpPr>
            <a:xfrm>
              <a:off x="836647" y="1001520"/>
              <a:ext cx="3319717" cy="5191462"/>
              <a:chOff x="4692650" y="1316458"/>
              <a:chExt cx="2862280" cy="5194300"/>
            </a:xfrm>
          </p:grpSpPr>
          <p:pic>
            <p:nvPicPr>
              <p:cNvPr id="34" name="Picture 33" descr="A close-up of a cell phone&#10;&#10;Description automatically generated">
                <a:extLst>
                  <a:ext uri="{FF2B5EF4-FFF2-40B4-BE49-F238E27FC236}">
                    <a16:creationId xmlns:a16="http://schemas.microsoft.com/office/drawing/2014/main" id="{1F924191-2C66-99AA-C98F-560131490455}"/>
                  </a:ext>
                </a:extLst>
              </p:cNvPr>
              <p:cNvPicPr>
                <a:picLocks noChangeAspect="1"/>
              </p:cNvPicPr>
              <p:nvPr/>
            </p:nvPicPr>
            <p:blipFill>
              <a:blip r:embed="rId2"/>
              <a:stretch>
                <a:fillRect/>
              </a:stretch>
            </p:blipFill>
            <p:spPr>
              <a:xfrm>
                <a:off x="4692650" y="1316458"/>
                <a:ext cx="2806700" cy="5194300"/>
              </a:xfrm>
              <a:prstGeom prst="rect">
                <a:avLst/>
              </a:prstGeom>
            </p:spPr>
          </p:pic>
          <p:pic>
            <p:nvPicPr>
              <p:cNvPr id="35" name="Picture 34" descr="A screenshot of a phone&#10;&#10;Description automatically generated">
                <a:extLst>
                  <a:ext uri="{FF2B5EF4-FFF2-40B4-BE49-F238E27FC236}">
                    <a16:creationId xmlns:a16="http://schemas.microsoft.com/office/drawing/2014/main" id="{D140F480-A877-AA4D-F2B6-9B0B3D21AFBC}"/>
                  </a:ext>
                </a:extLst>
              </p:cNvPr>
              <p:cNvPicPr>
                <a:picLocks noChangeAspect="1"/>
              </p:cNvPicPr>
              <p:nvPr/>
            </p:nvPicPr>
            <p:blipFill>
              <a:blip r:embed="rId3"/>
              <a:stretch>
                <a:fillRect/>
              </a:stretch>
            </p:blipFill>
            <p:spPr>
              <a:xfrm>
                <a:off x="5019996" y="1584926"/>
                <a:ext cx="2178604" cy="859988"/>
              </a:xfrm>
              <a:prstGeom prst="rect">
                <a:avLst/>
              </a:prstGeom>
            </p:spPr>
          </p:pic>
          <p:pic>
            <p:nvPicPr>
              <p:cNvPr id="36" name="Picture 35" descr="A close up of a black ring&#10;&#10;Description automatically generated">
                <a:extLst>
                  <a:ext uri="{FF2B5EF4-FFF2-40B4-BE49-F238E27FC236}">
                    <a16:creationId xmlns:a16="http://schemas.microsoft.com/office/drawing/2014/main" id="{2855BE7B-407F-F46C-FC1A-C605A13E8A07}"/>
                  </a:ext>
                </a:extLst>
              </p:cNvPr>
              <p:cNvPicPr>
                <a:picLocks noChangeAspect="1"/>
              </p:cNvPicPr>
              <p:nvPr/>
            </p:nvPicPr>
            <p:blipFill>
              <a:blip r:embed="rId4"/>
              <a:stretch>
                <a:fillRect/>
              </a:stretch>
            </p:blipFill>
            <p:spPr>
              <a:xfrm>
                <a:off x="4885267" y="1474907"/>
                <a:ext cx="306280" cy="277921"/>
              </a:xfrm>
              <a:prstGeom prst="rect">
                <a:avLst/>
              </a:prstGeom>
            </p:spPr>
          </p:pic>
          <p:pic>
            <p:nvPicPr>
              <p:cNvPr id="37" name="Picture 36" descr="A close up of a black curved object&#10;&#10;Description automatically generated">
                <a:extLst>
                  <a:ext uri="{FF2B5EF4-FFF2-40B4-BE49-F238E27FC236}">
                    <a16:creationId xmlns:a16="http://schemas.microsoft.com/office/drawing/2014/main" id="{B6A39E48-1457-0CBE-7AA7-CA4693F3326A}"/>
                  </a:ext>
                </a:extLst>
              </p:cNvPr>
              <p:cNvPicPr>
                <a:picLocks noChangeAspect="1"/>
              </p:cNvPicPr>
              <p:nvPr/>
            </p:nvPicPr>
            <p:blipFill>
              <a:blip r:embed="rId5"/>
              <a:stretch>
                <a:fillRect/>
              </a:stretch>
            </p:blipFill>
            <p:spPr>
              <a:xfrm>
                <a:off x="6912007" y="1316458"/>
                <a:ext cx="642923" cy="524276"/>
              </a:xfrm>
              <a:prstGeom prst="rect">
                <a:avLst/>
              </a:prstGeom>
            </p:spPr>
          </p:pic>
          <p:pic>
            <p:nvPicPr>
              <p:cNvPr id="38" name="Picture 37">
                <a:extLst>
                  <a:ext uri="{FF2B5EF4-FFF2-40B4-BE49-F238E27FC236}">
                    <a16:creationId xmlns:a16="http://schemas.microsoft.com/office/drawing/2014/main" id="{5CD17CD1-0DE0-E774-91EF-BF07AFA20621}"/>
                  </a:ext>
                </a:extLst>
              </p:cNvPr>
              <p:cNvPicPr>
                <a:picLocks noChangeAspect="1"/>
              </p:cNvPicPr>
              <p:nvPr/>
            </p:nvPicPr>
            <p:blipFill>
              <a:blip r:embed="rId6"/>
              <a:stretch>
                <a:fillRect/>
              </a:stretch>
            </p:blipFill>
            <p:spPr>
              <a:xfrm>
                <a:off x="5127416" y="1627827"/>
                <a:ext cx="238489" cy="119245"/>
              </a:xfrm>
              <a:prstGeom prst="rect">
                <a:avLst/>
              </a:prstGeom>
            </p:spPr>
          </p:pic>
          <p:pic>
            <p:nvPicPr>
              <p:cNvPr id="39" name="Picture 38" descr="A black wifi symbol&#10;&#10;Description automatically generated">
                <a:extLst>
                  <a:ext uri="{FF2B5EF4-FFF2-40B4-BE49-F238E27FC236}">
                    <a16:creationId xmlns:a16="http://schemas.microsoft.com/office/drawing/2014/main" id="{FEF64E51-A03C-A6C5-A973-FF1E288FE6FB}"/>
                  </a:ext>
                </a:extLst>
              </p:cNvPr>
              <p:cNvPicPr>
                <a:picLocks noChangeAspect="1"/>
              </p:cNvPicPr>
              <p:nvPr/>
            </p:nvPicPr>
            <p:blipFill>
              <a:blip r:embed="rId7"/>
              <a:stretch>
                <a:fillRect/>
              </a:stretch>
            </p:blipFill>
            <p:spPr>
              <a:xfrm>
                <a:off x="6594292" y="1613867"/>
                <a:ext cx="477569" cy="152625"/>
              </a:xfrm>
              <a:prstGeom prst="rect">
                <a:avLst/>
              </a:prstGeom>
            </p:spPr>
          </p:pic>
        </p:grpSp>
        <p:pic>
          <p:nvPicPr>
            <p:cNvPr id="11" name="Picture 10" descr="A graph of a line and a line&#10;&#10;Description automatically generated with medium confidence">
              <a:extLst>
                <a:ext uri="{FF2B5EF4-FFF2-40B4-BE49-F238E27FC236}">
                  <a16:creationId xmlns:a16="http://schemas.microsoft.com/office/drawing/2014/main" id="{9701E9A7-D207-143D-472B-CF88C6CE3E86}"/>
                </a:ext>
              </a:extLst>
            </p:cNvPr>
            <p:cNvPicPr>
              <a:picLocks noChangeAspect="1"/>
            </p:cNvPicPr>
            <p:nvPr/>
          </p:nvPicPr>
          <p:blipFill>
            <a:blip r:embed="rId8"/>
            <a:srcRect b="3525"/>
            <a:stretch/>
          </p:blipFill>
          <p:spPr>
            <a:xfrm>
              <a:off x="1292908" y="2129359"/>
              <a:ext cx="2376769" cy="1944451"/>
            </a:xfrm>
            <a:prstGeom prst="rect">
              <a:avLst/>
            </a:prstGeom>
          </p:spPr>
        </p:pic>
        <p:pic>
          <p:nvPicPr>
            <p:cNvPr id="21" name="Picture 20">
              <a:extLst>
                <a:ext uri="{FF2B5EF4-FFF2-40B4-BE49-F238E27FC236}">
                  <a16:creationId xmlns:a16="http://schemas.microsoft.com/office/drawing/2014/main" id="{5030DA16-A1A1-5086-458C-7C50C831E368}"/>
                </a:ext>
              </a:extLst>
            </p:cNvPr>
            <p:cNvPicPr>
              <a:picLocks noChangeAspect="1"/>
            </p:cNvPicPr>
            <p:nvPr/>
          </p:nvPicPr>
          <p:blipFill>
            <a:blip r:embed="rId9"/>
            <a:stretch>
              <a:fillRect/>
            </a:stretch>
          </p:blipFill>
          <p:spPr>
            <a:xfrm>
              <a:off x="1385405" y="4085579"/>
              <a:ext cx="2188583" cy="1012676"/>
            </a:xfrm>
            <a:prstGeom prst="rect">
              <a:avLst/>
            </a:prstGeom>
          </p:spPr>
        </p:pic>
        <p:cxnSp>
          <p:nvCxnSpPr>
            <p:cNvPr id="22" name="Straight Arrow Connector 21">
              <a:extLst>
                <a:ext uri="{FF2B5EF4-FFF2-40B4-BE49-F238E27FC236}">
                  <a16:creationId xmlns:a16="http://schemas.microsoft.com/office/drawing/2014/main" id="{A2805B3C-FBEA-9598-7170-0D2CC1B3B613}"/>
                </a:ext>
              </a:extLst>
            </p:cNvPr>
            <p:cNvCxnSpPr>
              <a:cxnSpLocks/>
            </p:cNvCxnSpPr>
            <p:nvPr/>
          </p:nvCxnSpPr>
          <p:spPr>
            <a:xfrm>
              <a:off x="2479697" y="2601480"/>
              <a:ext cx="0" cy="1557925"/>
            </a:xfrm>
            <a:prstGeom prst="straightConnector1">
              <a:avLst/>
            </a:prstGeom>
            <a:ln>
              <a:solidFill>
                <a:srgbClr val="102440"/>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B1B599E2-FC6C-4709-8864-0194E0EE95DA}"/>
                </a:ext>
              </a:extLst>
            </p:cNvPr>
            <p:cNvPicPr>
              <a:picLocks noChangeAspect="1"/>
            </p:cNvPicPr>
            <p:nvPr/>
          </p:nvPicPr>
          <p:blipFill>
            <a:blip r:embed="rId10"/>
            <a:srcRect t="1" b="-4495"/>
            <a:stretch/>
          </p:blipFill>
          <p:spPr>
            <a:xfrm>
              <a:off x="1429615" y="5064188"/>
              <a:ext cx="2111886" cy="1012676"/>
            </a:xfrm>
            <a:prstGeom prst="rect">
              <a:avLst/>
            </a:prstGeom>
          </p:spPr>
        </p:pic>
      </p:grpSp>
      <p:sp>
        <p:nvSpPr>
          <p:cNvPr id="2" name="TextBox 1">
            <a:extLst>
              <a:ext uri="{FF2B5EF4-FFF2-40B4-BE49-F238E27FC236}">
                <a16:creationId xmlns:a16="http://schemas.microsoft.com/office/drawing/2014/main" id="{271C2092-779B-2267-DAEC-C0816AAE3AA8}"/>
              </a:ext>
            </a:extLst>
          </p:cNvPr>
          <p:cNvSpPr txBox="1"/>
          <p:nvPr/>
        </p:nvSpPr>
        <p:spPr>
          <a:xfrm>
            <a:off x="3043717" y="2255573"/>
            <a:ext cx="8322390" cy="2031325"/>
          </a:xfrm>
          <a:prstGeom prst="rect">
            <a:avLst/>
          </a:prstGeom>
          <a:noFill/>
          <a:ln w="12700">
            <a:solidFill>
              <a:srgbClr val="102440"/>
            </a:solidFill>
          </a:ln>
        </p:spPr>
        <p:txBody>
          <a:bodyPr wrap="square" rtlCol="0">
            <a:spAutoFit/>
          </a:bodyPr>
          <a:lstStyle/>
          <a:p>
            <a:r>
              <a:rPr lang="en-US" b="1"/>
              <a:t>Case 1: False Positive</a:t>
            </a:r>
          </a:p>
          <a:p>
            <a:r>
              <a:rPr lang="en-US" err="1"/>
              <a:t>Neurostride</a:t>
            </a:r>
            <a:r>
              <a:rPr lang="en-US"/>
              <a:t> administers a jolt when it is not needed OR</a:t>
            </a:r>
            <a:br>
              <a:rPr lang="en-US"/>
            </a:br>
            <a:r>
              <a:rPr lang="en-US" err="1"/>
              <a:t>Neurostride</a:t>
            </a:r>
            <a:r>
              <a:rPr lang="en-US"/>
              <a:t> administers a jolt that is needed but the Pulse Rate, Amplitude, Pattern or Duration was incorrect</a:t>
            </a:r>
          </a:p>
          <a:p>
            <a:endParaRPr lang="en-US"/>
          </a:p>
          <a:p>
            <a:r>
              <a:rPr lang="en-US"/>
              <a:t>Solution: The patient can use the app and click on the dotted line to access the jolts delivered and update it to the specific metrics he is looking for. </a:t>
            </a:r>
          </a:p>
        </p:txBody>
      </p:sp>
      <p:sp>
        <p:nvSpPr>
          <p:cNvPr id="4" name="TextBox 3">
            <a:extLst>
              <a:ext uri="{FF2B5EF4-FFF2-40B4-BE49-F238E27FC236}">
                <a16:creationId xmlns:a16="http://schemas.microsoft.com/office/drawing/2014/main" id="{DF642076-A437-BE09-D8CD-C2AC3B5C0C82}"/>
              </a:ext>
            </a:extLst>
          </p:cNvPr>
          <p:cNvSpPr txBox="1"/>
          <p:nvPr/>
        </p:nvSpPr>
        <p:spPr>
          <a:xfrm>
            <a:off x="3053710" y="4483804"/>
            <a:ext cx="8322390" cy="1477328"/>
          </a:xfrm>
          <a:prstGeom prst="rect">
            <a:avLst/>
          </a:prstGeom>
          <a:noFill/>
          <a:ln w="12700">
            <a:solidFill>
              <a:srgbClr val="102440"/>
            </a:solidFill>
          </a:ln>
        </p:spPr>
        <p:txBody>
          <a:bodyPr wrap="square" rtlCol="0">
            <a:spAutoFit/>
          </a:bodyPr>
          <a:lstStyle/>
          <a:p>
            <a:r>
              <a:rPr lang="en-US" b="1"/>
              <a:t>Case 2: False Negative</a:t>
            </a:r>
          </a:p>
          <a:p>
            <a:r>
              <a:rPr lang="en-US" err="1"/>
              <a:t>Neurostride</a:t>
            </a:r>
            <a:r>
              <a:rPr lang="en-US"/>
              <a:t> does not administer a jolt when it is needed</a:t>
            </a:r>
          </a:p>
          <a:p>
            <a:endParaRPr lang="en-US"/>
          </a:p>
          <a:p>
            <a:r>
              <a:rPr lang="en-US"/>
              <a:t>Solution: The patient can use the app and deliver the jolts according to the specific metrics he is looking for. </a:t>
            </a:r>
          </a:p>
        </p:txBody>
      </p:sp>
    </p:spTree>
    <p:extLst>
      <p:ext uri="{BB962C8B-B14F-4D97-AF65-F5344CB8AC3E}">
        <p14:creationId xmlns:p14="http://schemas.microsoft.com/office/powerpoint/2010/main" val="72176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050F-1095-BE78-5226-72A8BA4F059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AADD861-D832-96C3-FE60-303B11407CA2}"/>
              </a:ext>
            </a:extLst>
          </p:cNvPr>
          <p:cNvSpPr txBox="1"/>
          <p:nvPr/>
        </p:nvSpPr>
        <p:spPr>
          <a:xfrm>
            <a:off x="316524" y="342871"/>
            <a:ext cx="7936522" cy="461665"/>
          </a:xfrm>
          <a:prstGeom prst="rect">
            <a:avLst/>
          </a:prstGeom>
          <a:noFill/>
        </p:spPr>
        <p:txBody>
          <a:bodyPr wrap="square">
            <a:spAutoFit/>
          </a:bodyPr>
          <a:lstStyle/>
          <a:p>
            <a:pPr rtl="0">
              <a:spcBef>
                <a:spcPts val="0"/>
              </a:spcBef>
              <a:spcAft>
                <a:spcPts val="0"/>
              </a:spcAft>
            </a:pPr>
            <a:r>
              <a:rPr lang="en-SG" sz="2400" b="0" i="0" u="none" strike="noStrike">
                <a:solidFill>
                  <a:srgbClr val="000000"/>
                </a:solidFill>
                <a:effectLst/>
                <a:latin typeface="Aharoni" panose="02010803020104030203" pitchFamily="2" charset="-79"/>
                <a:cs typeface="Aharoni" panose="02010803020104030203" pitchFamily="2" charset="-79"/>
              </a:rPr>
              <a:t>How exactly does the AI work? (4)</a:t>
            </a:r>
            <a:endParaRPr lang="en-SG" sz="2400" b="0">
              <a:effectLst/>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124BE0A7-0F46-C8D3-9F35-68DDCD22BAE0}"/>
              </a:ext>
            </a:extLst>
          </p:cNvPr>
          <p:cNvSpPr txBox="1"/>
          <p:nvPr/>
        </p:nvSpPr>
        <p:spPr>
          <a:xfrm>
            <a:off x="431798" y="1203477"/>
            <a:ext cx="10731502" cy="369332"/>
          </a:xfrm>
          <a:prstGeom prst="rect">
            <a:avLst/>
          </a:prstGeom>
          <a:noFill/>
        </p:spPr>
        <p:txBody>
          <a:bodyPr wrap="square" rtlCol="0">
            <a:spAutoFit/>
          </a:bodyPr>
          <a:lstStyle/>
          <a:p>
            <a:r>
              <a:rPr lang="en-US" b="1"/>
              <a:t>What Machine Learning method are you using?</a:t>
            </a:r>
          </a:p>
        </p:txBody>
      </p:sp>
      <p:sp>
        <p:nvSpPr>
          <p:cNvPr id="18" name="TextBox 17">
            <a:extLst>
              <a:ext uri="{FF2B5EF4-FFF2-40B4-BE49-F238E27FC236}">
                <a16:creationId xmlns:a16="http://schemas.microsoft.com/office/drawing/2014/main" id="{8D6B9FE2-10A3-1C57-D606-44FB0A216EFA}"/>
              </a:ext>
            </a:extLst>
          </p:cNvPr>
          <p:cNvSpPr txBox="1"/>
          <p:nvPr/>
        </p:nvSpPr>
        <p:spPr>
          <a:xfrm>
            <a:off x="3099114" y="1861846"/>
            <a:ext cx="8322390" cy="3693319"/>
          </a:xfrm>
          <a:prstGeom prst="rect">
            <a:avLst/>
          </a:prstGeom>
          <a:noFill/>
        </p:spPr>
        <p:txBody>
          <a:bodyPr wrap="square" rtlCol="0">
            <a:spAutoFit/>
          </a:bodyPr>
          <a:lstStyle/>
          <a:p>
            <a:r>
              <a:rPr lang="en-US"/>
              <a:t>We are using Supervised Learning. Why? </a:t>
            </a:r>
          </a:p>
          <a:p>
            <a:endParaRPr lang="en-US"/>
          </a:p>
          <a:p>
            <a:r>
              <a:rPr lang="en-US"/>
              <a:t>1. Our data structure is most ideal for Supervised Learning</a:t>
            </a:r>
          </a:p>
          <a:p>
            <a:r>
              <a:rPr lang="en-US"/>
              <a:t>Models are trained on labeled data, where each input has a known output. This aligns perfectly with </a:t>
            </a:r>
            <a:r>
              <a:rPr lang="en-US" err="1"/>
              <a:t>Neurostride’s</a:t>
            </a:r>
            <a:r>
              <a:rPr lang="en-US"/>
              <a:t> goals, where sensor data collected can be labeled during clinical trials (Baseline Model) and during the 2-week initiation period. </a:t>
            </a:r>
          </a:p>
          <a:p>
            <a:endParaRPr lang="en-US"/>
          </a:p>
          <a:p>
            <a:r>
              <a:rPr lang="en-US"/>
              <a:t>2. Other methods like Reinforcement Learning is not safe</a:t>
            </a:r>
          </a:p>
          <a:p>
            <a:r>
              <a:rPr lang="en-US"/>
              <a:t>Reinforcement learning works by trial and error to maximize rewards — it may experiment with random “jolts” or feedback to see what yields a better outcome, which can be unsafe or even harmful in a medical context where unintended actions could negatively affect a patient’s condition.</a:t>
            </a:r>
          </a:p>
        </p:txBody>
      </p:sp>
      <p:grpSp>
        <p:nvGrpSpPr>
          <p:cNvPr id="5" name="Group 4">
            <a:extLst>
              <a:ext uri="{FF2B5EF4-FFF2-40B4-BE49-F238E27FC236}">
                <a16:creationId xmlns:a16="http://schemas.microsoft.com/office/drawing/2014/main" id="{E193F26D-ECF3-E073-DC55-74D28128537C}"/>
              </a:ext>
            </a:extLst>
          </p:cNvPr>
          <p:cNvGrpSpPr/>
          <p:nvPr/>
        </p:nvGrpSpPr>
        <p:grpSpPr>
          <a:xfrm>
            <a:off x="316524" y="1788415"/>
            <a:ext cx="2602589" cy="4221232"/>
            <a:chOff x="836647" y="1001520"/>
            <a:chExt cx="3319717" cy="5191462"/>
          </a:xfrm>
        </p:grpSpPr>
        <p:grpSp>
          <p:nvGrpSpPr>
            <p:cNvPr id="7" name="Group 6">
              <a:extLst>
                <a:ext uri="{FF2B5EF4-FFF2-40B4-BE49-F238E27FC236}">
                  <a16:creationId xmlns:a16="http://schemas.microsoft.com/office/drawing/2014/main" id="{51A16C92-1511-B091-6320-C1A6DD6549A1}"/>
                </a:ext>
              </a:extLst>
            </p:cNvPr>
            <p:cNvGrpSpPr/>
            <p:nvPr/>
          </p:nvGrpSpPr>
          <p:grpSpPr>
            <a:xfrm>
              <a:off x="836647" y="1001520"/>
              <a:ext cx="3319717" cy="5191462"/>
              <a:chOff x="4692650" y="1316458"/>
              <a:chExt cx="2862280" cy="5194300"/>
            </a:xfrm>
          </p:grpSpPr>
          <p:pic>
            <p:nvPicPr>
              <p:cNvPr id="21" name="Picture 20" descr="A close-up of a cell phone&#10;&#10;Description automatically generated">
                <a:extLst>
                  <a:ext uri="{FF2B5EF4-FFF2-40B4-BE49-F238E27FC236}">
                    <a16:creationId xmlns:a16="http://schemas.microsoft.com/office/drawing/2014/main" id="{5ED6D8BC-A865-F84E-3522-0A65072CFEDC}"/>
                  </a:ext>
                </a:extLst>
              </p:cNvPr>
              <p:cNvPicPr>
                <a:picLocks noChangeAspect="1"/>
              </p:cNvPicPr>
              <p:nvPr/>
            </p:nvPicPr>
            <p:blipFill>
              <a:blip r:embed="rId2"/>
              <a:stretch>
                <a:fillRect/>
              </a:stretch>
            </p:blipFill>
            <p:spPr>
              <a:xfrm>
                <a:off x="4692650" y="1316458"/>
                <a:ext cx="2806700" cy="5194300"/>
              </a:xfrm>
              <a:prstGeom prst="rect">
                <a:avLst/>
              </a:prstGeom>
            </p:spPr>
          </p:pic>
          <p:pic>
            <p:nvPicPr>
              <p:cNvPr id="22" name="Picture 21" descr="A screenshot of a phone&#10;&#10;Description automatically generated">
                <a:extLst>
                  <a:ext uri="{FF2B5EF4-FFF2-40B4-BE49-F238E27FC236}">
                    <a16:creationId xmlns:a16="http://schemas.microsoft.com/office/drawing/2014/main" id="{08983338-2F54-F3B9-399F-0DC6D544D9A2}"/>
                  </a:ext>
                </a:extLst>
              </p:cNvPr>
              <p:cNvPicPr>
                <a:picLocks noChangeAspect="1"/>
              </p:cNvPicPr>
              <p:nvPr/>
            </p:nvPicPr>
            <p:blipFill>
              <a:blip r:embed="rId3"/>
              <a:stretch>
                <a:fillRect/>
              </a:stretch>
            </p:blipFill>
            <p:spPr>
              <a:xfrm>
                <a:off x="5019996" y="1584926"/>
                <a:ext cx="2178604" cy="859988"/>
              </a:xfrm>
              <a:prstGeom prst="rect">
                <a:avLst/>
              </a:prstGeom>
            </p:spPr>
          </p:pic>
          <p:pic>
            <p:nvPicPr>
              <p:cNvPr id="23" name="Picture 22" descr="A close up of a black ring&#10;&#10;Description automatically generated">
                <a:extLst>
                  <a:ext uri="{FF2B5EF4-FFF2-40B4-BE49-F238E27FC236}">
                    <a16:creationId xmlns:a16="http://schemas.microsoft.com/office/drawing/2014/main" id="{016BAD30-D849-0C1D-82E7-104C8CC6D0D0}"/>
                  </a:ext>
                </a:extLst>
              </p:cNvPr>
              <p:cNvPicPr>
                <a:picLocks noChangeAspect="1"/>
              </p:cNvPicPr>
              <p:nvPr/>
            </p:nvPicPr>
            <p:blipFill>
              <a:blip r:embed="rId4"/>
              <a:stretch>
                <a:fillRect/>
              </a:stretch>
            </p:blipFill>
            <p:spPr>
              <a:xfrm>
                <a:off x="4885267" y="1474907"/>
                <a:ext cx="306280" cy="277921"/>
              </a:xfrm>
              <a:prstGeom prst="rect">
                <a:avLst/>
              </a:prstGeom>
            </p:spPr>
          </p:pic>
          <p:pic>
            <p:nvPicPr>
              <p:cNvPr id="24" name="Picture 23" descr="A close up of a black curved object&#10;&#10;Description automatically generated">
                <a:extLst>
                  <a:ext uri="{FF2B5EF4-FFF2-40B4-BE49-F238E27FC236}">
                    <a16:creationId xmlns:a16="http://schemas.microsoft.com/office/drawing/2014/main" id="{F1AC44C1-79DD-1FA2-BCC3-F89EBC72F5AF}"/>
                  </a:ext>
                </a:extLst>
              </p:cNvPr>
              <p:cNvPicPr>
                <a:picLocks noChangeAspect="1"/>
              </p:cNvPicPr>
              <p:nvPr/>
            </p:nvPicPr>
            <p:blipFill>
              <a:blip r:embed="rId5"/>
              <a:stretch>
                <a:fillRect/>
              </a:stretch>
            </p:blipFill>
            <p:spPr>
              <a:xfrm>
                <a:off x="6912007" y="1316458"/>
                <a:ext cx="642923" cy="524276"/>
              </a:xfrm>
              <a:prstGeom prst="rect">
                <a:avLst/>
              </a:prstGeom>
            </p:spPr>
          </p:pic>
          <p:pic>
            <p:nvPicPr>
              <p:cNvPr id="25" name="Picture 24">
                <a:extLst>
                  <a:ext uri="{FF2B5EF4-FFF2-40B4-BE49-F238E27FC236}">
                    <a16:creationId xmlns:a16="http://schemas.microsoft.com/office/drawing/2014/main" id="{3095FCD1-2631-CD22-63E0-1933B933FAF2}"/>
                  </a:ext>
                </a:extLst>
              </p:cNvPr>
              <p:cNvPicPr>
                <a:picLocks noChangeAspect="1"/>
              </p:cNvPicPr>
              <p:nvPr/>
            </p:nvPicPr>
            <p:blipFill>
              <a:blip r:embed="rId6"/>
              <a:stretch>
                <a:fillRect/>
              </a:stretch>
            </p:blipFill>
            <p:spPr>
              <a:xfrm>
                <a:off x="5127416" y="1627827"/>
                <a:ext cx="238489" cy="119245"/>
              </a:xfrm>
              <a:prstGeom prst="rect">
                <a:avLst/>
              </a:prstGeom>
            </p:spPr>
          </p:pic>
          <p:pic>
            <p:nvPicPr>
              <p:cNvPr id="26" name="Picture 25" descr="A black wifi symbol&#10;&#10;Description automatically generated">
                <a:extLst>
                  <a:ext uri="{FF2B5EF4-FFF2-40B4-BE49-F238E27FC236}">
                    <a16:creationId xmlns:a16="http://schemas.microsoft.com/office/drawing/2014/main" id="{4DDAD31C-12B5-24BD-EE65-43A3510B9E4E}"/>
                  </a:ext>
                </a:extLst>
              </p:cNvPr>
              <p:cNvPicPr>
                <a:picLocks noChangeAspect="1"/>
              </p:cNvPicPr>
              <p:nvPr/>
            </p:nvPicPr>
            <p:blipFill>
              <a:blip r:embed="rId7"/>
              <a:stretch>
                <a:fillRect/>
              </a:stretch>
            </p:blipFill>
            <p:spPr>
              <a:xfrm>
                <a:off x="6594292" y="1613867"/>
                <a:ext cx="477569" cy="152625"/>
              </a:xfrm>
              <a:prstGeom prst="rect">
                <a:avLst/>
              </a:prstGeom>
            </p:spPr>
          </p:pic>
        </p:grpSp>
        <p:pic>
          <p:nvPicPr>
            <p:cNvPr id="10" name="Picture 9" descr="A graph of a line and a line&#10;&#10;Description automatically generated with medium confidence">
              <a:extLst>
                <a:ext uri="{FF2B5EF4-FFF2-40B4-BE49-F238E27FC236}">
                  <a16:creationId xmlns:a16="http://schemas.microsoft.com/office/drawing/2014/main" id="{38D03667-5FDD-05F0-7008-1172EBE74210}"/>
                </a:ext>
              </a:extLst>
            </p:cNvPr>
            <p:cNvPicPr>
              <a:picLocks noChangeAspect="1"/>
            </p:cNvPicPr>
            <p:nvPr/>
          </p:nvPicPr>
          <p:blipFill>
            <a:blip r:embed="rId8"/>
            <a:srcRect b="3525"/>
            <a:stretch/>
          </p:blipFill>
          <p:spPr>
            <a:xfrm>
              <a:off x="1292908" y="2129359"/>
              <a:ext cx="2376769" cy="1944451"/>
            </a:xfrm>
            <a:prstGeom prst="rect">
              <a:avLst/>
            </a:prstGeom>
          </p:spPr>
        </p:pic>
        <p:pic>
          <p:nvPicPr>
            <p:cNvPr id="11" name="Picture 10">
              <a:extLst>
                <a:ext uri="{FF2B5EF4-FFF2-40B4-BE49-F238E27FC236}">
                  <a16:creationId xmlns:a16="http://schemas.microsoft.com/office/drawing/2014/main" id="{B39D200F-1A27-C4FF-C0CF-B914408C7C28}"/>
                </a:ext>
              </a:extLst>
            </p:cNvPr>
            <p:cNvPicPr>
              <a:picLocks noChangeAspect="1"/>
            </p:cNvPicPr>
            <p:nvPr/>
          </p:nvPicPr>
          <p:blipFill>
            <a:blip r:embed="rId9"/>
            <a:stretch>
              <a:fillRect/>
            </a:stretch>
          </p:blipFill>
          <p:spPr>
            <a:xfrm>
              <a:off x="1385405" y="4085579"/>
              <a:ext cx="2188583" cy="1012676"/>
            </a:xfrm>
            <a:prstGeom prst="rect">
              <a:avLst/>
            </a:prstGeom>
          </p:spPr>
        </p:pic>
        <p:cxnSp>
          <p:nvCxnSpPr>
            <p:cNvPr id="19" name="Straight Arrow Connector 18">
              <a:extLst>
                <a:ext uri="{FF2B5EF4-FFF2-40B4-BE49-F238E27FC236}">
                  <a16:creationId xmlns:a16="http://schemas.microsoft.com/office/drawing/2014/main" id="{3BA55011-2E09-BE52-99AC-DF52A92BBF40}"/>
                </a:ext>
              </a:extLst>
            </p:cNvPr>
            <p:cNvCxnSpPr>
              <a:cxnSpLocks/>
            </p:cNvCxnSpPr>
            <p:nvPr/>
          </p:nvCxnSpPr>
          <p:spPr>
            <a:xfrm>
              <a:off x="2479697" y="2601480"/>
              <a:ext cx="0" cy="1557925"/>
            </a:xfrm>
            <a:prstGeom prst="straightConnector1">
              <a:avLst/>
            </a:prstGeom>
            <a:ln>
              <a:solidFill>
                <a:srgbClr val="102440"/>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211EF126-CDD6-38D2-750E-D2C3E2AF1AAC}"/>
                </a:ext>
              </a:extLst>
            </p:cNvPr>
            <p:cNvPicPr>
              <a:picLocks noChangeAspect="1"/>
            </p:cNvPicPr>
            <p:nvPr/>
          </p:nvPicPr>
          <p:blipFill>
            <a:blip r:embed="rId10"/>
            <a:srcRect t="1" b="-4495"/>
            <a:stretch/>
          </p:blipFill>
          <p:spPr>
            <a:xfrm>
              <a:off x="1429615" y="5064188"/>
              <a:ext cx="2111886" cy="1012676"/>
            </a:xfrm>
            <a:prstGeom prst="rect">
              <a:avLst/>
            </a:prstGeom>
          </p:spPr>
        </p:pic>
      </p:grpSp>
    </p:spTree>
    <p:extLst>
      <p:ext uri="{BB962C8B-B14F-4D97-AF65-F5344CB8AC3E}">
        <p14:creationId xmlns:p14="http://schemas.microsoft.com/office/powerpoint/2010/main" val="3829523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58252-3F79-9FAE-B86F-0E7DE6422A4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7EDE27D-F853-CE93-F0EA-F26E4ECD131B}"/>
              </a:ext>
            </a:extLst>
          </p:cNvPr>
          <p:cNvSpPr txBox="1"/>
          <p:nvPr/>
        </p:nvSpPr>
        <p:spPr>
          <a:xfrm>
            <a:off x="451338" y="342871"/>
            <a:ext cx="10210799" cy="461665"/>
          </a:xfrm>
          <a:prstGeom prst="rect">
            <a:avLst/>
          </a:prstGeom>
          <a:noFill/>
        </p:spPr>
        <p:txBody>
          <a:bodyPr wrap="square" lIns="91440" tIns="45720" rIns="91440" bIns="45720" anchor="t">
            <a:spAutoFit/>
          </a:bodyPr>
          <a:lstStyle/>
          <a:p>
            <a:r>
              <a:rPr lang="en-SG" sz="2400" b="0" i="0" u="none" strike="noStrike">
                <a:solidFill>
                  <a:srgbClr val="000000"/>
                </a:solidFill>
                <a:effectLst/>
                <a:latin typeface="Aharoni"/>
                <a:cs typeface="Aharoni"/>
              </a:rPr>
              <a:t>What is our system architecture like?</a:t>
            </a:r>
            <a:endParaRPr lang="en-SG" sz="2400" b="0">
              <a:effectLst/>
              <a:latin typeface="Aharoni" panose="02010803020104030203" pitchFamily="2" charset="-79"/>
              <a:cs typeface="Aharoni" panose="02010803020104030203" pitchFamily="2" charset="-79"/>
            </a:endParaRPr>
          </a:p>
        </p:txBody>
      </p:sp>
      <p:sp>
        <p:nvSpPr>
          <p:cNvPr id="7" name="Rectangle 6">
            <a:extLst>
              <a:ext uri="{FF2B5EF4-FFF2-40B4-BE49-F238E27FC236}">
                <a16:creationId xmlns:a16="http://schemas.microsoft.com/office/drawing/2014/main" id="{9CAEDA99-9E6C-B74B-1ECD-89FB0A40BA77}"/>
              </a:ext>
            </a:extLst>
          </p:cNvPr>
          <p:cNvSpPr/>
          <p:nvPr/>
        </p:nvSpPr>
        <p:spPr>
          <a:xfrm>
            <a:off x="451338" y="3597788"/>
            <a:ext cx="1833797" cy="526212"/>
          </a:xfrm>
          <a:prstGeom prst="rect">
            <a:avLst/>
          </a:prstGeom>
          <a:solidFill>
            <a:srgbClr val="5DBB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IMU Sensor</a:t>
            </a:r>
          </a:p>
        </p:txBody>
      </p:sp>
      <p:sp>
        <p:nvSpPr>
          <p:cNvPr id="9" name="Rectangle 8">
            <a:extLst>
              <a:ext uri="{FF2B5EF4-FFF2-40B4-BE49-F238E27FC236}">
                <a16:creationId xmlns:a16="http://schemas.microsoft.com/office/drawing/2014/main" id="{CB354236-7DB5-C443-1403-3E541B10C2FA}"/>
              </a:ext>
            </a:extLst>
          </p:cNvPr>
          <p:cNvSpPr/>
          <p:nvPr/>
        </p:nvSpPr>
        <p:spPr>
          <a:xfrm>
            <a:off x="451338" y="4827862"/>
            <a:ext cx="1833797" cy="526212"/>
          </a:xfrm>
          <a:prstGeom prst="rect">
            <a:avLst/>
          </a:prstGeom>
          <a:solidFill>
            <a:srgbClr val="5DBB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EMG Sensor</a:t>
            </a:r>
          </a:p>
        </p:txBody>
      </p:sp>
      <p:grpSp>
        <p:nvGrpSpPr>
          <p:cNvPr id="75" name="Group 74">
            <a:extLst>
              <a:ext uri="{FF2B5EF4-FFF2-40B4-BE49-F238E27FC236}">
                <a16:creationId xmlns:a16="http://schemas.microsoft.com/office/drawing/2014/main" id="{D967C4BE-02DE-6051-2E74-51D24C74E52F}"/>
              </a:ext>
            </a:extLst>
          </p:cNvPr>
          <p:cNvGrpSpPr/>
          <p:nvPr/>
        </p:nvGrpSpPr>
        <p:grpSpPr>
          <a:xfrm>
            <a:off x="4545563" y="3698850"/>
            <a:ext cx="3324839" cy="1547763"/>
            <a:chOff x="4545563" y="3698850"/>
            <a:chExt cx="3324839" cy="1547763"/>
          </a:xfrm>
        </p:grpSpPr>
        <p:sp>
          <p:nvSpPr>
            <p:cNvPr id="10" name="Rectangle 9">
              <a:extLst>
                <a:ext uri="{FF2B5EF4-FFF2-40B4-BE49-F238E27FC236}">
                  <a16:creationId xmlns:a16="http://schemas.microsoft.com/office/drawing/2014/main" id="{AB0F194F-8DE9-7B9B-0EB7-FD4280A27879}"/>
                </a:ext>
              </a:extLst>
            </p:cNvPr>
            <p:cNvSpPr/>
            <p:nvPr/>
          </p:nvSpPr>
          <p:spPr>
            <a:xfrm>
              <a:off x="6027643" y="3698850"/>
              <a:ext cx="1833797" cy="760751"/>
            </a:xfrm>
            <a:prstGeom prst="rect">
              <a:avLst/>
            </a:prstGeom>
            <a:solidFill>
              <a:srgbClr val="1023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React Frontend</a:t>
              </a:r>
            </a:p>
          </p:txBody>
        </p:sp>
        <p:cxnSp>
          <p:nvCxnSpPr>
            <p:cNvPr id="12" name="Straight Arrow Connector 11">
              <a:extLst>
                <a:ext uri="{FF2B5EF4-FFF2-40B4-BE49-F238E27FC236}">
                  <a16:creationId xmlns:a16="http://schemas.microsoft.com/office/drawing/2014/main" id="{0BBF55DD-8017-74F1-106E-B49E730DA855}"/>
                </a:ext>
              </a:extLst>
            </p:cNvPr>
            <p:cNvCxnSpPr>
              <a:cxnSpLocks/>
            </p:cNvCxnSpPr>
            <p:nvPr/>
          </p:nvCxnSpPr>
          <p:spPr>
            <a:xfrm>
              <a:off x="4545563" y="4459601"/>
              <a:ext cx="133552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68EEDB3-8C90-1D66-63BB-0D3A0F357CCF}"/>
                </a:ext>
              </a:extLst>
            </p:cNvPr>
            <p:cNvSpPr txBox="1"/>
            <p:nvPr/>
          </p:nvSpPr>
          <p:spPr>
            <a:xfrm>
              <a:off x="4565537" y="3923078"/>
              <a:ext cx="1315553" cy="523220"/>
            </a:xfrm>
            <a:prstGeom prst="rect">
              <a:avLst/>
            </a:prstGeom>
            <a:noFill/>
          </p:spPr>
          <p:txBody>
            <a:bodyPr wrap="none" rtlCol="0">
              <a:spAutoFit/>
            </a:bodyPr>
            <a:lstStyle/>
            <a:p>
              <a:pPr algn="ctr"/>
              <a:r>
                <a:rPr lang="en-US" sz="1400"/>
                <a:t>Bluetooth</a:t>
              </a:r>
            </a:p>
            <a:p>
              <a:pPr algn="ctr"/>
              <a:r>
                <a:rPr lang="en-US" sz="1400"/>
                <a:t>(every second)</a:t>
              </a:r>
            </a:p>
          </p:txBody>
        </p:sp>
        <p:sp>
          <p:nvSpPr>
            <p:cNvPr id="15" name="Rectangle 14">
              <a:extLst>
                <a:ext uri="{FF2B5EF4-FFF2-40B4-BE49-F238E27FC236}">
                  <a16:creationId xmlns:a16="http://schemas.microsoft.com/office/drawing/2014/main" id="{EA7F21E2-E60D-3F2F-38A6-432161248D84}"/>
                </a:ext>
              </a:extLst>
            </p:cNvPr>
            <p:cNvSpPr/>
            <p:nvPr/>
          </p:nvSpPr>
          <p:spPr>
            <a:xfrm>
              <a:off x="6036605" y="4485862"/>
              <a:ext cx="1833797" cy="760751"/>
            </a:xfrm>
            <a:prstGeom prst="rect">
              <a:avLst/>
            </a:prstGeom>
            <a:solidFill>
              <a:srgbClr val="1023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Inference Engine</a:t>
              </a:r>
            </a:p>
          </p:txBody>
        </p:sp>
      </p:grpSp>
      <p:grpSp>
        <p:nvGrpSpPr>
          <p:cNvPr id="73" name="Group 72">
            <a:extLst>
              <a:ext uri="{FF2B5EF4-FFF2-40B4-BE49-F238E27FC236}">
                <a16:creationId xmlns:a16="http://schemas.microsoft.com/office/drawing/2014/main" id="{19CBB37A-CD80-27E2-23AE-E18CDAC7418A}"/>
              </a:ext>
            </a:extLst>
          </p:cNvPr>
          <p:cNvGrpSpPr/>
          <p:nvPr/>
        </p:nvGrpSpPr>
        <p:grpSpPr>
          <a:xfrm>
            <a:off x="2297039" y="3707299"/>
            <a:ext cx="2036163" cy="1465547"/>
            <a:chOff x="2297039" y="3707299"/>
            <a:chExt cx="2036163" cy="1465547"/>
          </a:xfrm>
        </p:grpSpPr>
        <p:sp>
          <p:nvSpPr>
            <p:cNvPr id="2" name="Rectangle 1">
              <a:extLst>
                <a:ext uri="{FF2B5EF4-FFF2-40B4-BE49-F238E27FC236}">
                  <a16:creationId xmlns:a16="http://schemas.microsoft.com/office/drawing/2014/main" id="{9984B7BE-53D8-4C9C-6183-9F9AFCE7F69C}"/>
                </a:ext>
              </a:extLst>
            </p:cNvPr>
            <p:cNvSpPr/>
            <p:nvPr/>
          </p:nvSpPr>
          <p:spPr>
            <a:xfrm>
              <a:off x="2499405" y="4051741"/>
              <a:ext cx="1833797" cy="760751"/>
            </a:xfrm>
            <a:prstGeom prst="rect">
              <a:avLst/>
            </a:prstGeom>
            <a:solidFill>
              <a:srgbClr val="5DBB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ESP32 Microcontroller</a:t>
              </a:r>
            </a:p>
          </p:txBody>
        </p:sp>
        <p:cxnSp>
          <p:nvCxnSpPr>
            <p:cNvPr id="21" name="Straight Connector 20">
              <a:extLst>
                <a:ext uri="{FF2B5EF4-FFF2-40B4-BE49-F238E27FC236}">
                  <a16:creationId xmlns:a16="http://schemas.microsoft.com/office/drawing/2014/main" id="{9B9AEF45-2409-0743-4B79-40C1061A16DE}"/>
                </a:ext>
              </a:extLst>
            </p:cNvPr>
            <p:cNvCxnSpPr/>
            <p:nvPr/>
          </p:nvCxnSpPr>
          <p:spPr>
            <a:xfrm>
              <a:off x="2297039" y="3707299"/>
              <a:ext cx="76368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75D2646-DC6D-999A-A48C-EF87DF29A1B8}"/>
                </a:ext>
              </a:extLst>
            </p:cNvPr>
            <p:cNvCxnSpPr>
              <a:cxnSpLocks/>
            </p:cNvCxnSpPr>
            <p:nvPr/>
          </p:nvCxnSpPr>
          <p:spPr>
            <a:xfrm>
              <a:off x="3060727" y="3707299"/>
              <a:ext cx="0" cy="34444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D3A97A0-BB6A-4D42-A75B-DF558AE5EC6C}"/>
                </a:ext>
              </a:extLst>
            </p:cNvPr>
            <p:cNvCxnSpPr/>
            <p:nvPr/>
          </p:nvCxnSpPr>
          <p:spPr>
            <a:xfrm>
              <a:off x="2297039" y="5169516"/>
              <a:ext cx="76368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A99482A-CF86-19C9-967D-0777B4D6A8AB}"/>
                </a:ext>
              </a:extLst>
            </p:cNvPr>
            <p:cNvCxnSpPr>
              <a:cxnSpLocks/>
            </p:cNvCxnSpPr>
            <p:nvPr/>
          </p:nvCxnSpPr>
          <p:spPr>
            <a:xfrm>
              <a:off x="3060727" y="4828404"/>
              <a:ext cx="0" cy="34444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Rectangle 26">
            <a:extLst>
              <a:ext uri="{FF2B5EF4-FFF2-40B4-BE49-F238E27FC236}">
                <a16:creationId xmlns:a16="http://schemas.microsoft.com/office/drawing/2014/main" id="{CF8D1C74-C29E-3331-561F-7D778F7CEAF0}"/>
              </a:ext>
            </a:extLst>
          </p:cNvPr>
          <p:cNvSpPr>
            <a:spLocks noChangeAspect="1"/>
          </p:cNvSpPr>
          <p:nvPr/>
        </p:nvSpPr>
        <p:spPr>
          <a:xfrm>
            <a:off x="219856" y="1113672"/>
            <a:ext cx="349200" cy="344425"/>
          </a:xfrm>
          <a:prstGeom prst="rect">
            <a:avLst/>
          </a:prstGeom>
          <a:solidFill>
            <a:srgbClr val="5DBB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a:extLst>
              <a:ext uri="{FF2B5EF4-FFF2-40B4-BE49-F238E27FC236}">
                <a16:creationId xmlns:a16="http://schemas.microsoft.com/office/drawing/2014/main" id="{6BCA8C01-189D-4891-636B-005AA5AC21A2}"/>
              </a:ext>
            </a:extLst>
          </p:cNvPr>
          <p:cNvSpPr>
            <a:spLocks noChangeAspect="1"/>
          </p:cNvSpPr>
          <p:nvPr/>
        </p:nvSpPr>
        <p:spPr>
          <a:xfrm>
            <a:off x="219856" y="1516173"/>
            <a:ext cx="349200" cy="34442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Rectangle 28">
            <a:extLst>
              <a:ext uri="{FF2B5EF4-FFF2-40B4-BE49-F238E27FC236}">
                <a16:creationId xmlns:a16="http://schemas.microsoft.com/office/drawing/2014/main" id="{9579AE47-43D6-0E4D-9B3D-486BA00DE3B5}"/>
              </a:ext>
            </a:extLst>
          </p:cNvPr>
          <p:cNvSpPr>
            <a:spLocks noChangeAspect="1"/>
          </p:cNvSpPr>
          <p:nvPr/>
        </p:nvSpPr>
        <p:spPr>
          <a:xfrm>
            <a:off x="219856" y="1927492"/>
            <a:ext cx="349200" cy="34442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a16="http://schemas.microsoft.com/office/drawing/2014/main" id="{D6E739AB-9601-740E-CEEE-7AF39FDBF51C}"/>
              </a:ext>
            </a:extLst>
          </p:cNvPr>
          <p:cNvSpPr txBox="1"/>
          <p:nvPr/>
        </p:nvSpPr>
        <p:spPr>
          <a:xfrm>
            <a:off x="569056" y="1125847"/>
            <a:ext cx="2423612" cy="369332"/>
          </a:xfrm>
          <a:prstGeom prst="rect">
            <a:avLst/>
          </a:prstGeom>
          <a:noFill/>
        </p:spPr>
        <p:txBody>
          <a:bodyPr wrap="none" rtlCol="0">
            <a:spAutoFit/>
          </a:bodyPr>
          <a:lstStyle/>
          <a:p>
            <a:r>
              <a:rPr lang="en-US"/>
              <a:t>Locally on </a:t>
            </a:r>
            <a:r>
              <a:rPr lang="en-US" err="1"/>
              <a:t>Neurostride</a:t>
            </a:r>
            <a:endParaRPr lang="en-US"/>
          </a:p>
        </p:txBody>
      </p:sp>
      <p:sp>
        <p:nvSpPr>
          <p:cNvPr id="31" name="TextBox 30">
            <a:extLst>
              <a:ext uri="{FF2B5EF4-FFF2-40B4-BE49-F238E27FC236}">
                <a16:creationId xmlns:a16="http://schemas.microsoft.com/office/drawing/2014/main" id="{1786248B-0EFB-1428-2CAD-931FF7366CA6}"/>
              </a:ext>
            </a:extLst>
          </p:cNvPr>
          <p:cNvSpPr txBox="1"/>
          <p:nvPr/>
        </p:nvSpPr>
        <p:spPr>
          <a:xfrm>
            <a:off x="581413" y="1526669"/>
            <a:ext cx="2040751" cy="369332"/>
          </a:xfrm>
          <a:prstGeom prst="rect">
            <a:avLst/>
          </a:prstGeom>
          <a:noFill/>
        </p:spPr>
        <p:txBody>
          <a:bodyPr wrap="none" rtlCol="0">
            <a:spAutoFit/>
          </a:bodyPr>
          <a:lstStyle/>
          <a:p>
            <a:r>
              <a:rPr lang="en-US"/>
              <a:t>Mobile Application</a:t>
            </a:r>
          </a:p>
        </p:txBody>
      </p:sp>
      <p:sp>
        <p:nvSpPr>
          <p:cNvPr id="32" name="TextBox 31">
            <a:extLst>
              <a:ext uri="{FF2B5EF4-FFF2-40B4-BE49-F238E27FC236}">
                <a16:creationId xmlns:a16="http://schemas.microsoft.com/office/drawing/2014/main" id="{E1E7A06B-FA4F-9BD6-D56A-F77C566749BA}"/>
              </a:ext>
            </a:extLst>
          </p:cNvPr>
          <p:cNvSpPr txBox="1"/>
          <p:nvPr/>
        </p:nvSpPr>
        <p:spPr>
          <a:xfrm>
            <a:off x="613216" y="1915038"/>
            <a:ext cx="788999" cy="369332"/>
          </a:xfrm>
          <a:prstGeom prst="rect">
            <a:avLst/>
          </a:prstGeom>
          <a:noFill/>
        </p:spPr>
        <p:txBody>
          <a:bodyPr wrap="none" rtlCol="0">
            <a:spAutoFit/>
          </a:bodyPr>
          <a:lstStyle/>
          <a:p>
            <a:r>
              <a:rPr lang="en-US"/>
              <a:t>Cloud</a:t>
            </a:r>
          </a:p>
        </p:txBody>
      </p:sp>
      <p:cxnSp>
        <p:nvCxnSpPr>
          <p:cNvPr id="48" name="Straight Arrow Connector 47">
            <a:extLst>
              <a:ext uri="{FF2B5EF4-FFF2-40B4-BE49-F238E27FC236}">
                <a16:creationId xmlns:a16="http://schemas.microsoft.com/office/drawing/2014/main" id="{EECFD62E-F3E7-8492-E04C-71C2B4C2CF53}"/>
              </a:ext>
            </a:extLst>
          </p:cNvPr>
          <p:cNvCxnSpPr>
            <a:cxnSpLocks/>
          </p:cNvCxnSpPr>
          <p:nvPr/>
        </p:nvCxnSpPr>
        <p:spPr>
          <a:xfrm flipV="1">
            <a:off x="3711701" y="4899399"/>
            <a:ext cx="0" cy="66799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79104C6-F4DC-710A-6330-878B3CBD42E6}"/>
              </a:ext>
            </a:extLst>
          </p:cNvPr>
          <p:cNvCxnSpPr>
            <a:cxnSpLocks/>
          </p:cNvCxnSpPr>
          <p:nvPr/>
        </p:nvCxnSpPr>
        <p:spPr>
          <a:xfrm>
            <a:off x="3711701" y="5556695"/>
            <a:ext cx="288305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7F4935D-97A2-B758-342D-B8631373401B}"/>
              </a:ext>
            </a:extLst>
          </p:cNvPr>
          <p:cNvCxnSpPr>
            <a:cxnSpLocks/>
          </p:cNvCxnSpPr>
          <p:nvPr/>
        </p:nvCxnSpPr>
        <p:spPr>
          <a:xfrm>
            <a:off x="6594759" y="5212253"/>
            <a:ext cx="0" cy="34444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F37770A8-CBFF-E03F-3654-E71FB3A15829}"/>
              </a:ext>
            </a:extLst>
          </p:cNvPr>
          <p:cNvSpPr txBox="1"/>
          <p:nvPr/>
        </p:nvSpPr>
        <p:spPr>
          <a:xfrm>
            <a:off x="4545563" y="5605168"/>
            <a:ext cx="1315553" cy="523220"/>
          </a:xfrm>
          <a:prstGeom prst="rect">
            <a:avLst/>
          </a:prstGeom>
          <a:noFill/>
        </p:spPr>
        <p:txBody>
          <a:bodyPr wrap="none" rtlCol="0">
            <a:spAutoFit/>
          </a:bodyPr>
          <a:lstStyle/>
          <a:p>
            <a:pPr algn="ctr"/>
            <a:r>
              <a:rPr lang="en-US" sz="1400"/>
              <a:t>Bluetooth</a:t>
            </a:r>
          </a:p>
          <a:p>
            <a:pPr algn="ctr"/>
            <a:r>
              <a:rPr lang="en-US" sz="1400"/>
              <a:t>(every second)</a:t>
            </a:r>
          </a:p>
        </p:txBody>
      </p:sp>
      <p:cxnSp>
        <p:nvCxnSpPr>
          <p:cNvPr id="56" name="Straight Connector 55">
            <a:extLst>
              <a:ext uri="{FF2B5EF4-FFF2-40B4-BE49-F238E27FC236}">
                <a16:creationId xmlns:a16="http://schemas.microsoft.com/office/drawing/2014/main" id="{7521C134-FCA9-26B7-C150-709CBA59F510}"/>
              </a:ext>
            </a:extLst>
          </p:cNvPr>
          <p:cNvCxnSpPr>
            <a:cxnSpLocks/>
          </p:cNvCxnSpPr>
          <p:nvPr/>
        </p:nvCxnSpPr>
        <p:spPr>
          <a:xfrm flipH="1">
            <a:off x="3703464" y="3143835"/>
            <a:ext cx="8237" cy="90790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DDBC7BC2-9917-A3A4-5AB4-0F248D1A888A}"/>
              </a:ext>
            </a:extLst>
          </p:cNvPr>
          <p:cNvCxnSpPr/>
          <p:nvPr/>
        </p:nvCxnSpPr>
        <p:spPr>
          <a:xfrm>
            <a:off x="3703464" y="3143835"/>
            <a:ext cx="76368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DF5AA03E-55ED-EF21-8B1C-50744CA57B82}"/>
              </a:ext>
            </a:extLst>
          </p:cNvPr>
          <p:cNvSpPr/>
          <p:nvPr/>
        </p:nvSpPr>
        <p:spPr>
          <a:xfrm>
            <a:off x="4467152" y="2821977"/>
            <a:ext cx="2281138" cy="592761"/>
          </a:xfrm>
          <a:prstGeom prst="rect">
            <a:avLst/>
          </a:prstGeom>
          <a:solidFill>
            <a:srgbClr val="5DBB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TENS Module</a:t>
            </a:r>
          </a:p>
        </p:txBody>
      </p:sp>
      <p:grpSp>
        <p:nvGrpSpPr>
          <p:cNvPr id="77" name="Group 76">
            <a:extLst>
              <a:ext uri="{FF2B5EF4-FFF2-40B4-BE49-F238E27FC236}">
                <a16:creationId xmlns:a16="http://schemas.microsoft.com/office/drawing/2014/main" id="{32DDC0FD-B3E9-104D-4303-211B305E617B}"/>
              </a:ext>
            </a:extLst>
          </p:cNvPr>
          <p:cNvGrpSpPr/>
          <p:nvPr/>
        </p:nvGrpSpPr>
        <p:grpSpPr>
          <a:xfrm>
            <a:off x="7704581" y="3707299"/>
            <a:ext cx="4178870" cy="2822690"/>
            <a:chOff x="7704581" y="3707299"/>
            <a:chExt cx="4178870" cy="2822690"/>
          </a:xfrm>
        </p:grpSpPr>
        <p:sp>
          <p:nvSpPr>
            <p:cNvPr id="16" name="Rectangle 15">
              <a:extLst>
                <a:ext uri="{FF2B5EF4-FFF2-40B4-BE49-F238E27FC236}">
                  <a16:creationId xmlns:a16="http://schemas.microsoft.com/office/drawing/2014/main" id="{47FAD315-E1D6-9981-CACB-407E51274D92}"/>
                </a:ext>
              </a:extLst>
            </p:cNvPr>
            <p:cNvSpPr/>
            <p:nvPr/>
          </p:nvSpPr>
          <p:spPr>
            <a:xfrm>
              <a:off x="9611694" y="3707299"/>
              <a:ext cx="2271757" cy="760751"/>
            </a:xfrm>
            <a:prstGeom prst="rect">
              <a:avLst/>
            </a:prstGeom>
            <a:solidFill>
              <a:srgbClr val="CCD3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AWS Cloud Storage</a:t>
              </a:r>
            </a:p>
          </p:txBody>
        </p:sp>
        <p:cxnSp>
          <p:nvCxnSpPr>
            <p:cNvPr id="17" name="Straight Arrow Connector 16">
              <a:extLst>
                <a:ext uri="{FF2B5EF4-FFF2-40B4-BE49-F238E27FC236}">
                  <a16:creationId xmlns:a16="http://schemas.microsoft.com/office/drawing/2014/main" id="{C37D1CDA-91DC-F992-ED87-FFBE125D64E9}"/>
                </a:ext>
              </a:extLst>
            </p:cNvPr>
            <p:cNvCxnSpPr>
              <a:cxnSpLocks/>
            </p:cNvCxnSpPr>
            <p:nvPr/>
          </p:nvCxnSpPr>
          <p:spPr>
            <a:xfrm>
              <a:off x="8071358" y="4485862"/>
              <a:ext cx="133552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FF707500-7E6E-19F7-0CB7-2CC983425565}"/>
                </a:ext>
              </a:extLst>
            </p:cNvPr>
            <p:cNvSpPr/>
            <p:nvPr/>
          </p:nvSpPr>
          <p:spPr>
            <a:xfrm>
              <a:off x="9611694" y="4519024"/>
              <a:ext cx="2271757" cy="760751"/>
            </a:xfrm>
            <a:prstGeom prst="rect">
              <a:avLst/>
            </a:prstGeom>
            <a:solidFill>
              <a:srgbClr val="CCD3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AWS Cloud Model Training</a:t>
              </a:r>
            </a:p>
          </p:txBody>
        </p:sp>
        <p:sp>
          <p:nvSpPr>
            <p:cNvPr id="19" name="TextBox 18">
              <a:extLst>
                <a:ext uri="{FF2B5EF4-FFF2-40B4-BE49-F238E27FC236}">
                  <a16:creationId xmlns:a16="http://schemas.microsoft.com/office/drawing/2014/main" id="{CE96DEDF-E065-6D65-CFE3-0FDF0B91BC49}"/>
                </a:ext>
              </a:extLst>
            </p:cNvPr>
            <p:cNvSpPr txBox="1"/>
            <p:nvPr/>
          </p:nvSpPr>
          <p:spPr>
            <a:xfrm>
              <a:off x="8114700" y="3923078"/>
              <a:ext cx="1146724" cy="523220"/>
            </a:xfrm>
            <a:prstGeom prst="rect">
              <a:avLst/>
            </a:prstGeom>
            <a:noFill/>
          </p:spPr>
          <p:txBody>
            <a:bodyPr wrap="none" rtlCol="0">
              <a:spAutoFit/>
            </a:bodyPr>
            <a:lstStyle/>
            <a:p>
              <a:pPr algn="ctr"/>
              <a:r>
                <a:rPr lang="en-US" sz="1400" err="1"/>
                <a:t>Wifi</a:t>
              </a:r>
              <a:endParaRPr lang="en-US" sz="1400"/>
            </a:p>
            <a:p>
              <a:pPr algn="ctr"/>
              <a:r>
                <a:rPr lang="en-US" sz="1400" i="1"/>
                <a:t>(every week)</a:t>
              </a:r>
            </a:p>
          </p:txBody>
        </p:sp>
        <p:cxnSp>
          <p:nvCxnSpPr>
            <p:cNvPr id="68" name="Straight Arrow Connector 67">
              <a:extLst>
                <a:ext uri="{FF2B5EF4-FFF2-40B4-BE49-F238E27FC236}">
                  <a16:creationId xmlns:a16="http://schemas.microsoft.com/office/drawing/2014/main" id="{06446CB6-5A6F-5E97-2014-F32C1042E94C}"/>
                </a:ext>
              </a:extLst>
            </p:cNvPr>
            <p:cNvCxnSpPr>
              <a:cxnSpLocks/>
            </p:cNvCxnSpPr>
            <p:nvPr/>
          </p:nvCxnSpPr>
          <p:spPr>
            <a:xfrm flipV="1">
              <a:off x="7704581" y="5307831"/>
              <a:ext cx="0" cy="66799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88C37E0-1242-C321-3EB0-1AD846A953A6}"/>
                </a:ext>
              </a:extLst>
            </p:cNvPr>
            <p:cNvCxnSpPr>
              <a:cxnSpLocks/>
            </p:cNvCxnSpPr>
            <p:nvPr/>
          </p:nvCxnSpPr>
          <p:spPr>
            <a:xfrm>
              <a:off x="7704581" y="5965127"/>
              <a:ext cx="288305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9A59FFA0-40BC-E929-2C14-915EF63D8D0B}"/>
                </a:ext>
              </a:extLst>
            </p:cNvPr>
            <p:cNvCxnSpPr>
              <a:cxnSpLocks/>
            </p:cNvCxnSpPr>
            <p:nvPr/>
          </p:nvCxnSpPr>
          <p:spPr>
            <a:xfrm>
              <a:off x="10587639" y="5307831"/>
              <a:ext cx="0" cy="6572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B63CD131-545C-5954-12EF-1D0CD05D76D2}"/>
                </a:ext>
              </a:extLst>
            </p:cNvPr>
            <p:cNvSpPr txBox="1"/>
            <p:nvPr/>
          </p:nvSpPr>
          <p:spPr>
            <a:xfrm>
              <a:off x="8572748" y="6006769"/>
              <a:ext cx="1146724" cy="523220"/>
            </a:xfrm>
            <a:prstGeom prst="rect">
              <a:avLst/>
            </a:prstGeom>
            <a:noFill/>
          </p:spPr>
          <p:txBody>
            <a:bodyPr wrap="none" rtlCol="0">
              <a:spAutoFit/>
            </a:bodyPr>
            <a:lstStyle/>
            <a:p>
              <a:pPr algn="ctr"/>
              <a:r>
                <a:rPr lang="en-US" sz="1400" err="1"/>
                <a:t>Wifi</a:t>
              </a:r>
              <a:endParaRPr lang="en-US" sz="1400"/>
            </a:p>
            <a:p>
              <a:pPr algn="ctr"/>
              <a:r>
                <a:rPr lang="en-US" sz="1400" i="1"/>
                <a:t>(every week)</a:t>
              </a:r>
            </a:p>
          </p:txBody>
        </p:sp>
      </p:grpSp>
      <p:sp>
        <p:nvSpPr>
          <p:cNvPr id="79" name="TextBox 78">
            <a:extLst>
              <a:ext uri="{FF2B5EF4-FFF2-40B4-BE49-F238E27FC236}">
                <a16:creationId xmlns:a16="http://schemas.microsoft.com/office/drawing/2014/main" id="{BF8DD943-F06C-5731-1F27-B5753D3B49D0}"/>
              </a:ext>
            </a:extLst>
          </p:cNvPr>
          <p:cNvSpPr txBox="1"/>
          <p:nvPr/>
        </p:nvSpPr>
        <p:spPr>
          <a:xfrm>
            <a:off x="7303137" y="1060379"/>
            <a:ext cx="4824654" cy="1600438"/>
          </a:xfrm>
          <a:prstGeom prst="rect">
            <a:avLst/>
          </a:prstGeom>
          <a:noFill/>
        </p:spPr>
        <p:txBody>
          <a:bodyPr wrap="none" rtlCol="0">
            <a:spAutoFit/>
          </a:bodyPr>
          <a:lstStyle/>
          <a:p>
            <a:pPr>
              <a:buNone/>
            </a:pPr>
            <a:r>
              <a:rPr lang="en-SG" sz="1400" b="1"/>
              <a:t>Flow</a:t>
            </a:r>
          </a:p>
          <a:p>
            <a:pPr>
              <a:buNone/>
            </a:pPr>
            <a:r>
              <a:rPr lang="en-SG" sz="1400"/>
              <a:t>1. ESP32 collects EMG + IMU data → sends via Bluetooth</a:t>
            </a:r>
          </a:p>
          <a:p>
            <a:pPr>
              <a:buNone/>
            </a:pPr>
            <a:r>
              <a:rPr lang="en-SG" sz="1400"/>
              <a:t>2. Mobile app receives data → runs local ML inference</a:t>
            </a:r>
          </a:p>
          <a:p>
            <a:pPr>
              <a:buNone/>
            </a:pPr>
            <a:r>
              <a:rPr lang="en-SG" sz="1400"/>
              <a:t>3. App gives activates TENS and NMES in real-time</a:t>
            </a:r>
          </a:p>
          <a:p>
            <a:pPr>
              <a:buNone/>
            </a:pPr>
            <a:r>
              <a:rPr lang="en-SG" sz="1400"/>
              <a:t>4. App logs data, and uploads to AWS weekly</a:t>
            </a:r>
          </a:p>
          <a:p>
            <a:pPr>
              <a:buNone/>
            </a:pPr>
            <a:r>
              <a:rPr lang="en-SG" sz="1400"/>
              <a:t>5. AWS retrains model and stores updated version</a:t>
            </a:r>
          </a:p>
          <a:p>
            <a:r>
              <a:rPr lang="en-SG" sz="1400"/>
              <a:t>6. App downloads new model and replaces local one weekly</a:t>
            </a:r>
          </a:p>
        </p:txBody>
      </p:sp>
      <p:sp>
        <p:nvSpPr>
          <p:cNvPr id="3" name="TextBox 2">
            <a:extLst>
              <a:ext uri="{FF2B5EF4-FFF2-40B4-BE49-F238E27FC236}">
                <a16:creationId xmlns:a16="http://schemas.microsoft.com/office/drawing/2014/main" id="{283CA615-0768-79B5-9706-F393DC3153F2}"/>
              </a:ext>
            </a:extLst>
          </p:cNvPr>
          <p:cNvSpPr txBox="1"/>
          <p:nvPr/>
        </p:nvSpPr>
        <p:spPr>
          <a:xfrm>
            <a:off x="215636" y="6330502"/>
            <a:ext cx="8465128" cy="1231106"/>
          </a:xfrm>
          <a:prstGeom prst="rect">
            <a:avLst/>
          </a:prstGeom>
          <a:noFill/>
        </p:spPr>
        <p:txBody>
          <a:bodyPr wrap="square" rtlCol="0">
            <a:spAutoFit/>
          </a:bodyPr>
          <a:lstStyle/>
          <a:p>
            <a:r>
              <a:rPr lang="en-US" sz="1000"/>
              <a:t>Sources:  </a:t>
            </a:r>
            <a:r>
              <a:rPr lang="en-SG" sz="1000">
                <a:solidFill>
                  <a:srgbClr val="5DBAF3"/>
                </a:solidFill>
                <a:hlinkClick r:id="rId3">
                  <a:extLst>
                    <a:ext uri="{A12FA001-AC4F-418D-AE19-62706E023703}">
                      <ahyp:hlinkClr xmlns:ahyp="http://schemas.microsoft.com/office/drawing/2018/hyperlinkcolor" val="tx"/>
                    </a:ext>
                  </a:extLst>
                </a:hlinkClick>
              </a:rPr>
              <a:t>https://reefwing.medium.com/an-arduino-library-for-the-x-imu3-gui-imu-data-visualisation-tool-e5aaacf894a7</a:t>
            </a:r>
            <a:endParaRPr lang="en-SG" sz="1000">
              <a:solidFill>
                <a:srgbClr val="5DBAF3"/>
              </a:solidFill>
            </a:endParaRPr>
          </a:p>
          <a:p>
            <a:r>
              <a:rPr lang="en-SG" sz="1000" u="sng">
                <a:solidFill>
                  <a:srgbClr val="5DBAF3"/>
                </a:solidFill>
              </a:rPr>
              <a:t>https://</a:t>
            </a:r>
            <a:r>
              <a:rPr lang="en-SG" sz="1000" u="sng" err="1">
                <a:solidFill>
                  <a:srgbClr val="5DBAF3"/>
                </a:solidFill>
              </a:rPr>
              <a:t>medium.com</a:t>
            </a:r>
            <a:r>
              <a:rPr lang="en-SG" sz="1000" u="sng">
                <a:solidFill>
                  <a:srgbClr val="5DBAF3"/>
                </a:solidFill>
              </a:rPr>
              <a:t>/the-research-nest/how-to-log-data-in-real-time-on-a-web-page-using-flask-socketio-in-python-fb55f9dad100</a:t>
            </a:r>
          </a:p>
          <a:p>
            <a:endParaRPr lang="en-SG" sz="1800">
              <a:solidFill>
                <a:srgbClr val="5DBAF3"/>
              </a:solidFill>
            </a:endParaRPr>
          </a:p>
          <a:p>
            <a:endParaRPr lang="en-SG" sz="1800">
              <a:solidFill>
                <a:srgbClr val="5DBAF3"/>
              </a:solidFill>
            </a:endParaRPr>
          </a:p>
          <a:p>
            <a:endParaRPr lang="en-US"/>
          </a:p>
        </p:txBody>
      </p:sp>
    </p:spTree>
    <p:extLst>
      <p:ext uri="{BB962C8B-B14F-4D97-AF65-F5344CB8AC3E}">
        <p14:creationId xmlns:p14="http://schemas.microsoft.com/office/powerpoint/2010/main" val="2584605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0DCD9-A8A5-EF1D-7C08-1B2981152A3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4DC619-A242-6D03-295F-84DDD6D7D848}"/>
              </a:ext>
            </a:extLst>
          </p:cNvPr>
          <p:cNvSpPr txBox="1"/>
          <p:nvPr/>
        </p:nvSpPr>
        <p:spPr>
          <a:xfrm>
            <a:off x="196770" y="347242"/>
            <a:ext cx="10311281" cy="461665"/>
          </a:xfrm>
          <a:prstGeom prst="rect">
            <a:avLst/>
          </a:prstGeom>
          <a:noFill/>
        </p:spPr>
        <p:txBody>
          <a:bodyPr wrap="square" lIns="91440" tIns="45720" rIns="91440" bIns="45720" rtlCol="0" anchor="t">
            <a:spAutoFit/>
          </a:bodyPr>
          <a:lstStyle/>
          <a:p>
            <a:r>
              <a:rPr lang="en-US" sz="2400">
                <a:solidFill>
                  <a:srgbClr val="112541"/>
                </a:solidFill>
                <a:latin typeface="Aharoni"/>
                <a:ea typeface="+mn-lt"/>
                <a:cs typeface="+mn-lt"/>
              </a:rPr>
              <a:t>For millions of osteoarthritis (OA) patients, every step is a struggle.</a:t>
            </a:r>
            <a:endParaRPr lang="en-US">
              <a:latin typeface="Aharoni"/>
              <a:cs typeface="Aharoni"/>
            </a:endParaRPr>
          </a:p>
        </p:txBody>
      </p:sp>
      <p:grpSp>
        <p:nvGrpSpPr>
          <p:cNvPr id="12" name="Group 11">
            <a:extLst>
              <a:ext uri="{FF2B5EF4-FFF2-40B4-BE49-F238E27FC236}">
                <a16:creationId xmlns:a16="http://schemas.microsoft.com/office/drawing/2014/main" id="{16FC83E8-8812-724A-0E7A-0EAA32065B30}"/>
              </a:ext>
            </a:extLst>
          </p:cNvPr>
          <p:cNvGrpSpPr/>
          <p:nvPr/>
        </p:nvGrpSpPr>
        <p:grpSpPr>
          <a:xfrm>
            <a:off x="3364173" y="1093717"/>
            <a:ext cx="5209652" cy="5126954"/>
            <a:chOff x="3364173" y="1093717"/>
            <a:chExt cx="5209652" cy="5126954"/>
          </a:xfrm>
        </p:grpSpPr>
        <p:sp>
          <p:nvSpPr>
            <p:cNvPr id="13" name="Block Arc 12">
              <a:extLst>
                <a:ext uri="{FF2B5EF4-FFF2-40B4-BE49-F238E27FC236}">
                  <a16:creationId xmlns:a16="http://schemas.microsoft.com/office/drawing/2014/main" id="{05C9A89C-02BC-460C-B1EE-FC5B6C24D9D5}"/>
                </a:ext>
              </a:extLst>
            </p:cNvPr>
            <p:cNvSpPr/>
            <p:nvPr/>
          </p:nvSpPr>
          <p:spPr>
            <a:xfrm>
              <a:off x="3738742" y="1760156"/>
              <a:ext cx="4460515" cy="4460515"/>
            </a:xfrm>
            <a:prstGeom prst="blockArc">
              <a:avLst>
                <a:gd name="adj1" fmla="val 9000000"/>
                <a:gd name="adj2" fmla="val 16200000"/>
                <a:gd name="adj3" fmla="val 4637"/>
              </a:avLst>
            </a:prstGeom>
            <a:solidFill>
              <a:srgbClr val="5DBAF3"/>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en-US"/>
            </a:p>
          </p:txBody>
        </p:sp>
        <p:sp>
          <p:nvSpPr>
            <p:cNvPr id="14" name="Block Arc 13">
              <a:extLst>
                <a:ext uri="{FF2B5EF4-FFF2-40B4-BE49-F238E27FC236}">
                  <a16:creationId xmlns:a16="http://schemas.microsoft.com/office/drawing/2014/main" id="{71F144B4-C049-AE8F-4926-DB285BE9AB73}"/>
                </a:ext>
              </a:extLst>
            </p:cNvPr>
            <p:cNvSpPr/>
            <p:nvPr/>
          </p:nvSpPr>
          <p:spPr>
            <a:xfrm>
              <a:off x="3738742" y="1760156"/>
              <a:ext cx="4460515" cy="4460515"/>
            </a:xfrm>
            <a:prstGeom prst="blockArc">
              <a:avLst>
                <a:gd name="adj1" fmla="val 1800000"/>
                <a:gd name="adj2" fmla="val 9000000"/>
                <a:gd name="adj3" fmla="val 4637"/>
              </a:avLst>
            </a:prstGeom>
            <a:solidFill>
              <a:srgbClr val="5DBAF3"/>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en-US"/>
            </a:p>
          </p:txBody>
        </p:sp>
        <p:sp>
          <p:nvSpPr>
            <p:cNvPr id="15" name="Block Arc 14">
              <a:extLst>
                <a:ext uri="{FF2B5EF4-FFF2-40B4-BE49-F238E27FC236}">
                  <a16:creationId xmlns:a16="http://schemas.microsoft.com/office/drawing/2014/main" id="{79227CFA-5903-4441-77CB-804E09FECA95}"/>
                </a:ext>
              </a:extLst>
            </p:cNvPr>
            <p:cNvSpPr/>
            <p:nvPr/>
          </p:nvSpPr>
          <p:spPr>
            <a:xfrm>
              <a:off x="3738742" y="1760156"/>
              <a:ext cx="4460515" cy="4460515"/>
            </a:xfrm>
            <a:prstGeom prst="blockArc">
              <a:avLst>
                <a:gd name="adj1" fmla="val 16200000"/>
                <a:gd name="adj2" fmla="val 1800000"/>
                <a:gd name="adj3" fmla="val 4637"/>
              </a:avLst>
            </a:prstGeom>
            <a:solidFill>
              <a:srgbClr val="5DBAF3"/>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lstStyle/>
            <a:p>
              <a:endParaRPr lang="en-US"/>
            </a:p>
          </p:txBody>
        </p:sp>
        <p:sp>
          <p:nvSpPr>
            <p:cNvPr id="16" name="Freeform 15">
              <a:extLst>
                <a:ext uri="{FF2B5EF4-FFF2-40B4-BE49-F238E27FC236}">
                  <a16:creationId xmlns:a16="http://schemas.microsoft.com/office/drawing/2014/main" id="{C68833FB-CE9E-83A8-528D-5DB071A361A3}"/>
                </a:ext>
              </a:extLst>
            </p:cNvPr>
            <p:cNvSpPr/>
            <p:nvPr/>
          </p:nvSpPr>
          <p:spPr>
            <a:xfrm>
              <a:off x="4943078" y="2964492"/>
              <a:ext cx="2051843" cy="2051843"/>
            </a:xfrm>
            <a:custGeom>
              <a:avLst/>
              <a:gdLst>
                <a:gd name="connsiteX0" fmla="*/ 0 w 2051843"/>
                <a:gd name="connsiteY0" fmla="*/ 1025922 h 2051843"/>
                <a:gd name="connsiteX1" fmla="*/ 1025922 w 2051843"/>
                <a:gd name="connsiteY1" fmla="*/ 0 h 2051843"/>
                <a:gd name="connsiteX2" fmla="*/ 2051844 w 2051843"/>
                <a:gd name="connsiteY2" fmla="*/ 1025922 h 2051843"/>
                <a:gd name="connsiteX3" fmla="*/ 1025922 w 2051843"/>
                <a:gd name="connsiteY3" fmla="*/ 2051844 h 2051843"/>
                <a:gd name="connsiteX4" fmla="*/ 0 w 2051843"/>
                <a:gd name="connsiteY4" fmla="*/ 1025922 h 205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843" h="2051843">
                  <a:moveTo>
                    <a:pt x="0" y="1025922"/>
                  </a:moveTo>
                  <a:cubicBezTo>
                    <a:pt x="0" y="459321"/>
                    <a:pt x="459321" y="0"/>
                    <a:pt x="1025922" y="0"/>
                  </a:cubicBezTo>
                  <a:cubicBezTo>
                    <a:pt x="1592523" y="0"/>
                    <a:pt x="2051844" y="459321"/>
                    <a:pt x="2051844" y="1025922"/>
                  </a:cubicBezTo>
                  <a:cubicBezTo>
                    <a:pt x="2051844" y="1592523"/>
                    <a:pt x="1592523" y="2051844"/>
                    <a:pt x="1025922" y="2051844"/>
                  </a:cubicBezTo>
                  <a:cubicBezTo>
                    <a:pt x="459321" y="2051844"/>
                    <a:pt x="0" y="1592523"/>
                    <a:pt x="0" y="1025922"/>
                  </a:cubicBezTo>
                  <a:close/>
                </a:path>
              </a:pathLst>
            </a:custGeom>
            <a:no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3035" tIns="383035" rIns="383035" bIns="383035"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sp>
          <p:nvSpPr>
            <p:cNvPr id="17" name="Freeform 16">
              <a:extLst>
                <a:ext uri="{FF2B5EF4-FFF2-40B4-BE49-F238E27FC236}">
                  <a16:creationId xmlns:a16="http://schemas.microsoft.com/office/drawing/2014/main" id="{460162D4-2B64-E3F7-8B68-E113C4E048AB}"/>
                </a:ext>
              </a:extLst>
            </p:cNvPr>
            <p:cNvSpPr/>
            <p:nvPr/>
          </p:nvSpPr>
          <p:spPr>
            <a:xfrm>
              <a:off x="5250854" y="1093717"/>
              <a:ext cx="1436290" cy="143629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5110" tIns="275110" rIns="275110" bIns="275110" numCol="1" spcCol="1270" anchor="ctr" anchorCtr="0">
              <a:noAutofit/>
            </a:bodyPr>
            <a:lstStyle/>
            <a:p>
              <a:pPr marL="0" lvl="0" indent="0" algn="ctr" defTabSz="2266950">
                <a:lnSpc>
                  <a:spcPct val="90000"/>
                </a:lnSpc>
                <a:spcBef>
                  <a:spcPct val="0"/>
                </a:spcBef>
                <a:spcAft>
                  <a:spcPct val="35000"/>
                </a:spcAft>
                <a:buNone/>
              </a:pPr>
              <a:endParaRPr lang="en-GB" sz="5100" kern="1200"/>
            </a:p>
          </p:txBody>
        </p:sp>
        <p:sp>
          <p:nvSpPr>
            <p:cNvPr id="18" name="Freeform 17">
              <a:extLst>
                <a:ext uri="{FF2B5EF4-FFF2-40B4-BE49-F238E27FC236}">
                  <a16:creationId xmlns:a16="http://schemas.microsoft.com/office/drawing/2014/main" id="{0B546D44-6CEF-A17D-02B0-900E10A9693D}"/>
                </a:ext>
              </a:extLst>
            </p:cNvPr>
            <p:cNvSpPr/>
            <p:nvPr/>
          </p:nvSpPr>
          <p:spPr>
            <a:xfrm>
              <a:off x="7137535" y="4361544"/>
              <a:ext cx="1436290" cy="143629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5110" tIns="275110" rIns="275110" bIns="275110" numCol="1" spcCol="1270" anchor="ctr" anchorCtr="0">
              <a:noAutofit/>
            </a:bodyPr>
            <a:lstStyle/>
            <a:p>
              <a:pPr marL="0" lvl="0" indent="0" algn="ctr" defTabSz="2266950">
                <a:lnSpc>
                  <a:spcPct val="90000"/>
                </a:lnSpc>
                <a:spcBef>
                  <a:spcPct val="0"/>
                </a:spcBef>
                <a:spcAft>
                  <a:spcPct val="35000"/>
                </a:spcAft>
                <a:buNone/>
              </a:pPr>
              <a:endParaRPr lang="en-GB" sz="5100" kern="1200"/>
            </a:p>
          </p:txBody>
        </p:sp>
        <p:sp>
          <p:nvSpPr>
            <p:cNvPr id="19" name="Freeform 18">
              <a:extLst>
                <a:ext uri="{FF2B5EF4-FFF2-40B4-BE49-F238E27FC236}">
                  <a16:creationId xmlns:a16="http://schemas.microsoft.com/office/drawing/2014/main" id="{6F26B8E3-1159-BAE6-F2E0-339A86D6C58C}"/>
                </a:ext>
              </a:extLst>
            </p:cNvPr>
            <p:cNvSpPr/>
            <p:nvPr/>
          </p:nvSpPr>
          <p:spPr>
            <a:xfrm>
              <a:off x="3364173" y="4361544"/>
              <a:ext cx="1436290" cy="1436290"/>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75110" tIns="275110" rIns="275110" bIns="275110" numCol="1" spcCol="1270" anchor="ctr" anchorCtr="0">
              <a:noAutofit/>
            </a:bodyPr>
            <a:lstStyle/>
            <a:p>
              <a:pPr marL="0" lvl="0" indent="0" algn="ctr" defTabSz="2266950">
                <a:lnSpc>
                  <a:spcPct val="90000"/>
                </a:lnSpc>
                <a:spcBef>
                  <a:spcPct val="0"/>
                </a:spcBef>
                <a:spcAft>
                  <a:spcPct val="35000"/>
                </a:spcAft>
                <a:buNone/>
              </a:pPr>
              <a:endParaRPr lang="en-GB" sz="5100" kern="1200"/>
            </a:p>
          </p:txBody>
        </p:sp>
      </p:grpSp>
      <p:pic>
        <p:nvPicPr>
          <p:cNvPr id="6" name="Picture 5">
            <a:extLst>
              <a:ext uri="{FF2B5EF4-FFF2-40B4-BE49-F238E27FC236}">
                <a16:creationId xmlns:a16="http://schemas.microsoft.com/office/drawing/2014/main" id="{C1609EE6-E1F5-1929-D335-825F12B6F34D}"/>
              </a:ext>
            </a:extLst>
          </p:cNvPr>
          <p:cNvPicPr>
            <a:picLocks noChangeAspect="1"/>
          </p:cNvPicPr>
          <p:nvPr/>
        </p:nvPicPr>
        <p:blipFill>
          <a:blip r:embed="rId2"/>
          <a:stretch>
            <a:fillRect/>
          </a:stretch>
        </p:blipFill>
        <p:spPr>
          <a:xfrm>
            <a:off x="3485966" y="4534090"/>
            <a:ext cx="1092384" cy="1092384"/>
          </a:xfrm>
          <a:prstGeom prst="rect">
            <a:avLst/>
          </a:prstGeom>
        </p:spPr>
      </p:pic>
      <p:pic>
        <p:nvPicPr>
          <p:cNvPr id="8" name="Picture 7">
            <a:extLst>
              <a:ext uri="{FF2B5EF4-FFF2-40B4-BE49-F238E27FC236}">
                <a16:creationId xmlns:a16="http://schemas.microsoft.com/office/drawing/2014/main" id="{EF2596E2-8815-243B-9B75-973F24012ABD}"/>
              </a:ext>
            </a:extLst>
          </p:cNvPr>
          <p:cNvPicPr>
            <a:picLocks noChangeAspect="1"/>
          </p:cNvPicPr>
          <p:nvPr/>
        </p:nvPicPr>
        <p:blipFill>
          <a:blip r:embed="rId3"/>
          <a:stretch>
            <a:fillRect/>
          </a:stretch>
        </p:blipFill>
        <p:spPr>
          <a:xfrm>
            <a:off x="7454899" y="4597775"/>
            <a:ext cx="969501" cy="969500"/>
          </a:xfrm>
          <a:prstGeom prst="rect">
            <a:avLst/>
          </a:prstGeom>
        </p:spPr>
      </p:pic>
      <p:pic>
        <p:nvPicPr>
          <p:cNvPr id="9" name="Picture 8">
            <a:extLst>
              <a:ext uri="{FF2B5EF4-FFF2-40B4-BE49-F238E27FC236}">
                <a16:creationId xmlns:a16="http://schemas.microsoft.com/office/drawing/2014/main" id="{36022DE1-5B29-161F-744C-9E44F1BFA774}"/>
              </a:ext>
            </a:extLst>
          </p:cNvPr>
          <p:cNvPicPr>
            <a:picLocks noChangeAspect="1"/>
          </p:cNvPicPr>
          <p:nvPr/>
        </p:nvPicPr>
        <p:blipFill>
          <a:blip r:embed="rId4"/>
          <a:stretch>
            <a:fillRect/>
          </a:stretch>
        </p:blipFill>
        <p:spPr>
          <a:xfrm>
            <a:off x="5383579" y="1304276"/>
            <a:ext cx="1029921" cy="1029919"/>
          </a:xfrm>
          <a:prstGeom prst="rect">
            <a:avLst/>
          </a:prstGeom>
        </p:spPr>
      </p:pic>
      <p:pic>
        <p:nvPicPr>
          <p:cNvPr id="10" name="Graphic 9" descr="Close with solid fill">
            <a:extLst>
              <a:ext uri="{FF2B5EF4-FFF2-40B4-BE49-F238E27FC236}">
                <a16:creationId xmlns:a16="http://schemas.microsoft.com/office/drawing/2014/main" id="{459E9DAD-6888-0F3A-85FD-A5AA43B41F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4598" y="897461"/>
            <a:ext cx="1828802" cy="1828802"/>
          </a:xfrm>
          <a:prstGeom prst="rect">
            <a:avLst/>
          </a:prstGeom>
        </p:spPr>
      </p:pic>
      <p:pic>
        <p:nvPicPr>
          <p:cNvPr id="11" name="Graphic 10" descr="Close with solid fill">
            <a:extLst>
              <a:ext uri="{FF2B5EF4-FFF2-40B4-BE49-F238E27FC236}">
                <a16:creationId xmlns:a16="http://schemas.microsoft.com/office/drawing/2014/main" id="{5298EF63-681C-E702-9FD7-D4B55B1B3F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7917" y="4214530"/>
            <a:ext cx="1828802" cy="1828802"/>
          </a:xfrm>
          <a:prstGeom prst="rect">
            <a:avLst/>
          </a:prstGeom>
        </p:spPr>
      </p:pic>
      <p:pic>
        <p:nvPicPr>
          <p:cNvPr id="20" name="Graphic 19" descr="Close with solid fill">
            <a:extLst>
              <a:ext uri="{FF2B5EF4-FFF2-40B4-BE49-F238E27FC236}">
                <a16:creationId xmlns:a16="http://schemas.microsoft.com/office/drawing/2014/main" id="{BB335F89-BE0C-EC6F-8818-C2B283A963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1279" y="4214530"/>
            <a:ext cx="1828802" cy="1828802"/>
          </a:xfrm>
          <a:prstGeom prst="rect">
            <a:avLst/>
          </a:prstGeom>
        </p:spPr>
      </p:pic>
      <p:pic>
        <p:nvPicPr>
          <p:cNvPr id="2" name="Picture 1">
            <a:extLst>
              <a:ext uri="{FF2B5EF4-FFF2-40B4-BE49-F238E27FC236}">
                <a16:creationId xmlns:a16="http://schemas.microsoft.com/office/drawing/2014/main" id="{208BA541-120C-B82C-9E88-9D2844E705C2}"/>
              </a:ext>
            </a:extLst>
          </p:cNvPr>
          <p:cNvPicPr>
            <a:picLocks noChangeAspect="1"/>
          </p:cNvPicPr>
          <p:nvPr/>
        </p:nvPicPr>
        <p:blipFill>
          <a:blip r:embed="rId7"/>
          <a:stretch>
            <a:fillRect/>
          </a:stretch>
        </p:blipFill>
        <p:spPr>
          <a:xfrm>
            <a:off x="4782296" y="2638258"/>
            <a:ext cx="2379648" cy="2379648"/>
          </a:xfrm>
          <a:prstGeom prst="rect">
            <a:avLst/>
          </a:prstGeom>
        </p:spPr>
      </p:pic>
      <p:sp>
        <p:nvSpPr>
          <p:cNvPr id="7" name="TextBox 6">
            <a:extLst>
              <a:ext uri="{FF2B5EF4-FFF2-40B4-BE49-F238E27FC236}">
                <a16:creationId xmlns:a16="http://schemas.microsoft.com/office/drawing/2014/main" id="{C4CEBE07-0083-EA82-ED2B-1C8FE24D9DF0}"/>
              </a:ext>
            </a:extLst>
          </p:cNvPr>
          <p:cNvSpPr txBox="1"/>
          <p:nvPr/>
        </p:nvSpPr>
        <p:spPr>
          <a:xfrm>
            <a:off x="5555674" y="5126157"/>
            <a:ext cx="6636326" cy="584775"/>
          </a:xfrm>
          <a:prstGeom prst="rect">
            <a:avLst/>
          </a:prstGeom>
          <a:noFill/>
        </p:spPr>
        <p:txBody>
          <a:bodyPr wrap="square">
            <a:spAutoFit/>
          </a:bodyPr>
          <a:lstStyle/>
          <a:p>
            <a:r>
              <a:rPr lang="en-US" sz="3200" b="1">
                <a:latin typeface="Aharoni" panose="02010803020104030203" pitchFamily="2" charset="-79"/>
                <a:cs typeface="Aharoni" panose="02010803020104030203" pitchFamily="2" charset="-79"/>
              </a:rPr>
              <a:t>Rae</a:t>
            </a:r>
            <a:endParaRPr lang="en-US" sz="3200"/>
          </a:p>
        </p:txBody>
      </p:sp>
      <p:grpSp>
        <p:nvGrpSpPr>
          <p:cNvPr id="22" name="Group 21">
            <a:extLst>
              <a:ext uri="{FF2B5EF4-FFF2-40B4-BE49-F238E27FC236}">
                <a16:creationId xmlns:a16="http://schemas.microsoft.com/office/drawing/2014/main" id="{BEBDF9C3-88DA-5011-375C-19C1D6EE272C}"/>
              </a:ext>
            </a:extLst>
          </p:cNvPr>
          <p:cNvGrpSpPr/>
          <p:nvPr/>
        </p:nvGrpSpPr>
        <p:grpSpPr>
          <a:xfrm>
            <a:off x="4810304" y="2573238"/>
            <a:ext cx="2184617" cy="2607399"/>
            <a:chOff x="8331982" y="1573520"/>
            <a:chExt cx="2461204" cy="2554108"/>
          </a:xfrm>
        </p:grpSpPr>
        <p:sp>
          <p:nvSpPr>
            <p:cNvPr id="21" name="Rectangle 20">
              <a:extLst>
                <a:ext uri="{FF2B5EF4-FFF2-40B4-BE49-F238E27FC236}">
                  <a16:creationId xmlns:a16="http://schemas.microsoft.com/office/drawing/2014/main" id="{FF742001-34D2-0DC9-52D5-C0EE13B7B6D2}"/>
                </a:ext>
              </a:extLst>
            </p:cNvPr>
            <p:cNvSpPr/>
            <p:nvPr/>
          </p:nvSpPr>
          <p:spPr>
            <a:xfrm>
              <a:off x="8331982" y="1573520"/>
              <a:ext cx="2461204" cy="25541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032535B-0D28-E94E-64A9-AD79DF89584D}"/>
                </a:ext>
              </a:extLst>
            </p:cNvPr>
            <p:cNvPicPr>
              <a:picLocks noChangeAspect="1"/>
            </p:cNvPicPr>
            <p:nvPr/>
          </p:nvPicPr>
          <p:blipFill>
            <a:blip r:embed="rId8"/>
            <a:stretch>
              <a:fillRect/>
            </a:stretch>
          </p:blipFill>
          <p:spPr>
            <a:xfrm>
              <a:off x="8423102" y="1759152"/>
              <a:ext cx="2220086" cy="2220086"/>
            </a:xfrm>
            <a:prstGeom prst="rect">
              <a:avLst/>
            </a:prstGeom>
          </p:spPr>
        </p:pic>
      </p:grpSp>
    </p:spTree>
    <p:extLst>
      <p:ext uri="{BB962C8B-B14F-4D97-AF65-F5344CB8AC3E}">
        <p14:creationId xmlns:p14="http://schemas.microsoft.com/office/powerpoint/2010/main" val="272107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82A00-D8AD-0A2B-7140-A11CE0C2B3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196CA3-37CD-29C6-33C0-4CAC7B236BB2}"/>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are our design considerations behind rubber electrodes?</a:t>
            </a:r>
            <a:endParaRPr lang="en-US"/>
          </a:p>
        </p:txBody>
      </p:sp>
      <p:sp>
        <p:nvSpPr>
          <p:cNvPr id="11" name="TextBox 10">
            <a:extLst>
              <a:ext uri="{FF2B5EF4-FFF2-40B4-BE49-F238E27FC236}">
                <a16:creationId xmlns:a16="http://schemas.microsoft.com/office/drawing/2014/main" id="{43657E42-BE14-FFAB-92BD-A7177C154FB5}"/>
              </a:ext>
            </a:extLst>
          </p:cNvPr>
          <p:cNvSpPr txBox="1"/>
          <p:nvPr/>
        </p:nvSpPr>
        <p:spPr>
          <a:xfrm>
            <a:off x="554182" y="5155348"/>
            <a:ext cx="11560255" cy="1477328"/>
          </a:xfrm>
          <a:prstGeom prst="rect">
            <a:avLst/>
          </a:prstGeom>
          <a:noFill/>
        </p:spPr>
        <p:txBody>
          <a:bodyPr wrap="square">
            <a:spAutoFit/>
          </a:bodyPr>
          <a:lstStyle/>
          <a:p>
            <a:r>
              <a:rPr lang="en-SG"/>
              <a:t>1. Skin impedance: 53 k</a:t>
            </a:r>
            <a:r>
              <a:rPr lang="el-GR"/>
              <a:t>Ω </a:t>
            </a:r>
            <a:r>
              <a:rPr lang="en-SG"/>
              <a:t>vs 98 k</a:t>
            </a:r>
            <a:r>
              <a:rPr lang="el-GR"/>
              <a:t>Ω → </a:t>
            </a:r>
            <a:r>
              <a:rPr lang="el-GR" b="1">
                <a:solidFill>
                  <a:srgbClr val="102440"/>
                </a:solidFill>
              </a:rPr>
              <a:t>84.9% </a:t>
            </a:r>
            <a:r>
              <a:rPr lang="en-SG" b="1">
                <a:solidFill>
                  <a:srgbClr val="102440"/>
                </a:solidFill>
              </a:rPr>
              <a:t>better</a:t>
            </a:r>
          </a:p>
          <a:p>
            <a:r>
              <a:rPr lang="en-SG"/>
              <a:t>2. % of maximal voluntary contraction: 21.2% vs 12% → </a:t>
            </a:r>
            <a:r>
              <a:rPr lang="en-SG" b="1">
                <a:solidFill>
                  <a:srgbClr val="102440"/>
                </a:solidFill>
              </a:rPr>
              <a:t>76.7% better</a:t>
            </a:r>
          </a:p>
          <a:p>
            <a:r>
              <a:rPr lang="en-SG"/>
              <a:t>3. Quadriceps torque produced: 33.5 </a:t>
            </a:r>
            <a:r>
              <a:rPr lang="en-SG" err="1"/>
              <a:t>N·m</a:t>
            </a:r>
            <a:r>
              <a:rPr lang="en-SG"/>
              <a:t> vs 17.9 </a:t>
            </a:r>
            <a:r>
              <a:rPr lang="en-SG" err="1"/>
              <a:t>N·m</a:t>
            </a:r>
            <a:r>
              <a:rPr lang="en-SG"/>
              <a:t> → </a:t>
            </a:r>
            <a:r>
              <a:rPr lang="en-SG" b="1">
                <a:solidFill>
                  <a:srgbClr val="102440"/>
                </a:solidFill>
              </a:rPr>
              <a:t>87.5% better</a:t>
            </a:r>
          </a:p>
          <a:p>
            <a:r>
              <a:rPr lang="en-SG">
                <a:sym typeface="Wingdings" pitchFamily="2" charset="2"/>
              </a:rPr>
              <a:t>4. </a:t>
            </a:r>
            <a:r>
              <a:rPr lang="en-SG"/>
              <a:t>The lower skin impedance (~half) with rubber electrodes allows more comfortable stimulation, enabling nearly double the muscle activation and torque output, leading to a stronger training effect.</a:t>
            </a:r>
          </a:p>
        </p:txBody>
      </p:sp>
      <p:sp>
        <p:nvSpPr>
          <p:cNvPr id="13" name="TextBox 12">
            <a:extLst>
              <a:ext uri="{FF2B5EF4-FFF2-40B4-BE49-F238E27FC236}">
                <a16:creationId xmlns:a16="http://schemas.microsoft.com/office/drawing/2014/main" id="{61A29EE9-B36D-DCF0-328A-25899822F1DC}"/>
              </a:ext>
            </a:extLst>
          </p:cNvPr>
          <p:cNvSpPr txBox="1"/>
          <p:nvPr/>
        </p:nvSpPr>
        <p:spPr>
          <a:xfrm>
            <a:off x="5159337" y="944602"/>
            <a:ext cx="8348132" cy="369332"/>
          </a:xfrm>
          <a:prstGeom prst="rect">
            <a:avLst/>
          </a:prstGeom>
          <a:noFill/>
        </p:spPr>
        <p:txBody>
          <a:bodyPr wrap="square">
            <a:spAutoFit/>
          </a:bodyPr>
          <a:lstStyle/>
          <a:p>
            <a:pPr marL="342900" indent="-342900">
              <a:buAutoNum type="arabicPeriod"/>
            </a:pPr>
            <a:r>
              <a:rPr lang="en-GB" b="1" u="sng"/>
              <a:t>Regular electrodes (4-6 weeks)</a:t>
            </a:r>
            <a:endParaRPr lang="en-GB"/>
          </a:p>
        </p:txBody>
      </p:sp>
      <p:sp>
        <p:nvSpPr>
          <p:cNvPr id="15" name="TextBox 14">
            <a:extLst>
              <a:ext uri="{FF2B5EF4-FFF2-40B4-BE49-F238E27FC236}">
                <a16:creationId xmlns:a16="http://schemas.microsoft.com/office/drawing/2014/main" id="{B9888623-8F0A-01AA-B4A5-2D8FD16DD433}"/>
              </a:ext>
            </a:extLst>
          </p:cNvPr>
          <p:cNvSpPr txBox="1"/>
          <p:nvPr/>
        </p:nvSpPr>
        <p:spPr>
          <a:xfrm>
            <a:off x="5231055" y="3676182"/>
            <a:ext cx="10761132" cy="369332"/>
          </a:xfrm>
          <a:prstGeom prst="rect">
            <a:avLst/>
          </a:prstGeom>
          <a:noFill/>
        </p:spPr>
        <p:txBody>
          <a:bodyPr wrap="square">
            <a:spAutoFit/>
          </a:bodyPr>
          <a:lstStyle/>
          <a:p>
            <a:r>
              <a:rPr lang="en-GB" b="1"/>
              <a:t>2.    </a:t>
            </a:r>
            <a:r>
              <a:rPr lang="en-GB" b="1" u="sng"/>
              <a:t>Rubber electrodes (3 months)</a:t>
            </a:r>
            <a:endParaRPr lang="en-GB"/>
          </a:p>
        </p:txBody>
      </p:sp>
      <p:sp>
        <p:nvSpPr>
          <p:cNvPr id="19" name="TextBox 18">
            <a:extLst>
              <a:ext uri="{FF2B5EF4-FFF2-40B4-BE49-F238E27FC236}">
                <a16:creationId xmlns:a16="http://schemas.microsoft.com/office/drawing/2014/main" id="{918A0A20-C658-537D-3938-F214EFC26A86}"/>
              </a:ext>
            </a:extLst>
          </p:cNvPr>
          <p:cNvSpPr txBox="1"/>
          <p:nvPr/>
        </p:nvSpPr>
        <p:spPr>
          <a:xfrm>
            <a:off x="5559608" y="4045514"/>
            <a:ext cx="6308765" cy="553998"/>
          </a:xfrm>
          <a:prstGeom prst="rect">
            <a:avLst/>
          </a:prstGeom>
          <a:noFill/>
        </p:spPr>
        <p:txBody>
          <a:bodyPr wrap="square">
            <a:spAutoFit/>
          </a:bodyPr>
          <a:lstStyle/>
          <a:p>
            <a:pPr>
              <a:buFont typeface="Arial" panose="020B0604020202020204" pitchFamily="34" charset="0"/>
              <a:buChar char="•"/>
            </a:pPr>
            <a:r>
              <a:rPr lang="en-SG" sz="1500"/>
              <a:t>Less maintenance than Self-Adhesive Electrode </a:t>
            </a:r>
          </a:p>
          <a:p>
            <a:pPr>
              <a:buFont typeface="Arial" panose="020B0604020202020204" pitchFamily="34" charset="0"/>
              <a:buChar char="•"/>
            </a:pPr>
            <a:r>
              <a:rPr lang="en-SG" sz="1500"/>
              <a:t>Just strap it on and wipe with alcohol wipes after each use</a:t>
            </a:r>
          </a:p>
        </p:txBody>
      </p:sp>
      <p:sp>
        <p:nvSpPr>
          <p:cNvPr id="20" name="Rounded Rectangle 19">
            <a:extLst>
              <a:ext uri="{FF2B5EF4-FFF2-40B4-BE49-F238E27FC236}">
                <a16:creationId xmlns:a16="http://schemas.microsoft.com/office/drawing/2014/main" id="{CDB353DD-E1A4-DAB1-25DA-5B88C01170DA}"/>
              </a:ext>
            </a:extLst>
          </p:cNvPr>
          <p:cNvSpPr/>
          <p:nvPr/>
        </p:nvSpPr>
        <p:spPr>
          <a:xfrm>
            <a:off x="361870" y="4651942"/>
            <a:ext cx="11275948" cy="505882"/>
          </a:xfrm>
          <a:prstGeom prst="roundRect">
            <a:avLst>
              <a:gd name="adj" fmla="val 18298"/>
            </a:avLst>
          </a:prstGeom>
          <a:solidFill>
            <a:schemeClr val="accent1">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white object with a red circle and black squares&#10;&#10;Description automatically generated">
            <a:extLst>
              <a:ext uri="{FF2B5EF4-FFF2-40B4-BE49-F238E27FC236}">
                <a16:creationId xmlns:a16="http://schemas.microsoft.com/office/drawing/2014/main" id="{966CDCCE-5CCE-92A1-08D5-F82BFA9DD023}"/>
              </a:ext>
            </a:extLst>
          </p:cNvPr>
          <p:cNvPicPr>
            <a:picLocks noChangeAspect="1"/>
          </p:cNvPicPr>
          <p:nvPr/>
        </p:nvPicPr>
        <p:blipFill>
          <a:blip r:embed="rId2"/>
          <a:srcRect l="26835" t="9417" r="18260" b="27468"/>
          <a:stretch/>
        </p:blipFill>
        <p:spPr>
          <a:xfrm>
            <a:off x="1558585" y="1076452"/>
            <a:ext cx="2032201" cy="3363520"/>
          </a:xfrm>
          <a:prstGeom prst="rect">
            <a:avLst/>
          </a:prstGeom>
        </p:spPr>
      </p:pic>
      <p:sp>
        <p:nvSpPr>
          <p:cNvPr id="9" name="TextBox 8">
            <a:extLst>
              <a:ext uri="{FF2B5EF4-FFF2-40B4-BE49-F238E27FC236}">
                <a16:creationId xmlns:a16="http://schemas.microsoft.com/office/drawing/2014/main" id="{AAC611C1-DBF4-D527-8630-C5A75A22B80A}"/>
              </a:ext>
            </a:extLst>
          </p:cNvPr>
          <p:cNvSpPr txBox="1"/>
          <p:nvPr/>
        </p:nvSpPr>
        <p:spPr>
          <a:xfrm>
            <a:off x="0" y="6627168"/>
            <a:ext cx="7660975" cy="230832"/>
          </a:xfrm>
          <a:prstGeom prst="rect">
            <a:avLst/>
          </a:prstGeom>
          <a:noFill/>
        </p:spPr>
        <p:txBody>
          <a:bodyPr wrap="square">
            <a:spAutoFit/>
          </a:bodyPr>
          <a:lstStyle/>
          <a:p>
            <a:r>
              <a:rPr lang="en-US" sz="900">
                <a:solidFill>
                  <a:srgbClr val="0070C0"/>
                </a:solidFill>
              </a:rPr>
              <a:t>https://</a:t>
            </a:r>
            <a:r>
              <a:rPr lang="en-US" sz="900" err="1">
                <a:solidFill>
                  <a:srgbClr val="0070C0"/>
                </a:solidFill>
              </a:rPr>
              <a:t>cdn.competec.ch</a:t>
            </a:r>
            <a:r>
              <a:rPr lang="en-US" sz="900">
                <a:solidFill>
                  <a:srgbClr val="0070C0"/>
                </a:solidFill>
              </a:rPr>
              <a:t>/documents2/4/3/9/203170934/203170934.pdf?</a:t>
            </a:r>
          </a:p>
        </p:txBody>
      </p:sp>
      <p:grpSp>
        <p:nvGrpSpPr>
          <p:cNvPr id="12" name="Group 11">
            <a:extLst>
              <a:ext uri="{FF2B5EF4-FFF2-40B4-BE49-F238E27FC236}">
                <a16:creationId xmlns:a16="http://schemas.microsoft.com/office/drawing/2014/main" id="{37EBA651-B1D0-552F-88FE-A85E3D69A8A7}"/>
              </a:ext>
            </a:extLst>
          </p:cNvPr>
          <p:cNvGrpSpPr/>
          <p:nvPr/>
        </p:nvGrpSpPr>
        <p:grpSpPr>
          <a:xfrm>
            <a:off x="5300014" y="1363254"/>
            <a:ext cx="4666946" cy="2222742"/>
            <a:chOff x="5159337" y="1348901"/>
            <a:chExt cx="4666946" cy="2222742"/>
          </a:xfrm>
        </p:grpSpPr>
        <p:pic>
          <p:nvPicPr>
            <p:cNvPr id="7" name="Picture 6" descr="A close-up of a text&#10;&#10;Description automatically generated">
              <a:extLst>
                <a:ext uri="{FF2B5EF4-FFF2-40B4-BE49-F238E27FC236}">
                  <a16:creationId xmlns:a16="http://schemas.microsoft.com/office/drawing/2014/main" id="{0ED6FCCA-8F53-3B0F-4AB3-2477718F9BD0}"/>
                </a:ext>
              </a:extLst>
            </p:cNvPr>
            <p:cNvPicPr>
              <a:picLocks noChangeAspect="1"/>
            </p:cNvPicPr>
            <p:nvPr/>
          </p:nvPicPr>
          <p:blipFill>
            <a:blip r:embed="rId3"/>
            <a:srcRect t="2418"/>
            <a:stretch/>
          </p:blipFill>
          <p:spPr>
            <a:xfrm>
              <a:off x="5159337" y="1369688"/>
              <a:ext cx="4584700" cy="2181168"/>
            </a:xfrm>
            <a:prstGeom prst="rect">
              <a:avLst/>
            </a:prstGeom>
            <a:effectLst>
              <a:outerShdw blurRad="50800" dist="50800" dir="5400000" sx="45126" sy="45126" algn="ctr" rotWithShape="0">
                <a:srgbClr val="000000">
                  <a:alpha val="0"/>
                </a:srgbClr>
              </a:outerShdw>
            </a:effectLst>
          </p:spPr>
        </p:pic>
        <p:sp>
          <p:nvSpPr>
            <p:cNvPr id="10" name="Rectangle 9">
              <a:extLst>
                <a:ext uri="{FF2B5EF4-FFF2-40B4-BE49-F238E27FC236}">
                  <a16:creationId xmlns:a16="http://schemas.microsoft.com/office/drawing/2014/main" id="{FE501EBC-9A71-ED59-DC6E-A6CA5197B01A}"/>
                </a:ext>
              </a:extLst>
            </p:cNvPr>
            <p:cNvSpPr/>
            <p:nvPr/>
          </p:nvSpPr>
          <p:spPr>
            <a:xfrm>
              <a:off x="5159337" y="1348901"/>
              <a:ext cx="4666946" cy="222274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24600207-3DD0-4874-AE3B-DB239B717B9D}"/>
              </a:ext>
            </a:extLst>
          </p:cNvPr>
          <p:cNvSpPr txBox="1"/>
          <p:nvPr/>
        </p:nvSpPr>
        <p:spPr>
          <a:xfrm>
            <a:off x="361870" y="4720217"/>
            <a:ext cx="14086826" cy="369332"/>
          </a:xfrm>
          <a:prstGeom prst="rect">
            <a:avLst/>
          </a:prstGeom>
          <a:noFill/>
        </p:spPr>
        <p:txBody>
          <a:bodyPr wrap="square">
            <a:spAutoFit/>
          </a:bodyPr>
          <a:lstStyle/>
          <a:p>
            <a:r>
              <a:rPr lang="en-SG">
                <a:latin typeface="Aharoni" panose="02010803020104030203" pitchFamily="2" charset="-79"/>
                <a:cs typeface="Aharoni" panose="02010803020104030203" pitchFamily="2" charset="-79"/>
              </a:rPr>
              <a:t>Carbonized rubber electrodes showed superior performance compared to sticky (gel-based) electrodes</a:t>
            </a:r>
          </a:p>
        </p:txBody>
      </p:sp>
    </p:spTree>
    <p:extLst>
      <p:ext uri="{BB962C8B-B14F-4D97-AF65-F5344CB8AC3E}">
        <p14:creationId xmlns:p14="http://schemas.microsoft.com/office/powerpoint/2010/main" val="1507544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1B5BD-D54A-DE7E-3805-96962AE71F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69BF4A-D19F-8EA3-6651-6FD62085C51E}"/>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materials are we using in </a:t>
            </a:r>
            <a:r>
              <a:rPr lang="en-US" sz="2400" err="1">
                <a:solidFill>
                  <a:srgbClr val="112541"/>
                </a:solidFill>
                <a:latin typeface="Aharoni"/>
                <a:cs typeface="Aharoni"/>
              </a:rPr>
              <a:t>Neurostride</a:t>
            </a:r>
            <a:r>
              <a:rPr lang="en-US" sz="2400">
                <a:solidFill>
                  <a:srgbClr val="112541"/>
                </a:solidFill>
                <a:latin typeface="Aharoni"/>
                <a:cs typeface="Aharoni"/>
              </a:rPr>
              <a:t>? (1)</a:t>
            </a:r>
            <a:endParaRPr lang="en-US"/>
          </a:p>
        </p:txBody>
      </p:sp>
      <p:sp>
        <p:nvSpPr>
          <p:cNvPr id="4" name="TextBox 3">
            <a:extLst>
              <a:ext uri="{FF2B5EF4-FFF2-40B4-BE49-F238E27FC236}">
                <a16:creationId xmlns:a16="http://schemas.microsoft.com/office/drawing/2014/main" id="{0AA0160B-E584-40F1-E49C-63BBAF594D89}"/>
              </a:ext>
            </a:extLst>
          </p:cNvPr>
          <p:cNvSpPr txBox="1"/>
          <p:nvPr/>
        </p:nvSpPr>
        <p:spPr>
          <a:xfrm>
            <a:off x="4550398" y="1507920"/>
            <a:ext cx="7286569" cy="952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Layer 1 &amp; 3: </a:t>
            </a:r>
            <a:r>
              <a:rPr lang="en-GB" b="1" u="sng"/>
              <a:t>Lycra Fabric </a:t>
            </a:r>
            <a:endParaRPr lang="en-US"/>
          </a:p>
          <a:p>
            <a:pPr marL="742950" lvl="1" indent="-285750">
              <a:buFont typeface="Courier New"/>
              <a:buChar char="o"/>
            </a:pPr>
            <a:r>
              <a:rPr lang="en-GB"/>
              <a:t>Insulating fabric between electrodes to separate cathode and anode.</a:t>
            </a:r>
            <a:endParaRPr lang="en-US"/>
          </a:p>
        </p:txBody>
      </p:sp>
      <p:sp>
        <p:nvSpPr>
          <p:cNvPr id="14" name="TextBox 13">
            <a:extLst>
              <a:ext uri="{FF2B5EF4-FFF2-40B4-BE49-F238E27FC236}">
                <a16:creationId xmlns:a16="http://schemas.microsoft.com/office/drawing/2014/main" id="{0BA94878-1154-D900-E0F0-64F1CF59FAE0}"/>
              </a:ext>
            </a:extLst>
          </p:cNvPr>
          <p:cNvSpPr txBox="1"/>
          <p:nvPr/>
        </p:nvSpPr>
        <p:spPr>
          <a:xfrm>
            <a:off x="4550398" y="1137631"/>
            <a:ext cx="4616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u="sng"/>
              <a:t>Electrode Patch: (in blue)</a:t>
            </a:r>
          </a:p>
        </p:txBody>
      </p:sp>
      <p:sp>
        <p:nvSpPr>
          <p:cNvPr id="15" name="TextBox 14">
            <a:extLst>
              <a:ext uri="{FF2B5EF4-FFF2-40B4-BE49-F238E27FC236}">
                <a16:creationId xmlns:a16="http://schemas.microsoft.com/office/drawing/2014/main" id="{46F2F01A-7BFF-E7C3-91D3-283F9D526852}"/>
              </a:ext>
            </a:extLst>
          </p:cNvPr>
          <p:cNvSpPr txBox="1"/>
          <p:nvPr/>
        </p:nvSpPr>
        <p:spPr>
          <a:xfrm>
            <a:off x="4550398" y="2461919"/>
            <a:ext cx="70225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Layer 2: </a:t>
            </a:r>
            <a:r>
              <a:rPr lang="en-GB" b="1" u="sng"/>
              <a:t>Carbon </a:t>
            </a:r>
            <a:r>
              <a:rPr lang="en-GB" b="1" u="sng" err="1"/>
              <a:t>fiber</a:t>
            </a:r>
            <a:r>
              <a:rPr lang="en-GB" b="1" u="sng"/>
              <a:t> fabric </a:t>
            </a:r>
            <a:endParaRPr lang="en-GB"/>
          </a:p>
          <a:p>
            <a:pPr marL="800100" lvl="1" indent="-342900">
              <a:buFont typeface="Courier New,monospace"/>
              <a:buChar char="o"/>
            </a:pPr>
            <a:r>
              <a:rPr lang="en-GB"/>
              <a:t>Properties: </a:t>
            </a:r>
            <a:endParaRPr lang="en-US"/>
          </a:p>
          <a:p>
            <a:pPr marL="1257300" lvl="2" indent="-342900">
              <a:buFont typeface="Wingdings"/>
              <a:buChar char="§"/>
            </a:pPr>
            <a:r>
              <a:rPr lang="en-GB"/>
              <a:t>Conductive — carry current efficiently to electrodes</a:t>
            </a:r>
            <a:endParaRPr lang="en-US"/>
          </a:p>
          <a:p>
            <a:pPr marL="1257300" lvl="2" indent="-342900">
              <a:buFont typeface="Wingdings"/>
              <a:buChar char="§"/>
            </a:pPr>
            <a:r>
              <a:rPr lang="en-GB"/>
              <a:t>Flexible and durable — allows the conductive electrodes to maintain contact with the skin </a:t>
            </a:r>
            <a:endParaRPr lang="en-US"/>
          </a:p>
          <a:p>
            <a:pPr marL="742950" lvl="1" indent="-285750">
              <a:buFont typeface="Courier New"/>
              <a:buChar char="o"/>
            </a:pPr>
            <a:r>
              <a:rPr lang="en-GB"/>
              <a:t>Method: </a:t>
            </a:r>
          </a:p>
          <a:p>
            <a:pPr marL="1200150" lvl="2" indent="-285750">
              <a:buFont typeface="Wingdings"/>
              <a:buChar char="§"/>
            </a:pPr>
            <a:r>
              <a:rPr lang="en-GB"/>
              <a:t>Use twill-weaved carbon </a:t>
            </a:r>
            <a:r>
              <a:rPr lang="en-GB" err="1"/>
              <a:t>fiber</a:t>
            </a:r>
            <a:r>
              <a:rPr lang="en-GB"/>
              <a:t> fabric to increase flexibility and comfort of the brace</a:t>
            </a:r>
          </a:p>
        </p:txBody>
      </p:sp>
      <p:sp>
        <p:nvSpPr>
          <p:cNvPr id="18" name="TextBox 17">
            <a:extLst>
              <a:ext uri="{FF2B5EF4-FFF2-40B4-BE49-F238E27FC236}">
                <a16:creationId xmlns:a16="http://schemas.microsoft.com/office/drawing/2014/main" id="{0BD843A3-C2D2-8D75-E040-2F90071E5390}"/>
              </a:ext>
            </a:extLst>
          </p:cNvPr>
          <p:cNvSpPr txBox="1"/>
          <p:nvPr/>
        </p:nvSpPr>
        <p:spPr>
          <a:xfrm>
            <a:off x="5000675" y="4868321"/>
            <a:ext cx="323702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Case Study: Wearable Cardioverter Defibrillator (WCD) — conductive textiles within a vest-like garment to house electrodes that monitor heart's rhythm and deliver defibrillation shocks</a:t>
            </a:r>
          </a:p>
        </p:txBody>
      </p:sp>
      <p:pic>
        <p:nvPicPr>
          <p:cNvPr id="20" name="Picture 19" descr="The Wearable Cardioverter Defibrillator: A Life (Vest) of Controversy -  American College of Cardiology">
            <a:extLst>
              <a:ext uri="{FF2B5EF4-FFF2-40B4-BE49-F238E27FC236}">
                <a16:creationId xmlns:a16="http://schemas.microsoft.com/office/drawing/2014/main" id="{1B20A156-A52A-9EF1-04A4-3C685F2626A3}"/>
              </a:ext>
            </a:extLst>
          </p:cNvPr>
          <p:cNvPicPr>
            <a:picLocks noChangeAspect="1"/>
          </p:cNvPicPr>
          <p:nvPr/>
        </p:nvPicPr>
        <p:blipFill>
          <a:blip r:embed="rId3"/>
          <a:stretch>
            <a:fillRect/>
          </a:stretch>
        </p:blipFill>
        <p:spPr>
          <a:xfrm>
            <a:off x="8670137" y="4762448"/>
            <a:ext cx="2353766" cy="1379481"/>
          </a:xfrm>
          <a:prstGeom prst="rect">
            <a:avLst/>
          </a:prstGeom>
        </p:spPr>
      </p:pic>
      <p:pic>
        <p:nvPicPr>
          <p:cNvPr id="25" name="Picture 24" descr="A drawing of a blue and yellow vest&#10;&#10;AI-generated content may be incorrect.">
            <a:extLst>
              <a:ext uri="{FF2B5EF4-FFF2-40B4-BE49-F238E27FC236}">
                <a16:creationId xmlns:a16="http://schemas.microsoft.com/office/drawing/2014/main" id="{6FD51009-F5C7-E053-D37C-66F6B8730333}"/>
              </a:ext>
            </a:extLst>
          </p:cNvPr>
          <p:cNvPicPr>
            <a:picLocks noChangeAspect="1"/>
          </p:cNvPicPr>
          <p:nvPr/>
        </p:nvPicPr>
        <p:blipFill>
          <a:blip r:embed="rId4"/>
          <a:stretch>
            <a:fillRect/>
          </a:stretch>
        </p:blipFill>
        <p:spPr>
          <a:xfrm>
            <a:off x="498452" y="1176000"/>
            <a:ext cx="3491095" cy="5010000"/>
          </a:xfrm>
          <a:prstGeom prst="rect">
            <a:avLst/>
          </a:prstGeom>
        </p:spPr>
      </p:pic>
      <p:sp>
        <p:nvSpPr>
          <p:cNvPr id="27" name="TextBox 26">
            <a:extLst>
              <a:ext uri="{FF2B5EF4-FFF2-40B4-BE49-F238E27FC236}">
                <a16:creationId xmlns:a16="http://schemas.microsoft.com/office/drawing/2014/main" id="{CEBA795C-AD9D-7705-5FF9-FF3B636D1719}"/>
              </a:ext>
            </a:extLst>
          </p:cNvPr>
          <p:cNvSpPr txBox="1"/>
          <p:nvPr/>
        </p:nvSpPr>
        <p:spPr>
          <a:xfrm>
            <a:off x="2916410" y="4052793"/>
            <a:ext cx="6635260" cy="646331"/>
          </a:xfrm>
          <a:prstGeom prst="rect">
            <a:avLst/>
          </a:prstGeom>
          <a:noFill/>
        </p:spPr>
        <p:txBody>
          <a:bodyPr wrap="square" lIns="91440" tIns="45720" rIns="91440" bIns="45720" anchor="t">
            <a:spAutoFit/>
          </a:bodyPr>
          <a:lstStyle/>
          <a:p>
            <a:r>
              <a:rPr lang="en-US" b="1">
                <a:latin typeface="Aharoni"/>
                <a:cs typeface="Aharoni"/>
              </a:rPr>
              <a:t>Conductive Carbon </a:t>
            </a:r>
            <a:endParaRPr lang="en-US">
              <a:latin typeface="Aptos" panose="02110004020202020204"/>
              <a:cs typeface="Aharoni"/>
            </a:endParaRPr>
          </a:p>
          <a:p>
            <a:r>
              <a:rPr lang="en-US" b="1">
                <a:latin typeface="Aharoni"/>
                <a:cs typeface="Aharoni"/>
              </a:rPr>
              <a:t>Fiber Fabric</a:t>
            </a:r>
          </a:p>
        </p:txBody>
      </p:sp>
      <p:cxnSp>
        <p:nvCxnSpPr>
          <p:cNvPr id="29" name="Straight Arrow Connector 28">
            <a:extLst>
              <a:ext uri="{FF2B5EF4-FFF2-40B4-BE49-F238E27FC236}">
                <a16:creationId xmlns:a16="http://schemas.microsoft.com/office/drawing/2014/main" id="{FAC84F48-1135-B5CB-5AE4-215C47CEF223}"/>
              </a:ext>
            </a:extLst>
          </p:cNvPr>
          <p:cNvCxnSpPr>
            <a:cxnSpLocks/>
          </p:cNvCxnSpPr>
          <p:nvPr/>
        </p:nvCxnSpPr>
        <p:spPr>
          <a:xfrm>
            <a:off x="2664554" y="3826210"/>
            <a:ext cx="867508" cy="204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9829B722-AD18-4DD9-DF08-7779702506A0}"/>
              </a:ext>
            </a:extLst>
          </p:cNvPr>
          <p:cNvSpPr txBox="1"/>
          <p:nvPr/>
        </p:nvSpPr>
        <p:spPr>
          <a:xfrm>
            <a:off x="2768810" y="5399193"/>
            <a:ext cx="6635260" cy="646331"/>
          </a:xfrm>
          <a:prstGeom prst="rect">
            <a:avLst/>
          </a:prstGeom>
          <a:noFill/>
        </p:spPr>
        <p:txBody>
          <a:bodyPr wrap="square" lIns="91440" tIns="45720" rIns="91440" bIns="45720" anchor="t">
            <a:spAutoFit/>
          </a:bodyPr>
          <a:lstStyle/>
          <a:p>
            <a:r>
              <a:rPr lang="en-US" b="1">
                <a:latin typeface="Aharoni"/>
                <a:cs typeface="Aharoni"/>
              </a:rPr>
              <a:t>Insulating Lycra </a:t>
            </a:r>
            <a:endParaRPr lang="en-US">
              <a:latin typeface="Aptos" panose="02110004020202020204"/>
              <a:cs typeface="Aharoni"/>
            </a:endParaRPr>
          </a:p>
          <a:p>
            <a:r>
              <a:rPr lang="en-US" b="1">
                <a:latin typeface="Aharoni"/>
                <a:cs typeface="Aharoni"/>
              </a:rPr>
              <a:t>Fabric</a:t>
            </a:r>
          </a:p>
        </p:txBody>
      </p:sp>
      <p:cxnSp>
        <p:nvCxnSpPr>
          <p:cNvPr id="33" name="Straight Arrow Connector 32">
            <a:extLst>
              <a:ext uri="{FF2B5EF4-FFF2-40B4-BE49-F238E27FC236}">
                <a16:creationId xmlns:a16="http://schemas.microsoft.com/office/drawing/2014/main" id="{308E5FBF-5384-AF74-1B78-591ED4D8A554}"/>
              </a:ext>
            </a:extLst>
          </p:cNvPr>
          <p:cNvCxnSpPr>
            <a:cxnSpLocks/>
          </p:cNvCxnSpPr>
          <p:nvPr/>
        </p:nvCxnSpPr>
        <p:spPr>
          <a:xfrm>
            <a:off x="2330954" y="5166610"/>
            <a:ext cx="867508" cy="204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C06CA0C-26C0-ACB6-0F9F-54E22F6F1E15}"/>
              </a:ext>
            </a:extLst>
          </p:cNvPr>
          <p:cNvSpPr txBox="1"/>
          <p:nvPr/>
        </p:nvSpPr>
        <p:spPr>
          <a:xfrm>
            <a:off x="671917" y="6141929"/>
            <a:ext cx="6635260" cy="646331"/>
          </a:xfrm>
          <a:prstGeom prst="rect">
            <a:avLst/>
          </a:prstGeom>
          <a:noFill/>
        </p:spPr>
        <p:txBody>
          <a:bodyPr wrap="square" lIns="91440" tIns="45720" rIns="91440" bIns="45720" anchor="t">
            <a:spAutoFit/>
          </a:bodyPr>
          <a:lstStyle/>
          <a:p>
            <a:r>
              <a:rPr lang="en-US" b="1">
                <a:latin typeface="Aharoni"/>
                <a:cs typeface="Aharoni"/>
              </a:rPr>
              <a:t>Twill Weaved</a:t>
            </a:r>
          </a:p>
          <a:p>
            <a:r>
              <a:rPr lang="en-US" b="1">
                <a:latin typeface="Aharoni"/>
                <a:cs typeface="Aharoni"/>
              </a:rPr>
              <a:t>Carbon Fiber</a:t>
            </a:r>
          </a:p>
        </p:txBody>
      </p:sp>
      <p:cxnSp>
        <p:nvCxnSpPr>
          <p:cNvPr id="37" name="Straight Arrow Connector 36">
            <a:extLst>
              <a:ext uri="{FF2B5EF4-FFF2-40B4-BE49-F238E27FC236}">
                <a16:creationId xmlns:a16="http://schemas.microsoft.com/office/drawing/2014/main" id="{17E8EC51-974A-D723-9CDA-DEFD35F1DCF7}"/>
              </a:ext>
            </a:extLst>
          </p:cNvPr>
          <p:cNvCxnSpPr>
            <a:cxnSpLocks/>
          </p:cNvCxnSpPr>
          <p:nvPr/>
        </p:nvCxnSpPr>
        <p:spPr>
          <a:xfrm flipH="1">
            <a:off x="1634862" y="5607010"/>
            <a:ext cx="272492" cy="522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51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5" grpId="0"/>
    </p:bldLst>
  </p:timing>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92F895-228B-0ACF-84E5-3A304FD2EA44}"/>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materials are we using in </a:t>
            </a:r>
            <a:r>
              <a:rPr lang="en-US" sz="2400" err="1">
                <a:solidFill>
                  <a:srgbClr val="112541"/>
                </a:solidFill>
                <a:latin typeface="Aharoni"/>
                <a:cs typeface="Aharoni"/>
              </a:rPr>
              <a:t>Neurostride</a:t>
            </a:r>
            <a:r>
              <a:rPr lang="en-US" sz="2400">
                <a:solidFill>
                  <a:srgbClr val="112541"/>
                </a:solidFill>
                <a:latin typeface="Aharoni"/>
                <a:cs typeface="Aharoni"/>
              </a:rPr>
              <a:t>? (2)</a:t>
            </a:r>
            <a:endParaRPr lang="en-US"/>
          </a:p>
        </p:txBody>
      </p:sp>
      <p:sp>
        <p:nvSpPr>
          <p:cNvPr id="10" name="TextBox 9">
            <a:extLst>
              <a:ext uri="{FF2B5EF4-FFF2-40B4-BE49-F238E27FC236}">
                <a16:creationId xmlns:a16="http://schemas.microsoft.com/office/drawing/2014/main" id="{844543EB-EA94-BD00-D0F8-8094B958F82B}"/>
              </a:ext>
            </a:extLst>
          </p:cNvPr>
          <p:cNvSpPr txBox="1"/>
          <p:nvPr/>
        </p:nvSpPr>
        <p:spPr>
          <a:xfrm>
            <a:off x="4694399" y="1608222"/>
            <a:ext cx="66293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3 Layers of </a:t>
            </a:r>
            <a:r>
              <a:rPr lang="en-GB" b="1" u="sng"/>
              <a:t>Polyester Fabric:</a:t>
            </a:r>
            <a:endParaRPr lang="en-US"/>
          </a:p>
          <a:p>
            <a:pPr marL="742950" lvl="1" indent="-285750">
              <a:buFont typeface="Courier New"/>
              <a:buChar char="o"/>
            </a:pPr>
            <a:r>
              <a:rPr lang="en-GB"/>
              <a:t>Properties:</a:t>
            </a:r>
            <a:endParaRPr lang="en-US"/>
          </a:p>
          <a:p>
            <a:pPr marL="1200150" lvl="2" indent="-285750">
              <a:buFont typeface="Wingdings"/>
              <a:buChar char="§"/>
            </a:pPr>
            <a:r>
              <a:rPr lang="en-GB"/>
              <a:t>Comfortable </a:t>
            </a:r>
            <a:endParaRPr lang="en-US"/>
          </a:p>
          <a:p>
            <a:pPr marL="1200150" lvl="2" indent="-285750">
              <a:buFont typeface="Wingdings"/>
              <a:buChar char="§"/>
            </a:pPr>
            <a:r>
              <a:rPr lang="en-GB"/>
              <a:t>Breathability &amp; Moisture wicking — Reduces skin irritation and sweat accumulation</a:t>
            </a:r>
          </a:p>
        </p:txBody>
      </p:sp>
      <p:sp>
        <p:nvSpPr>
          <p:cNvPr id="11" name="TextBox 10">
            <a:extLst>
              <a:ext uri="{FF2B5EF4-FFF2-40B4-BE49-F238E27FC236}">
                <a16:creationId xmlns:a16="http://schemas.microsoft.com/office/drawing/2014/main" id="{B6115B80-B1CE-3C22-C7E4-5212A74464FC}"/>
              </a:ext>
            </a:extLst>
          </p:cNvPr>
          <p:cNvSpPr txBox="1"/>
          <p:nvPr/>
        </p:nvSpPr>
        <p:spPr>
          <a:xfrm>
            <a:off x="5312674" y="3369000"/>
            <a:ext cx="288302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Case Study: </a:t>
            </a:r>
            <a:r>
              <a:rPr lang="en-GB" sz="1400" err="1"/>
              <a:t>Hexoskin</a:t>
            </a:r>
            <a:r>
              <a:rPr lang="en-GB" sz="1400"/>
              <a:t> Smart Shirts — lightweight, moisture-wicking, and stretches well</a:t>
            </a:r>
          </a:p>
        </p:txBody>
      </p:sp>
      <p:pic>
        <p:nvPicPr>
          <p:cNvPr id="12" name="Picture 11" descr="Hexoskin Smart Shirt Review | PCMag">
            <a:extLst>
              <a:ext uri="{FF2B5EF4-FFF2-40B4-BE49-F238E27FC236}">
                <a16:creationId xmlns:a16="http://schemas.microsoft.com/office/drawing/2014/main" id="{F1801A53-46D5-DB9C-AF06-459964204906}"/>
              </a:ext>
            </a:extLst>
          </p:cNvPr>
          <p:cNvPicPr>
            <a:picLocks noChangeAspect="1"/>
          </p:cNvPicPr>
          <p:nvPr/>
        </p:nvPicPr>
        <p:blipFill>
          <a:blip r:embed="rId3"/>
          <a:stretch>
            <a:fillRect/>
          </a:stretch>
        </p:blipFill>
        <p:spPr>
          <a:xfrm>
            <a:off x="8578551" y="3158945"/>
            <a:ext cx="1479351" cy="1146673"/>
          </a:xfrm>
          <a:prstGeom prst="rect">
            <a:avLst/>
          </a:prstGeom>
        </p:spPr>
      </p:pic>
      <p:sp>
        <p:nvSpPr>
          <p:cNvPr id="4" name="TextBox 3">
            <a:extLst>
              <a:ext uri="{FF2B5EF4-FFF2-40B4-BE49-F238E27FC236}">
                <a16:creationId xmlns:a16="http://schemas.microsoft.com/office/drawing/2014/main" id="{569C76B8-4791-CAF3-9EB2-4BD17E5ECF91}"/>
              </a:ext>
            </a:extLst>
          </p:cNvPr>
          <p:cNvSpPr txBox="1"/>
          <p:nvPr/>
        </p:nvSpPr>
        <p:spPr>
          <a:xfrm>
            <a:off x="4694398" y="1237920"/>
            <a:ext cx="4616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u="sng"/>
              <a:t>Knee Guard: </a:t>
            </a:r>
            <a:endParaRPr lang="en-US"/>
          </a:p>
        </p:txBody>
      </p:sp>
      <p:pic>
        <p:nvPicPr>
          <p:cNvPr id="6" name="Picture 5" descr="A drawing of a blue and yellow vest&#10;&#10;AI-generated content may be incorrect.">
            <a:extLst>
              <a:ext uri="{FF2B5EF4-FFF2-40B4-BE49-F238E27FC236}">
                <a16:creationId xmlns:a16="http://schemas.microsoft.com/office/drawing/2014/main" id="{E95DC978-608B-03F2-B820-3DC632C8DA10}"/>
              </a:ext>
            </a:extLst>
          </p:cNvPr>
          <p:cNvPicPr>
            <a:picLocks noChangeAspect="1"/>
          </p:cNvPicPr>
          <p:nvPr/>
        </p:nvPicPr>
        <p:blipFill>
          <a:blip r:embed="rId4"/>
          <a:stretch>
            <a:fillRect/>
          </a:stretch>
        </p:blipFill>
        <p:spPr>
          <a:xfrm>
            <a:off x="498452" y="1176000"/>
            <a:ext cx="3491095" cy="5010000"/>
          </a:xfrm>
          <a:prstGeom prst="rect">
            <a:avLst/>
          </a:prstGeom>
        </p:spPr>
      </p:pic>
      <p:sp>
        <p:nvSpPr>
          <p:cNvPr id="8" name="TextBox 7">
            <a:extLst>
              <a:ext uri="{FF2B5EF4-FFF2-40B4-BE49-F238E27FC236}">
                <a16:creationId xmlns:a16="http://schemas.microsoft.com/office/drawing/2014/main" id="{570F1314-6F4D-3047-9684-9E0D97045519}"/>
              </a:ext>
            </a:extLst>
          </p:cNvPr>
          <p:cNvSpPr txBox="1"/>
          <p:nvPr/>
        </p:nvSpPr>
        <p:spPr>
          <a:xfrm>
            <a:off x="2916410" y="4052793"/>
            <a:ext cx="6635260" cy="646331"/>
          </a:xfrm>
          <a:prstGeom prst="rect">
            <a:avLst/>
          </a:prstGeom>
          <a:noFill/>
        </p:spPr>
        <p:txBody>
          <a:bodyPr wrap="square" lIns="91440" tIns="45720" rIns="91440" bIns="45720" anchor="t">
            <a:spAutoFit/>
          </a:bodyPr>
          <a:lstStyle/>
          <a:p>
            <a:r>
              <a:rPr lang="en-US" b="1">
                <a:latin typeface="Aharoni"/>
                <a:cs typeface="Aharoni"/>
              </a:rPr>
              <a:t>Conductive Carbon </a:t>
            </a:r>
            <a:endParaRPr lang="en-US">
              <a:latin typeface="Aptos" panose="02110004020202020204"/>
              <a:cs typeface="Aharoni"/>
            </a:endParaRPr>
          </a:p>
          <a:p>
            <a:r>
              <a:rPr lang="en-US" b="1">
                <a:latin typeface="Aharoni"/>
                <a:cs typeface="Aharoni"/>
              </a:rPr>
              <a:t>Fiber Fabric</a:t>
            </a:r>
          </a:p>
        </p:txBody>
      </p:sp>
      <p:cxnSp>
        <p:nvCxnSpPr>
          <p:cNvPr id="13" name="Straight Arrow Connector 12">
            <a:extLst>
              <a:ext uri="{FF2B5EF4-FFF2-40B4-BE49-F238E27FC236}">
                <a16:creationId xmlns:a16="http://schemas.microsoft.com/office/drawing/2014/main" id="{2B5E73ED-7903-1E84-8990-104CF56BD07B}"/>
              </a:ext>
            </a:extLst>
          </p:cNvPr>
          <p:cNvCxnSpPr>
            <a:cxnSpLocks/>
          </p:cNvCxnSpPr>
          <p:nvPr/>
        </p:nvCxnSpPr>
        <p:spPr>
          <a:xfrm>
            <a:off x="2664554" y="3826210"/>
            <a:ext cx="867508" cy="204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6EAAEE7-1698-EA6D-8A61-5E94B30F4369}"/>
              </a:ext>
            </a:extLst>
          </p:cNvPr>
          <p:cNvSpPr txBox="1"/>
          <p:nvPr/>
        </p:nvSpPr>
        <p:spPr>
          <a:xfrm>
            <a:off x="2768810" y="5399193"/>
            <a:ext cx="6635260" cy="646331"/>
          </a:xfrm>
          <a:prstGeom prst="rect">
            <a:avLst/>
          </a:prstGeom>
          <a:noFill/>
        </p:spPr>
        <p:txBody>
          <a:bodyPr wrap="square" lIns="91440" tIns="45720" rIns="91440" bIns="45720" anchor="t">
            <a:spAutoFit/>
          </a:bodyPr>
          <a:lstStyle/>
          <a:p>
            <a:r>
              <a:rPr lang="en-US" b="1">
                <a:latin typeface="Aharoni"/>
                <a:cs typeface="Aharoni"/>
              </a:rPr>
              <a:t>Insulating Lycra </a:t>
            </a:r>
            <a:endParaRPr lang="en-US">
              <a:latin typeface="Aptos" panose="02110004020202020204"/>
              <a:cs typeface="Aharoni"/>
            </a:endParaRPr>
          </a:p>
          <a:p>
            <a:r>
              <a:rPr lang="en-US" b="1">
                <a:latin typeface="Aharoni"/>
                <a:cs typeface="Aharoni"/>
              </a:rPr>
              <a:t>Fabric</a:t>
            </a:r>
          </a:p>
        </p:txBody>
      </p:sp>
      <p:cxnSp>
        <p:nvCxnSpPr>
          <p:cNvPr id="17" name="Straight Arrow Connector 16">
            <a:extLst>
              <a:ext uri="{FF2B5EF4-FFF2-40B4-BE49-F238E27FC236}">
                <a16:creationId xmlns:a16="http://schemas.microsoft.com/office/drawing/2014/main" id="{5B99ADA4-6145-1639-1798-8A9F24B17DAF}"/>
              </a:ext>
            </a:extLst>
          </p:cNvPr>
          <p:cNvCxnSpPr>
            <a:cxnSpLocks/>
          </p:cNvCxnSpPr>
          <p:nvPr/>
        </p:nvCxnSpPr>
        <p:spPr>
          <a:xfrm>
            <a:off x="2330954" y="5166610"/>
            <a:ext cx="867508" cy="204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0168DB1-9088-A4B8-35C8-48156729D368}"/>
              </a:ext>
            </a:extLst>
          </p:cNvPr>
          <p:cNvCxnSpPr>
            <a:cxnSpLocks/>
          </p:cNvCxnSpPr>
          <p:nvPr/>
        </p:nvCxnSpPr>
        <p:spPr>
          <a:xfrm flipH="1">
            <a:off x="1634862" y="5607010"/>
            <a:ext cx="272492" cy="522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F2FB4847-CB04-50D8-2F51-566EF1069D88}"/>
              </a:ext>
            </a:extLst>
          </p:cNvPr>
          <p:cNvSpPr txBox="1"/>
          <p:nvPr/>
        </p:nvSpPr>
        <p:spPr>
          <a:xfrm>
            <a:off x="671917" y="6141929"/>
            <a:ext cx="6635260" cy="646331"/>
          </a:xfrm>
          <a:prstGeom prst="rect">
            <a:avLst/>
          </a:prstGeom>
          <a:noFill/>
        </p:spPr>
        <p:txBody>
          <a:bodyPr wrap="square" lIns="91440" tIns="45720" rIns="91440" bIns="45720" anchor="t">
            <a:spAutoFit/>
          </a:bodyPr>
          <a:lstStyle/>
          <a:p>
            <a:r>
              <a:rPr lang="en-US" b="1">
                <a:latin typeface="Aharoni"/>
                <a:cs typeface="Aharoni"/>
              </a:rPr>
              <a:t>Twill Weaved</a:t>
            </a:r>
          </a:p>
          <a:p>
            <a:r>
              <a:rPr lang="en-US" b="1">
                <a:latin typeface="Aharoni"/>
                <a:cs typeface="Aharoni"/>
              </a:rPr>
              <a:t>Carbon Fiber</a:t>
            </a:r>
          </a:p>
        </p:txBody>
      </p:sp>
    </p:spTree>
    <p:extLst>
      <p:ext uri="{BB962C8B-B14F-4D97-AF65-F5344CB8AC3E}">
        <p14:creationId xmlns:p14="http://schemas.microsoft.com/office/powerpoint/2010/main" val="318494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2" grpId="0"/>
    </p:bldLst>
  </p:timing>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EB030-7B48-3D04-541F-4765897020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D20A73-0654-CEDB-1572-60CF0A19297D}"/>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materials are we using in </a:t>
            </a:r>
            <a:r>
              <a:rPr lang="en-US" sz="2400" err="1">
                <a:solidFill>
                  <a:srgbClr val="112541"/>
                </a:solidFill>
                <a:latin typeface="Aharoni"/>
                <a:cs typeface="Aharoni"/>
              </a:rPr>
              <a:t>Neurostride</a:t>
            </a:r>
            <a:r>
              <a:rPr lang="en-US" sz="2400">
                <a:solidFill>
                  <a:srgbClr val="112541"/>
                </a:solidFill>
                <a:latin typeface="Aharoni"/>
                <a:cs typeface="Aharoni"/>
              </a:rPr>
              <a:t>? (3)</a:t>
            </a:r>
            <a:endParaRPr lang="en-US"/>
          </a:p>
        </p:txBody>
      </p:sp>
      <p:graphicFrame>
        <p:nvGraphicFramePr>
          <p:cNvPr id="2" name="Table 1">
            <a:extLst>
              <a:ext uri="{FF2B5EF4-FFF2-40B4-BE49-F238E27FC236}">
                <a16:creationId xmlns:a16="http://schemas.microsoft.com/office/drawing/2014/main" id="{386C0EE8-2351-06F0-EE2B-560F010F920C}"/>
              </a:ext>
            </a:extLst>
          </p:cNvPr>
          <p:cNvGraphicFramePr>
            <a:graphicFrameLocks noGrp="1"/>
          </p:cNvGraphicFramePr>
          <p:nvPr/>
        </p:nvGraphicFramePr>
        <p:xfrm>
          <a:off x="4475993" y="1146992"/>
          <a:ext cx="7291160" cy="5029200"/>
        </p:xfrm>
        <a:graphic>
          <a:graphicData uri="http://schemas.openxmlformats.org/drawingml/2006/table">
            <a:tbl>
              <a:tblPr firstRow="1" bandRow="1">
                <a:tableStyleId>{5C22544A-7EE6-4342-B048-85BDC9FD1C3A}</a:tableStyleId>
              </a:tblPr>
              <a:tblGrid>
                <a:gridCol w="1822790">
                  <a:extLst>
                    <a:ext uri="{9D8B030D-6E8A-4147-A177-3AD203B41FA5}">
                      <a16:colId xmlns:a16="http://schemas.microsoft.com/office/drawing/2014/main" val="1753470665"/>
                    </a:ext>
                  </a:extLst>
                </a:gridCol>
                <a:gridCol w="1822790">
                  <a:extLst>
                    <a:ext uri="{9D8B030D-6E8A-4147-A177-3AD203B41FA5}">
                      <a16:colId xmlns:a16="http://schemas.microsoft.com/office/drawing/2014/main" val="1984671552"/>
                    </a:ext>
                  </a:extLst>
                </a:gridCol>
                <a:gridCol w="1822790">
                  <a:extLst>
                    <a:ext uri="{9D8B030D-6E8A-4147-A177-3AD203B41FA5}">
                      <a16:colId xmlns:a16="http://schemas.microsoft.com/office/drawing/2014/main" val="1179885594"/>
                    </a:ext>
                  </a:extLst>
                </a:gridCol>
                <a:gridCol w="1822790">
                  <a:extLst>
                    <a:ext uri="{9D8B030D-6E8A-4147-A177-3AD203B41FA5}">
                      <a16:colId xmlns:a16="http://schemas.microsoft.com/office/drawing/2014/main" val="4245518755"/>
                    </a:ext>
                  </a:extLst>
                </a:gridCol>
              </a:tblGrid>
              <a:tr h="370840">
                <a:tc>
                  <a:txBody>
                    <a:bodyPr/>
                    <a:lstStyle/>
                    <a:p>
                      <a:r>
                        <a:rPr lang="en-GB">
                          <a:solidFill>
                            <a:schemeClr val="bg1"/>
                          </a:solidFill>
                        </a:rPr>
                        <a:t>Properties</a:t>
                      </a:r>
                    </a:p>
                  </a:txBody>
                  <a:tcPr>
                    <a:lnL w="12700">
                      <a:solidFill>
                        <a:schemeClr val="bg1"/>
                      </a:solidFill>
                    </a:lnL>
                    <a:lnR w="12700">
                      <a:solidFill>
                        <a:schemeClr val="bg1"/>
                      </a:solidFill>
                    </a:lnR>
                    <a:lnT w="12700">
                      <a:solidFill>
                        <a:schemeClr val="bg1"/>
                      </a:solidFill>
                    </a:lnT>
                    <a:lnB w="12700">
                      <a:solidFill>
                        <a:schemeClr val="bg1"/>
                      </a:solidFill>
                    </a:lnB>
                    <a:solidFill>
                      <a:schemeClr val="tx2"/>
                    </a:solidFill>
                  </a:tcPr>
                </a:tc>
                <a:tc>
                  <a:txBody>
                    <a:bodyPr/>
                    <a:lstStyle/>
                    <a:p>
                      <a:r>
                        <a:rPr lang="en-GB">
                          <a:solidFill>
                            <a:schemeClr val="tx1"/>
                          </a:solidFill>
                        </a:rPr>
                        <a:t>Carbon Fiber Fabric</a:t>
                      </a:r>
                    </a:p>
                  </a:txBody>
                  <a:tcPr>
                    <a:lnL w="12700">
                      <a:solidFill>
                        <a:schemeClr val="bg1"/>
                      </a:solidFill>
                    </a:lnL>
                    <a:lnR w="0">
                      <a:noFill/>
                    </a:lnR>
                    <a:lnT w="0">
                      <a:noFill/>
                    </a:lnT>
                    <a:lnB w="0">
                      <a:noFill/>
                    </a:lnB>
                    <a:solidFill>
                      <a:schemeClr val="bg1"/>
                    </a:solidFill>
                  </a:tcPr>
                </a:tc>
                <a:tc>
                  <a:txBody>
                    <a:bodyPr/>
                    <a:lstStyle/>
                    <a:p>
                      <a:r>
                        <a:rPr lang="en-GB">
                          <a:solidFill>
                            <a:schemeClr val="tx1"/>
                          </a:solidFill>
                        </a:rPr>
                        <a:t>Polyester Fabric</a:t>
                      </a:r>
                    </a:p>
                  </a:txBody>
                  <a:tcPr>
                    <a:lnL w="0">
                      <a:noFill/>
                    </a:lnL>
                    <a:lnR w="0">
                      <a:noFill/>
                    </a:lnR>
                    <a:lnT w="0">
                      <a:noFill/>
                    </a:lnT>
                    <a:lnB w="0">
                      <a:noFill/>
                    </a:lnB>
                    <a:solidFill>
                      <a:schemeClr val="bg1"/>
                    </a:solidFill>
                  </a:tcPr>
                </a:tc>
                <a:tc>
                  <a:txBody>
                    <a:bodyPr/>
                    <a:lstStyle/>
                    <a:p>
                      <a:r>
                        <a:rPr lang="en-GB">
                          <a:solidFill>
                            <a:schemeClr val="tx1"/>
                          </a:solidFill>
                        </a:rPr>
                        <a:t>Lycra Fabric</a:t>
                      </a:r>
                    </a:p>
                  </a:txBody>
                  <a:tcPr>
                    <a:lnL w="0">
                      <a:noFill/>
                    </a:lnL>
                    <a:lnR w="0">
                      <a:noFill/>
                    </a:lnR>
                    <a:lnT w="0">
                      <a:noFill/>
                    </a:lnT>
                    <a:lnB w="0">
                      <a:noFill/>
                    </a:lnB>
                    <a:solidFill>
                      <a:schemeClr val="bg1"/>
                    </a:solidFill>
                  </a:tcPr>
                </a:tc>
                <a:extLst>
                  <a:ext uri="{0D108BD9-81ED-4DB2-BD59-A6C34878D82A}">
                    <a16:rowId xmlns:a16="http://schemas.microsoft.com/office/drawing/2014/main" val="1985364837"/>
                  </a:ext>
                </a:extLst>
              </a:tr>
              <a:tr h="370840">
                <a:tc>
                  <a:txBody>
                    <a:bodyPr/>
                    <a:lstStyle/>
                    <a:p>
                      <a:r>
                        <a:rPr lang="en-GB">
                          <a:solidFill>
                            <a:schemeClr val="bg1"/>
                          </a:solidFill>
                        </a:rPr>
                        <a:t>Reusability</a:t>
                      </a:r>
                    </a:p>
                  </a:txBody>
                  <a:tcPr>
                    <a:lnL w="12700">
                      <a:solidFill>
                        <a:schemeClr val="bg1"/>
                      </a:solidFill>
                    </a:lnL>
                    <a:lnR w="12700">
                      <a:solidFill>
                        <a:schemeClr val="bg1"/>
                      </a:solidFill>
                    </a:lnR>
                    <a:lnT w="12700">
                      <a:solidFill>
                        <a:schemeClr val="bg1"/>
                      </a:solidFill>
                    </a:lnT>
                    <a:lnB w="12700">
                      <a:solidFill>
                        <a:schemeClr val="bg1"/>
                      </a:solidFill>
                    </a:lnB>
                    <a:solidFill>
                      <a:schemeClr val="tx2"/>
                    </a:solidFill>
                  </a:tcPr>
                </a:tc>
                <a:tc>
                  <a:txBody>
                    <a:bodyPr/>
                    <a:lstStyle/>
                    <a:p>
                      <a:r>
                        <a:rPr lang="en-GB">
                          <a:solidFill>
                            <a:schemeClr val="tx1"/>
                          </a:solidFill>
                        </a:rPr>
                        <a:t>Reusable in dry fabric form.</a:t>
                      </a:r>
                    </a:p>
                  </a:txBody>
                  <a:tcPr>
                    <a:lnL w="12700">
                      <a:solidFill>
                        <a:schemeClr val="bg1"/>
                      </a:solidFill>
                    </a:lnL>
                    <a:lnR w="0">
                      <a:noFill/>
                    </a:lnR>
                    <a:lnT w="0">
                      <a:noFill/>
                    </a:lnT>
                    <a:lnB w="0">
                      <a:noFill/>
                    </a:lnB>
                    <a:solidFill>
                      <a:schemeClr val="bg1"/>
                    </a:solidFill>
                  </a:tcPr>
                </a:tc>
                <a:tc>
                  <a:txBody>
                    <a:bodyPr/>
                    <a:lstStyle/>
                    <a:p>
                      <a:r>
                        <a:rPr lang="en-GB">
                          <a:solidFill>
                            <a:schemeClr val="tx1"/>
                          </a:solidFill>
                        </a:rPr>
                        <a:t>Highly reusable for textile purposes.</a:t>
                      </a:r>
                    </a:p>
                  </a:txBody>
                  <a:tcPr>
                    <a:lnL w="0">
                      <a:noFill/>
                    </a:lnL>
                    <a:lnR w="0">
                      <a:noFill/>
                    </a:lnR>
                    <a:lnT w="0">
                      <a:noFill/>
                    </a:lnT>
                    <a:lnB w="0">
                      <a:noFill/>
                    </a:lnB>
                    <a:solidFill>
                      <a:schemeClr val="bg1"/>
                    </a:solidFill>
                  </a:tcPr>
                </a:tc>
                <a:tc>
                  <a:txBody>
                    <a:bodyPr/>
                    <a:lstStyle/>
                    <a:p>
                      <a:r>
                        <a:rPr lang="en-GB">
                          <a:solidFill>
                            <a:schemeClr val="tx1"/>
                          </a:solidFill>
                        </a:rPr>
                        <a:t>Reusable in clothing and athletic wear.</a:t>
                      </a:r>
                    </a:p>
                  </a:txBody>
                  <a:tcPr>
                    <a:lnL w="0">
                      <a:noFill/>
                    </a:lnL>
                    <a:lnR w="0">
                      <a:noFill/>
                    </a:lnR>
                    <a:lnT w="0">
                      <a:noFill/>
                    </a:lnT>
                    <a:lnB w="0">
                      <a:noFill/>
                    </a:lnB>
                    <a:solidFill>
                      <a:schemeClr val="bg1"/>
                    </a:solidFill>
                  </a:tcPr>
                </a:tc>
                <a:extLst>
                  <a:ext uri="{0D108BD9-81ED-4DB2-BD59-A6C34878D82A}">
                    <a16:rowId xmlns:a16="http://schemas.microsoft.com/office/drawing/2014/main" val="50892832"/>
                  </a:ext>
                </a:extLst>
              </a:tr>
              <a:tr h="370840">
                <a:tc>
                  <a:txBody>
                    <a:bodyPr/>
                    <a:lstStyle/>
                    <a:p>
                      <a:r>
                        <a:rPr lang="en-GB">
                          <a:solidFill>
                            <a:schemeClr val="bg1"/>
                          </a:solidFill>
                        </a:rPr>
                        <a:t>Durability</a:t>
                      </a:r>
                    </a:p>
                  </a:txBody>
                  <a:tcPr>
                    <a:lnL w="12700">
                      <a:solidFill>
                        <a:schemeClr val="bg1"/>
                      </a:solidFill>
                    </a:lnL>
                    <a:lnR w="12700">
                      <a:solidFill>
                        <a:schemeClr val="bg1"/>
                      </a:solidFill>
                    </a:lnR>
                    <a:lnT w="12700">
                      <a:solidFill>
                        <a:schemeClr val="bg1"/>
                      </a:solidFill>
                    </a:lnT>
                    <a:lnB w="12700">
                      <a:solidFill>
                        <a:schemeClr val="bg1"/>
                      </a:solidFill>
                    </a:lnB>
                    <a:solidFill>
                      <a:schemeClr val="tx2"/>
                    </a:solidFill>
                  </a:tcPr>
                </a:tc>
                <a:tc>
                  <a:txBody>
                    <a:bodyPr/>
                    <a:lstStyle/>
                    <a:p>
                      <a:r>
                        <a:rPr lang="en-GB">
                          <a:solidFill>
                            <a:schemeClr val="tx1"/>
                          </a:solidFill>
                        </a:rPr>
                        <a:t>High Tensile strength. </a:t>
                      </a:r>
                    </a:p>
                    <a:p>
                      <a:pPr lvl="0">
                        <a:buNone/>
                      </a:pPr>
                      <a:r>
                        <a:rPr lang="en-GB">
                          <a:solidFill>
                            <a:schemeClr val="tx1"/>
                          </a:solidFill>
                        </a:rPr>
                        <a:t>Good surface durability due to tight interlacing. </a:t>
                      </a:r>
                    </a:p>
                    <a:p>
                      <a:pPr lvl="0">
                        <a:buNone/>
                      </a:pPr>
                      <a:r>
                        <a:rPr lang="en-GB">
                          <a:solidFill>
                            <a:schemeClr val="tx1"/>
                          </a:solidFill>
                        </a:rPr>
                        <a:t>Resist degradation over cyclic stress.</a:t>
                      </a:r>
                    </a:p>
                  </a:txBody>
                  <a:tcPr>
                    <a:lnL w="12700">
                      <a:solidFill>
                        <a:schemeClr val="bg1"/>
                      </a:solidFill>
                    </a:lnL>
                    <a:lnR w="0">
                      <a:noFill/>
                    </a:lnR>
                    <a:lnT w="0">
                      <a:noFill/>
                    </a:lnT>
                    <a:lnB w="0">
                      <a:noFill/>
                    </a:lnB>
                    <a:solidFill>
                      <a:schemeClr val="bg1"/>
                    </a:solidFill>
                  </a:tcPr>
                </a:tc>
                <a:tc>
                  <a:txBody>
                    <a:bodyPr/>
                    <a:lstStyle/>
                    <a:p>
                      <a:r>
                        <a:rPr lang="en-GB">
                          <a:solidFill>
                            <a:schemeClr val="tx1"/>
                          </a:solidFill>
                        </a:rPr>
                        <a:t>High Tensile strength. </a:t>
                      </a:r>
                    </a:p>
                    <a:p>
                      <a:pPr lvl="0">
                        <a:buNone/>
                      </a:pPr>
                      <a:r>
                        <a:rPr lang="en-GB">
                          <a:solidFill>
                            <a:schemeClr val="tx1"/>
                          </a:solidFill>
                        </a:rPr>
                        <a:t>Good surface durability. High resistance to piling and abrasion. </a:t>
                      </a:r>
                    </a:p>
                  </a:txBody>
                  <a:tcPr>
                    <a:lnL w="0">
                      <a:noFill/>
                    </a:lnL>
                    <a:lnR w="0">
                      <a:noFill/>
                    </a:lnR>
                    <a:lnT w="0">
                      <a:noFill/>
                    </a:lnT>
                    <a:lnB w="0">
                      <a:noFill/>
                    </a:lnB>
                    <a:solidFill>
                      <a:schemeClr val="bg1"/>
                    </a:solidFill>
                  </a:tcPr>
                </a:tc>
                <a:tc>
                  <a:txBody>
                    <a:bodyPr/>
                    <a:lstStyle/>
                    <a:p>
                      <a:r>
                        <a:rPr lang="en-GB">
                          <a:solidFill>
                            <a:schemeClr val="tx1"/>
                          </a:solidFill>
                        </a:rPr>
                        <a:t>Moderate strength. Focuses on elasticity. </a:t>
                      </a:r>
                    </a:p>
                    <a:p>
                      <a:pPr lvl="0">
                        <a:buNone/>
                      </a:pPr>
                      <a:r>
                        <a:rPr lang="en-GB">
                          <a:solidFill>
                            <a:schemeClr val="tx1"/>
                          </a:solidFill>
                        </a:rPr>
                        <a:t>Extremely flexible and stretchable (up to 500%).</a:t>
                      </a:r>
                    </a:p>
                  </a:txBody>
                  <a:tcPr>
                    <a:lnL w="0">
                      <a:noFill/>
                    </a:lnL>
                    <a:lnR w="0">
                      <a:noFill/>
                    </a:lnR>
                    <a:lnT w="0">
                      <a:noFill/>
                    </a:lnT>
                    <a:lnB w="0">
                      <a:noFill/>
                    </a:lnB>
                    <a:solidFill>
                      <a:schemeClr val="bg1"/>
                    </a:solidFill>
                  </a:tcPr>
                </a:tc>
                <a:extLst>
                  <a:ext uri="{0D108BD9-81ED-4DB2-BD59-A6C34878D82A}">
                    <a16:rowId xmlns:a16="http://schemas.microsoft.com/office/drawing/2014/main" val="139825592"/>
                  </a:ext>
                </a:extLst>
              </a:tr>
              <a:tr h="370839">
                <a:tc>
                  <a:txBody>
                    <a:bodyPr/>
                    <a:lstStyle/>
                    <a:p>
                      <a:pPr lvl="0">
                        <a:buNone/>
                      </a:pPr>
                      <a:r>
                        <a:rPr lang="en-GB">
                          <a:solidFill>
                            <a:schemeClr val="bg1"/>
                          </a:solidFill>
                        </a:rPr>
                        <a:t>Cleanability</a:t>
                      </a:r>
                    </a:p>
                  </a:txBody>
                  <a:tcPr>
                    <a:lnL w="12700">
                      <a:solidFill>
                        <a:schemeClr val="bg1"/>
                      </a:solidFill>
                    </a:lnL>
                    <a:lnR w="12700">
                      <a:solidFill>
                        <a:schemeClr val="bg1"/>
                      </a:solidFill>
                    </a:lnR>
                    <a:lnT w="12700">
                      <a:solidFill>
                        <a:schemeClr val="bg1"/>
                      </a:solidFill>
                    </a:lnT>
                    <a:lnB w="12700">
                      <a:solidFill>
                        <a:schemeClr val="bg1"/>
                      </a:solidFill>
                    </a:lnB>
                    <a:solidFill>
                      <a:schemeClr val="tx2"/>
                    </a:solidFill>
                  </a:tcPr>
                </a:tc>
                <a:tc>
                  <a:txBody>
                    <a:bodyPr/>
                    <a:lstStyle/>
                    <a:p>
                      <a:pPr lvl="0">
                        <a:buNone/>
                      </a:pPr>
                      <a:r>
                        <a:rPr lang="en-GB">
                          <a:solidFill>
                            <a:schemeClr val="tx1"/>
                          </a:solidFill>
                        </a:rPr>
                        <a:t>Easy to wipe clean. Do not absorb stains.</a:t>
                      </a:r>
                    </a:p>
                  </a:txBody>
                  <a:tcPr>
                    <a:lnL w="12700">
                      <a:solidFill>
                        <a:schemeClr val="bg1"/>
                      </a:solidFill>
                    </a:lnL>
                    <a:lnR w="0">
                      <a:noFill/>
                    </a:lnR>
                    <a:lnT w="0">
                      <a:noFill/>
                    </a:lnT>
                    <a:lnB w="0">
                      <a:noFill/>
                    </a:lnB>
                    <a:solidFill>
                      <a:schemeClr val="bg1"/>
                    </a:solidFill>
                  </a:tcPr>
                </a:tc>
                <a:tc>
                  <a:txBody>
                    <a:bodyPr/>
                    <a:lstStyle/>
                    <a:p>
                      <a:pPr lvl="0">
                        <a:buNone/>
                      </a:pPr>
                      <a:r>
                        <a:rPr lang="en-GB">
                          <a:solidFill>
                            <a:schemeClr val="tx1"/>
                          </a:solidFill>
                        </a:rPr>
                        <a:t>Machine washable. Good stain resistance.</a:t>
                      </a:r>
                    </a:p>
                  </a:txBody>
                  <a:tcPr>
                    <a:lnL w="0">
                      <a:noFill/>
                    </a:lnL>
                    <a:lnR w="0">
                      <a:noFill/>
                    </a:lnR>
                    <a:lnT w="0">
                      <a:noFill/>
                    </a:lnT>
                    <a:lnB w="0">
                      <a:noFill/>
                    </a:lnB>
                    <a:solidFill>
                      <a:schemeClr val="bg1"/>
                    </a:solidFill>
                  </a:tcPr>
                </a:tc>
                <a:tc>
                  <a:txBody>
                    <a:bodyPr/>
                    <a:lstStyle/>
                    <a:p>
                      <a:pPr lvl="0">
                        <a:buNone/>
                      </a:pPr>
                      <a:r>
                        <a:rPr lang="en-GB">
                          <a:solidFill>
                            <a:schemeClr val="tx1"/>
                          </a:solidFill>
                        </a:rPr>
                        <a:t>Easy to clean but requires gentle care. </a:t>
                      </a:r>
                    </a:p>
                  </a:txBody>
                  <a:tcPr>
                    <a:lnL w="0">
                      <a:noFill/>
                    </a:lnL>
                    <a:lnR w="0">
                      <a:noFill/>
                    </a:lnR>
                    <a:lnT w="0">
                      <a:noFill/>
                    </a:lnT>
                    <a:lnB w="0">
                      <a:noFill/>
                    </a:lnB>
                    <a:solidFill>
                      <a:schemeClr val="bg1"/>
                    </a:solidFill>
                  </a:tcPr>
                </a:tc>
                <a:extLst>
                  <a:ext uri="{0D108BD9-81ED-4DB2-BD59-A6C34878D82A}">
                    <a16:rowId xmlns:a16="http://schemas.microsoft.com/office/drawing/2014/main" val="1334745948"/>
                  </a:ext>
                </a:extLst>
              </a:tr>
            </a:tbl>
          </a:graphicData>
        </a:graphic>
      </p:graphicFrame>
      <p:pic>
        <p:nvPicPr>
          <p:cNvPr id="6" name="Picture 5" descr="A drawing of a blue and yellow vest&#10;&#10;AI-generated content may be incorrect.">
            <a:extLst>
              <a:ext uri="{FF2B5EF4-FFF2-40B4-BE49-F238E27FC236}">
                <a16:creationId xmlns:a16="http://schemas.microsoft.com/office/drawing/2014/main" id="{B2291B0E-B2BE-2584-F777-1009C5A8E406}"/>
              </a:ext>
            </a:extLst>
          </p:cNvPr>
          <p:cNvPicPr>
            <a:picLocks noChangeAspect="1"/>
          </p:cNvPicPr>
          <p:nvPr/>
        </p:nvPicPr>
        <p:blipFill>
          <a:blip r:embed="rId2"/>
          <a:stretch>
            <a:fillRect/>
          </a:stretch>
        </p:blipFill>
        <p:spPr>
          <a:xfrm>
            <a:off x="498452" y="1176000"/>
            <a:ext cx="3491095" cy="5010000"/>
          </a:xfrm>
          <a:prstGeom prst="rect">
            <a:avLst/>
          </a:prstGeom>
        </p:spPr>
      </p:pic>
      <p:sp>
        <p:nvSpPr>
          <p:cNvPr id="8" name="TextBox 7">
            <a:extLst>
              <a:ext uri="{FF2B5EF4-FFF2-40B4-BE49-F238E27FC236}">
                <a16:creationId xmlns:a16="http://schemas.microsoft.com/office/drawing/2014/main" id="{E0962C6C-825F-F26E-C960-595C0A9F0744}"/>
              </a:ext>
            </a:extLst>
          </p:cNvPr>
          <p:cNvSpPr txBox="1"/>
          <p:nvPr/>
        </p:nvSpPr>
        <p:spPr>
          <a:xfrm>
            <a:off x="2916410" y="4058793"/>
            <a:ext cx="1535260" cy="923330"/>
          </a:xfrm>
          <a:prstGeom prst="rect">
            <a:avLst/>
          </a:prstGeom>
          <a:noFill/>
        </p:spPr>
        <p:txBody>
          <a:bodyPr wrap="square" lIns="91440" tIns="45720" rIns="91440" bIns="45720" anchor="t">
            <a:spAutoFit/>
          </a:bodyPr>
          <a:lstStyle/>
          <a:p>
            <a:r>
              <a:rPr lang="en-US" b="1">
                <a:latin typeface="Aharoni"/>
                <a:cs typeface="Aharoni"/>
              </a:rPr>
              <a:t>Conductive Carbon </a:t>
            </a:r>
            <a:endParaRPr lang="en-US">
              <a:latin typeface="Aptos" panose="02110004020202020204"/>
              <a:cs typeface="Aharoni"/>
            </a:endParaRPr>
          </a:p>
          <a:p>
            <a:r>
              <a:rPr lang="en-US" b="1">
                <a:latin typeface="Aharoni"/>
                <a:cs typeface="Aharoni"/>
              </a:rPr>
              <a:t>Fiber Fabric</a:t>
            </a:r>
          </a:p>
        </p:txBody>
      </p:sp>
      <p:cxnSp>
        <p:nvCxnSpPr>
          <p:cNvPr id="10" name="Straight Arrow Connector 9">
            <a:extLst>
              <a:ext uri="{FF2B5EF4-FFF2-40B4-BE49-F238E27FC236}">
                <a16:creationId xmlns:a16="http://schemas.microsoft.com/office/drawing/2014/main" id="{FFD6B9E7-F214-21DE-ABE9-9CBDE0C4E301}"/>
              </a:ext>
            </a:extLst>
          </p:cNvPr>
          <p:cNvCxnSpPr>
            <a:cxnSpLocks/>
          </p:cNvCxnSpPr>
          <p:nvPr/>
        </p:nvCxnSpPr>
        <p:spPr>
          <a:xfrm>
            <a:off x="2664554" y="3826210"/>
            <a:ext cx="867508" cy="204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9F32DAA-F603-3AF0-A1A5-EF8C6EE444D3}"/>
              </a:ext>
            </a:extLst>
          </p:cNvPr>
          <p:cNvSpPr txBox="1"/>
          <p:nvPr/>
        </p:nvSpPr>
        <p:spPr>
          <a:xfrm>
            <a:off x="2768810" y="5399193"/>
            <a:ext cx="1541260" cy="923330"/>
          </a:xfrm>
          <a:prstGeom prst="rect">
            <a:avLst/>
          </a:prstGeom>
          <a:noFill/>
        </p:spPr>
        <p:txBody>
          <a:bodyPr wrap="square" lIns="91440" tIns="45720" rIns="91440" bIns="45720" anchor="t">
            <a:spAutoFit/>
          </a:bodyPr>
          <a:lstStyle/>
          <a:p>
            <a:r>
              <a:rPr lang="en-US" b="1">
                <a:latin typeface="Aharoni"/>
                <a:cs typeface="Aharoni"/>
              </a:rPr>
              <a:t>Insulating Lycra </a:t>
            </a:r>
            <a:endParaRPr lang="en-US">
              <a:latin typeface="Aptos" panose="02110004020202020204"/>
              <a:cs typeface="Aharoni"/>
            </a:endParaRPr>
          </a:p>
          <a:p>
            <a:r>
              <a:rPr lang="en-US" b="1">
                <a:latin typeface="Aharoni"/>
                <a:cs typeface="Aharoni"/>
              </a:rPr>
              <a:t>Fabric</a:t>
            </a:r>
          </a:p>
        </p:txBody>
      </p:sp>
      <p:cxnSp>
        <p:nvCxnSpPr>
          <p:cNvPr id="14" name="Straight Arrow Connector 13">
            <a:extLst>
              <a:ext uri="{FF2B5EF4-FFF2-40B4-BE49-F238E27FC236}">
                <a16:creationId xmlns:a16="http://schemas.microsoft.com/office/drawing/2014/main" id="{2F47F216-3F88-E4C0-0F7C-9839DFCAF458}"/>
              </a:ext>
            </a:extLst>
          </p:cNvPr>
          <p:cNvCxnSpPr>
            <a:cxnSpLocks/>
          </p:cNvCxnSpPr>
          <p:nvPr/>
        </p:nvCxnSpPr>
        <p:spPr>
          <a:xfrm>
            <a:off x="2330954" y="5166610"/>
            <a:ext cx="867508" cy="204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5833085-73E8-12FA-2A36-65A1E64C651B}"/>
              </a:ext>
            </a:extLst>
          </p:cNvPr>
          <p:cNvCxnSpPr>
            <a:cxnSpLocks/>
          </p:cNvCxnSpPr>
          <p:nvPr/>
        </p:nvCxnSpPr>
        <p:spPr>
          <a:xfrm flipH="1">
            <a:off x="1634862" y="5607010"/>
            <a:ext cx="272492" cy="52264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16910FF-86E7-93DC-03D2-0DD9E2C401E5}"/>
              </a:ext>
            </a:extLst>
          </p:cNvPr>
          <p:cNvSpPr txBox="1"/>
          <p:nvPr/>
        </p:nvSpPr>
        <p:spPr>
          <a:xfrm>
            <a:off x="671917" y="6141929"/>
            <a:ext cx="6635260" cy="646331"/>
          </a:xfrm>
          <a:prstGeom prst="rect">
            <a:avLst/>
          </a:prstGeom>
          <a:noFill/>
        </p:spPr>
        <p:txBody>
          <a:bodyPr wrap="square" lIns="91440" tIns="45720" rIns="91440" bIns="45720" anchor="t">
            <a:spAutoFit/>
          </a:bodyPr>
          <a:lstStyle/>
          <a:p>
            <a:r>
              <a:rPr lang="en-US" b="1">
                <a:latin typeface="Aharoni"/>
                <a:cs typeface="Aharoni"/>
              </a:rPr>
              <a:t>Twill Weaved</a:t>
            </a:r>
          </a:p>
          <a:p>
            <a:r>
              <a:rPr lang="en-US" b="1">
                <a:latin typeface="Aharoni"/>
                <a:cs typeface="Aharoni"/>
              </a:rPr>
              <a:t>Carbon Fiber</a:t>
            </a:r>
          </a:p>
        </p:txBody>
      </p:sp>
    </p:spTree>
    <p:extLst>
      <p:ext uri="{BB962C8B-B14F-4D97-AF65-F5344CB8AC3E}">
        <p14:creationId xmlns:p14="http://schemas.microsoft.com/office/powerpoint/2010/main" val="53031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5818A-E52F-5029-921B-27C2FEAA90F8}"/>
            </a:ext>
          </a:extLst>
        </p:cNvPr>
        <p:cNvGrpSpPr/>
        <p:nvPr/>
      </p:nvGrpSpPr>
      <p:grpSpPr>
        <a:xfrm>
          <a:off x="0" y="0"/>
          <a:ext cx="0" cy="0"/>
          <a:chOff x="0" y="0"/>
          <a:chExt cx="0" cy="0"/>
        </a:xfrm>
      </p:grpSpPr>
      <p:pic>
        <p:nvPicPr>
          <p:cNvPr id="32" name="Graphic 31" descr="Flag with solid fill">
            <a:extLst>
              <a:ext uri="{FF2B5EF4-FFF2-40B4-BE49-F238E27FC236}">
                <a16:creationId xmlns:a16="http://schemas.microsoft.com/office/drawing/2014/main" id="{FE3870D7-B769-D2C0-88BD-FBAF34986F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7020" y="1384839"/>
            <a:ext cx="510090" cy="510090"/>
          </a:xfrm>
          <a:prstGeom prst="rect">
            <a:avLst/>
          </a:prstGeom>
        </p:spPr>
      </p:pic>
      <p:graphicFrame>
        <p:nvGraphicFramePr>
          <p:cNvPr id="3" name="Table 2">
            <a:extLst>
              <a:ext uri="{FF2B5EF4-FFF2-40B4-BE49-F238E27FC236}">
                <a16:creationId xmlns:a16="http://schemas.microsoft.com/office/drawing/2014/main" id="{0D0D70EB-3A51-68DB-FA9B-DDF2729A2FED}"/>
              </a:ext>
            </a:extLst>
          </p:cNvPr>
          <p:cNvGraphicFramePr>
            <a:graphicFrameLocks noGrp="1"/>
          </p:cNvGraphicFramePr>
          <p:nvPr/>
        </p:nvGraphicFramePr>
        <p:xfrm>
          <a:off x="2033968" y="1763334"/>
          <a:ext cx="9766304" cy="4212168"/>
        </p:xfrm>
        <a:graphic>
          <a:graphicData uri="http://schemas.openxmlformats.org/drawingml/2006/table">
            <a:tbl>
              <a:tblPr firstRow="1" bandRow="1">
                <a:tableStyleId>{5C22544A-7EE6-4342-B048-85BDC9FD1C3A}</a:tableStyleId>
              </a:tblPr>
              <a:tblGrid>
                <a:gridCol w="305197">
                  <a:extLst>
                    <a:ext uri="{9D8B030D-6E8A-4147-A177-3AD203B41FA5}">
                      <a16:colId xmlns:a16="http://schemas.microsoft.com/office/drawing/2014/main" val="3463572245"/>
                    </a:ext>
                  </a:extLst>
                </a:gridCol>
                <a:gridCol w="305197">
                  <a:extLst>
                    <a:ext uri="{9D8B030D-6E8A-4147-A177-3AD203B41FA5}">
                      <a16:colId xmlns:a16="http://schemas.microsoft.com/office/drawing/2014/main" val="1137556079"/>
                    </a:ext>
                  </a:extLst>
                </a:gridCol>
                <a:gridCol w="305197">
                  <a:extLst>
                    <a:ext uri="{9D8B030D-6E8A-4147-A177-3AD203B41FA5}">
                      <a16:colId xmlns:a16="http://schemas.microsoft.com/office/drawing/2014/main" val="1244298733"/>
                    </a:ext>
                  </a:extLst>
                </a:gridCol>
                <a:gridCol w="305197">
                  <a:extLst>
                    <a:ext uri="{9D8B030D-6E8A-4147-A177-3AD203B41FA5}">
                      <a16:colId xmlns:a16="http://schemas.microsoft.com/office/drawing/2014/main" val="1652394652"/>
                    </a:ext>
                  </a:extLst>
                </a:gridCol>
                <a:gridCol w="305197">
                  <a:extLst>
                    <a:ext uri="{9D8B030D-6E8A-4147-A177-3AD203B41FA5}">
                      <a16:colId xmlns:a16="http://schemas.microsoft.com/office/drawing/2014/main" val="2469925697"/>
                    </a:ext>
                  </a:extLst>
                </a:gridCol>
                <a:gridCol w="305197">
                  <a:extLst>
                    <a:ext uri="{9D8B030D-6E8A-4147-A177-3AD203B41FA5}">
                      <a16:colId xmlns:a16="http://schemas.microsoft.com/office/drawing/2014/main" val="476708031"/>
                    </a:ext>
                  </a:extLst>
                </a:gridCol>
                <a:gridCol w="305197">
                  <a:extLst>
                    <a:ext uri="{9D8B030D-6E8A-4147-A177-3AD203B41FA5}">
                      <a16:colId xmlns:a16="http://schemas.microsoft.com/office/drawing/2014/main" val="2719401179"/>
                    </a:ext>
                  </a:extLst>
                </a:gridCol>
                <a:gridCol w="305197">
                  <a:extLst>
                    <a:ext uri="{9D8B030D-6E8A-4147-A177-3AD203B41FA5}">
                      <a16:colId xmlns:a16="http://schemas.microsoft.com/office/drawing/2014/main" val="4112123930"/>
                    </a:ext>
                  </a:extLst>
                </a:gridCol>
                <a:gridCol w="305197">
                  <a:extLst>
                    <a:ext uri="{9D8B030D-6E8A-4147-A177-3AD203B41FA5}">
                      <a16:colId xmlns:a16="http://schemas.microsoft.com/office/drawing/2014/main" val="347546703"/>
                    </a:ext>
                  </a:extLst>
                </a:gridCol>
                <a:gridCol w="305197">
                  <a:extLst>
                    <a:ext uri="{9D8B030D-6E8A-4147-A177-3AD203B41FA5}">
                      <a16:colId xmlns:a16="http://schemas.microsoft.com/office/drawing/2014/main" val="3488172229"/>
                    </a:ext>
                  </a:extLst>
                </a:gridCol>
                <a:gridCol w="305197">
                  <a:extLst>
                    <a:ext uri="{9D8B030D-6E8A-4147-A177-3AD203B41FA5}">
                      <a16:colId xmlns:a16="http://schemas.microsoft.com/office/drawing/2014/main" val="4021712468"/>
                    </a:ext>
                  </a:extLst>
                </a:gridCol>
                <a:gridCol w="305197">
                  <a:extLst>
                    <a:ext uri="{9D8B030D-6E8A-4147-A177-3AD203B41FA5}">
                      <a16:colId xmlns:a16="http://schemas.microsoft.com/office/drawing/2014/main" val="1022505018"/>
                    </a:ext>
                  </a:extLst>
                </a:gridCol>
                <a:gridCol w="305197">
                  <a:extLst>
                    <a:ext uri="{9D8B030D-6E8A-4147-A177-3AD203B41FA5}">
                      <a16:colId xmlns:a16="http://schemas.microsoft.com/office/drawing/2014/main" val="2089480699"/>
                    </a:ext>
                  </a:extLst>
                </a:gridCol>
                <a:gridCol w="305197">
                  <a:extLst>
                    <a:ext uri="{9D8B030D-6E8A-4147-A177-3AD203B41FA5}">
                      <a16:colId xmlns:a16="http://schemas.microsoft.com/office/drawing/2014/main" val="3357462895"/>
                    </a:ext>
                  </a:extLst>
                </a:gridCol>
                <a:gridCol w="305197">
                  <a:extLst>
                    <a:ext uri="{9D8B030D-6E8A-4147-A177-3AD203B41FA5}">
                      <a16:colId xmlns:a16="http://schemas.microsoft.com/office/drawing/2014/main" val="179048893"/>
                    </a:ext>
                  </a:extLst>
                </a:gridCol>
                <a:gridCol w="305197">
                  <a:extLst>
                    <a:ext uri="{9D8B030D-6E8A-4147-A177-3AD203B41FA5}">
                      <a16:colId xmlns:a16="http://schemas.microsoft.com/office/drawing/2014/main" val="1261585319"/>
                    </a:ext>
                  </a:extLst>
                </a:gridCol>
                <a:gridCol w="305197">
                  <a:extLst>
                    <a:ext uri="{9D8B030D-6E8A-4147-A177-3AD203B41FA5}">
                      <a16:colId xmlns:a16="http://schemas.microsoft.com/office/drawing/2014/main" val="325506776"/>
                    </a:ext>
                  </a:extLst>
                </a:gridCol>
                <a:gridCol w="305197">
                  <a:extLst>
                    <a:ext uri="{9D8B030D-6E8A-4147-A177-3AD203B41FA5}">
                      <a16:colId xmlns:a16="http://schemas.microsoft.com/office/drawing/2014/main" val="3538406886"/>
                    </a:ext>
                  </a:extLst>
                </a:gridCol>
                <a:gridCol w="305197">
                  <a:extLst>
                    <a:ext uri="{9D8B030D-6E8A-4147-A177-3AD203B41FA5}">
                      <a16:colId xmlns:a16="http://schemas.microsoft.com/office/drawing/2014/main" val="2332397668"/>
                    </a:ext>
                  </a:extLst>
                </a:gridCol>
                <a:gridCol w="305197">
                  <a:extLst>
                    <a:ext uri="{9D8B030D-6E8A-4147-A177-3AD203B41FA5}">
                      <a16:colId xmlns:a16="http://schemas.microsoft.com/office/drawing/2014/main" val="2553177178"/>
                    </a:ext>
                  </a:extLst>
                </a:gridCol>
                <a:gridCol w="305197">
                  <a:extLst>
                    <a:ext uri="{9D8B030D-6E8A-4147-A177-3AD203B41FA5}">
                      <a16:colId xmlns:a16="http://schemas.microsoft.com/office/drawing/2014/main" val="1135189784"/>
                    </a:ext>
                  </a:extLst>
                </a:gridCol>
                <a:gridCol w="305197">
                  <a:extLst>
                    <a:ext uri="{9D8B030D-6E8A-4147-A177-3AD203B41FA5}">
                      <a16:colId xmlns:a16="http://schemas.microsoft.com/office/drawing/2014/main" val="2516648620"/>
                    </a:ext>
                  </a:extLst>
                </a:gridCol>
                <a:gridCol w="305197">
                  <a:extLst>
                    <a:ext uri="{9D8B030D-6E8A-4147-A177-3AD203B41FA5}">
                      <a16:colId xmlns:a16="http://schemas.microsoft.com/office/drawing/2014/main" val="1084494336"/>
                    </a:ext>
                  </a:extLst>
                </a:gridCol>
                <a:gridCol w="305197">
                  <a:extLst>
                    <a:ext uri="{9D8B030D-6E8A-4147-A177-3AD203B41FA5}">
                      <a16:colId xmlns:a16="http://schemas.microsoft.com/office/drawing/2014/main" val="2294005822"/>
                    </a:ext>
                  </a:extLst>
                </a:gridCol>
                <a:gridCol w="305197">
                  <a:extLst>
                    <a:ext uri="{9D8B030D-6E8A-4147-A177-3AD203B41FA5}">
                      <a16:colId xmlns:a16="http://schemas.microsoft.com/office/drawing/2014/main" val="1636483684"/>
                    </a:ext>
                  </a:extLst>
                </a:gridCol>
                <a:gridCol w="305197">
                  <a:extLst>
                    <a:ext uri="{9D8B030D-6E8A-4147-A177-3AD203B41FA5}">
                      <a16:colId xmlns:a16="http://schemas.microsoft.com/office/drawing/2014/main" val="3285890012"/>
                    </a:ext>
                  </a:extLst>
                </a:gridCol>
                <a:gridCol w="305197">
                  <a:extLst>
                    <a:ext uri="{9D8B030D-6E8A-4147-A177-3AD203B41FA5}">
                      <a16:colId xmlns:a16="http://schemas.microsoft.com/office/drawing/2014/main" val="3230738118"/>
                    </a:ext>
                  </a:extLst>
                </a:gridCol>
                <a:gridCol w="305197">
                  <a:extLst>
                    <a:ext uri="{9D8B030D-6E8A-4147-A177-3AD203B41FA5}">
                      <a16:colId xmlns:a16="http://schemas.microsoft.com/office/drawing/2014/main" val="4005795125"/>
                    </a:ext>
                  </a:extLst>
                </a:gridCol>
                <a:gridCol w="305197">
                  <a:extLst>
                    <a:ext uri="{9D8B030D-6E8A-4147-A177-3AD203B41FA5}">
                      <a16:colId xmlns:a16="http://schemas.microsoft.com/office/drawing/2014/main" val="3796301758"/>
                    </a:ext>
                  </a:extLst>
                </a:gridCol>
                <a:gridCol w="305197">
                  <a:extLst>
                    <a:ext uri="{9D8B030D-6E8A-4147-A177-3AD203B41FA5}">
                      <a16:colId xmlns:a16="http://schemas.microsoft.com/office/drawing/2014/main" val="4001619571"/>
                    </a:ext>
                  </a:extLst>
                </a:gridCol>
                <a:gridCol w="305197">
                  <a:extLst>
                    <a:ext uri="{9D8B030D-6E8A-4147-A177-3AD203B41FA5}">
                      <a16:colId xmlns:a16="http://schemas.microsoft.com/office/drawing/2014/main" val="3823710917"/>
                    </a:ext>
                  </a:extLst>
                </a:gridCol>
                <a:gridCol w="305197">
                  <a:extLst>
                    <a:ext uri="{9D8B030D-6E8A-4147-A177-3AD203B41FA5}">
                      <a16:colId xmlns:a16="http://schemas.microsoft.com/office/drawing/2014/main" val="565173767"/>
                    </a:ext>
                  </a:extLst>
                </a:gridCol>
              </a:tblGrid>
              <a:tr h="681866">
                <a:tc gridSpan="4">
                  <a:txBody>
                    <a:bodyPr/>
                    <a:lstStyle/>
                    <a:p>
                      <a:pPr algn="ctr"/>
                      <a:r>
                        <a:rPr lang="en-US"/>
                        <a:t>2025</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2026</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2027</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2028</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2029</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2030</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2031</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a:t>2032</a:t>
                      </a:r>
                    </a:p>
                  </a:txBody>
                  <a:tcPr anchor="ctr">
                    <a:solidFill>
                      <a:srgbClr val="11254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30799585"/>
                  </a:ext>
                </a:extLst>
              </a:tr>
              <a:tr h="3530302">
                <a:tc>
                  <a:txBody>
                    <a:bodyPr/>
                    <a:lstStyle/>
                    <a:p>
                      <a:pPr algn="ctr"/>
                      <a:endParaRPr lang="en-US"/>
                    </a:p>
                  </a:txBody>
                  <a:tcPr anchor="ctr">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CCD3D8"/>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lnR w="12700" cap="flat" cmpd="sng" algn="ctr">
                      <a:solidFill>
                        <a:schemeClr val="bg1"/>
                      </a:solidFill>
                      <a:prstDash val="sysDot"/>
                      <a:round/>
                      <a:headEnd type="none" w="med" len="med"/>
                      <a:tailEnd type="none" w="med" len="med"/>
                    </a:lnR>
                    <a:solidFill>
                      <a:srgbClr val="E7EBEE"/>
                    </a:solidFill>
                  </a:tcPr>
                </a:tc>
                <a:tc>
                  <a:txBody>
                    <a:bodyPr/>
                    <a:lstStyle/>
                    <a:p>
                      <a:pPr algn="ctr"/>
                      <a:endParaRPr lang="en-US"/>
                    </a:p>
                  </a:txBody>
                  <a:tcPr anchor="ctr">
                    <a:lnL w="12700" cap="flat" cmpd="sng" algn="ctr">
                      <a:solidFill>
                        <a:schemeClr val="bg1"/>
                      </a:solidFill>
                      <a:prstDash val="sysDot"/>
                      <a:round/>
                      <a:headEnd type="none" w="med" len="med"/>
                      <a:tailEnd type="none" w="med" len="med"/>
                    </a:lnL>
                    <a:solidFill>
                      <a:srgbClr val="E7EBEE"/>
                    </a:solidFill>
                  </a:tcPr>
                </a:tc>
                <a:extLst>
                  <a:ext uri="{0D108BD9-81ED-4DB2-BD59-A6C34878D82A}">
                    <a16:rowId xmlns:a16="http://schemas.microsoft.com/office/drawing/2014/main" val="2701704"/>
                  </a:ext>
                </a:extLst>
              </a:tr>
            </a:tbl>
          </a:graphicData>
        </a:graphic>
      </p:graphicFrame>
      <p:sp>
        <p:nvSpPr>
          <p:cNvPr id="2" name="TextBox 1">
            <a:extLst>
              <a:ext uri="{FF2B5EF4-FFF2-40B4-BE49-F238E27FC236}">
                <a16:creationId xmlns:a16="http://schemas.microsoft.com/office/drawing/2014/main" id="{39A742DD-D298-C4E4-1CA0-C250B4B62CA3}"/>
              </a:ext>
            </a:extLst>
          </p:cNvPr>
          <p:cNvSpPr txBox="1"/>
          <p:nvPr/>
        </p:nvSpPr>
        <p:spPr>
          <a:xfrm>
            <a:off x="361870" y="334542"/>
            <a:ext cx="7095281" cy="461665"/>
          </a:xfrm>
          <a:prstGeom prst="rect">
            <a:avLst/>
          </a:prstGeom>
          <a:noFill/>
        </p:spPr>
        <p:txBody>
          <a:bodyPr wrap="square" rtlCol="0">
            <a:spAutoFit/>
          </a:bodyPr>
          <a:lstStyle/>
          <a:p>
            <a:r>
              <a:rPr lang="en-US" sz="2400">
                <a:solidFill>
                  <a:srgbClr val="112541"/>
                </a:solidFill>
                <a:latin typeface="Aharoni" panose="02010803020104030203" pitchFamily="2" charset="-79"/>
                <a:cs typeface="Aharoni" panose="02010803020104030203" pitchFamily="2" charset="-79"/>
              </a:rPr>
              <a:t>Product Implementation Roadmap </a:t>
            </a:r>
            <a:r>
              <a:rPr lang="en-US" sz="2400" i="1">
                <a:solidFill>
                  <a:srgbClr val="112541"/>
                </a:solidFill>
                <a:latin typeface="Aharoni" panose="02010803020104030203" pitchFamily="2" charset="-79"/>
                <a:cs typeface="Aharoni" panose="02010803020104030203" pitchFamily="2" charset="-79"/>
              </a:rPr>
              <a:t>(Recap)</a:t>
            </a:r>
          </a:p>
        </p:txBody>
      </p:sp>
      <p:graphicFrame>
        <p:nvGraphicFramePr>
          <p:cNvPr id="6" name="Table 5">
            <a:extLst>
              <a:ext uri="{FF2B5EF4-FFF2-40B4-BE49-F238E27FC236}">
                <a16:creationId xmlns:a16="http://schemas.microsoft.com/office/drawing/2014/main" id="{5258F2B1-5FD5-4618-EE15-D369E3360380}"/>
              </a:ext>
            </a:extLst>
          </p:cNvPr>
          <p:cNvGraphicFramePr>
            <a:graphicFrameLocks noGrp="1"/>
          </p:cNvGraphicFramePr>
          <p:nvPr/>
        </p:nvGraphicFramePr>
        <p:xfrm>
          <a:off x="404904" y="2449133"/>
          <a:ext cx="1482934" cy="3474869"/>
        </p:xfrm>
        <a:graphic>
          <a:graphicData uri="http://schemas.openxmlformats.org/drawingml/2006/table">
            <a:tbl>
              <a:tblPr firstRow="1" bandRow="1">
                <a:solidFill>
                  <a:srgbClr val="5EC9F3"/>
                </a:solidFill>
                <a:tableStyleId>{5C22544A-7EE6-4342-B048-85BDC9FD1C3A}</a:tableStyleId>
              </a:tblPr>
              <a:tblGrid>
                <a:gridCol w="1482934">
                  <a:extLst>
                    <a:ext uri="{9D8B030D-6E8A-4147-A177-3AD203B41FA5}">
                      <a16:colId xmlns:a16="http://schemas.microsoft.com/office/drawing/2014/main" val="1356706904"/>
                    </a:ext>
                  </a:extLst>
                </a:gridCol>
              </a:tblGrid>
              <a:tr h="687121">
                <a:tc>
                  <a:txBody>
                    <a:bodyPr/>
                    <a:lstStyle/>
                    <a:p>
                      <a:pPr algn="l"/>
                      <a:r>
                        <a:rPr lang="en-US" sz="1400" b="0">
                          <a:solidFill>
                            <a:schemeClr val="bg1"/>
                          </a:solidFill>
                        </a:rPr>
                        <a:t>Prototyping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9B5EC"/>
                    </a:solidFill>
                  </a:tcPr>
                </a:tc>
                <a:extLst>
                  <a:ext uri="{0D108BD9-81ED-4DB2-BD59-A6C34878D82A}">
                    <a16:rowId xmlns:a16="http://schemas.microsoft.com/office/drawing/2014/main" val="1294071937"/>
                  </a:ext>
                </a:extLst>
              </a:tr>
              <a:tr h="687121">
                <a:tc>
                  <a:txBody>
                    <a:bodyPr/>
                    <a:lstStyle/>
                    <a:p>
                      <a:pPr algn="l"/>
                      <a:r>
                        <a:rPr lang="en-US" sz="1400" b="0">
                          <a:solidFill>
                            <a:schemeClr val="bg1"/>
                          </a:solidFill>
                        </a:rPr>
                        <a:t>Securing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9B5EC"/>
                    </a:solidFill>
                  </a:tcPr>
                </a:tc>
                <a:extLst>
                  <a:ext uri="{0D108BD9-81ED-4DB2-BD59-A6C34878D82A}">
                    <a16:rowId xmlns:a16="http://schemas.microsoft.com/office/drawing/2014/main" val="3072106022"/>
                  </a:ext>
                </a:extLst>
              </a:tr>
              <a:tr h="706753">
                <a:tc>
                  <a:txBody>
                    <a:bodyPr/>
                    <a:lstStyle/>
                    <a:p>
                      <a:pPr algn="l"/>
                      <a:r>
                        <a:rPr lang="en-US" sz="1400" b="0">
                          <a:solidFill>
                            <a:schemeClr val="bg1"/>
                          </a:solidFill>
                        </a:rPr>
                        <a:t>Approvals &amp; Clinical Trials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9B5EC"/>
                    </a:solidFill>
                  </a:tcPr>
                </a:tc>
                <a:extLst>
                  <a:ext uri="{0D108BD9-81ED-4DB2-BD59-A6C34878D82A}">
                    <a16:rowId xmlns:a16="http://schemas.microsoft.com/office/drawing/2014/main" val="171129334"/>
                  </a:ext>
                </a:extLst>
              </a:tr>
              <a:tr h="706753">
                <a:tc>
                  <a:txBody>
                    <a:bodyPr/>
                    <a:lstStyle/>
                    <a:p>
                      <a:pPr algn="l"/>
                      <a:r>
                        <a:rPr lang="en-US" sz="1400" b="0">
                          <a:solidFill>
                            <a:schemeClr val="bg1"/>
                          </a:solidFill>
                        </a:rPr>
                        <a:t>Mass Manufacturing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871E"/>
                    </a:solidFill>
                  </a:tcPr>
                </a:tc>
                <a:extLst>
                  <a:ext uri="{0D108BD9-81ED-4DB2-BD59-A6C34878D82A}">
                    <a16:rowId xmlns:a16="http://schemas.microsoft.com/office/drawing/2014/main" val="3228419814"/>
                  </a:ext>
                </a:extLst>
              </a:tr>
              <a:tr h="687121">
                <a:tc>
                  <a:txBody>
                    <a:bodyPr/>
                    <a:lstStyle/>
                    <a:p>
                      <a:pPr algn="l"/>
                      <a:r>
                        <a:rPr lang="en-US" sz="1400" b="0">
                          <a:solidFill>
                            <a:schemeClr val="bg1"/>
                          </a:solidFill>
                        </a:rPr>
                        <a:t>Go-To-Market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871E"/>
                    </a:solidFill>
                  </a:tcPr>
                </a:tc>
                <a:extLst>
                  <a:ext uri="{0D108BD9-81ED-4DB2-BD59-A6C34878D82A}">
                    <a16:rowId xmlns:a16="http://schemas.microsoft.com/office/drawing/2014/main" val="5078738"/>
                  </a:ext>
                </a:extLst>
              </a:tr>
            </a:tbl>
          </a:graphicData>
        </a:graphic>
      </p:graphicFrame>
      <p:sp>
        <p:nvSpPr>
          <p:cNvPr id="21" name="Rectangle 20">
            <a:extLst>
              <a:ext uri="{FF2B5EF4-FFF2-40B4-BE49-F238E27FC236}">
                <a16:creationId xmlns:a16="http://schemas.microsoft.com/office/drawing/2014/main" id="{9CDAA4FD-53B5-86CC-6E74-801B674A8893}"/>
              </a:ext>
            </a:extLst>
          </p:cNvPr>
          <p:cNvSpPr/>
          <p:nvPr/>
        </p:nvSpPr>
        <p:spPr>
          <a:xfrm>
            <a:off x="1758969" y="5338269"/>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AB9C65DA-7F70-DBAA-7E34-CE24F68DF8F4}"/>
              </a:ext>
            </a:extLst>
          </p:cNvPr>
          <p:cNvCxnSpPr>
            <a:cxnSpLocks/>
            <a:endCxn id="55" idx="1"/>
          </p:cNvCxnSpPr>
          <p:nvPr/>
        </p:nvCxnSpPr>
        <p:spPr>
          <a:xfrm flipV="1">
            <a:off x="1837561" y="5532685"/>
            <a:ext cx="7831539" cy="46416"/>
          </a:xfrm>
          <a:prstGeom prst="straightConnector1">
            <a:avLst/>
          </a:prstGeom>
          <a:ln>
            <a:solidFill>
              <a:srgbClr val="E3871E">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375CD5A-7983-52F0-C65B-A27A55F24E46}"/>
              </a:ext>
            </a:extLst>
          </p:cNvPr>
          <p:cNvSpPr/>
          <p:nvPr/>
        </p:nvSpPr>
        <p:spPr>
          <a:xfrm>
            <a:off x="1758969" y="4650610"/>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E6702EB4-B7E0-630A-CE70-74732BB7B26F}"/>
              </a:ext>
            </a:extLst>
          </p:cNvPr>
          <p:cNvCxnSpPr>
            <a:cxnSpLocks/>
            <a:endCxn id="51" idx="1"/>
          </p:cNvCxnSpPr>
          <p:nvPr/>
        </p:nvCxnSpPr>
        <p:spPr>
          <a:xfrm>
            <a:off x="1837561" y="4891442"/>
            <a:ext cx="7532301" cy="0"/>
          </a:xfrm>
          <a:prstGeom prst="straightConnector1">
            <a:avLst/>
          </a:prstGeom>
          <a:ln>
            <a:solidFill>
              <a:srgbClr val="E3871E">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9F983BCF-5710-32B1-4824-BA23C3431F4E}"/>
              </a:ext>
            </a:extLst>
          </p:cNvPr>
          <p:cNvSpPr/>
          <p:nvPr/>
        </p:nvSpPr>
        <p:spPr>
          <a:xfrm>
            <a:off x="1758148" y="3940217"/>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52776391-9CE3-A4E2-2069-EC56D0CDDE18}"/>
              </a:ext>
            </a:extLst>
          </p:cNvPr>
          <p:cNvCxnSpPr>
            <a:cxnSpLocks/>
            <a:stCxn id="36" idx="3"/>
            <a:endCxn id="49" idx="1"/>
          </p:cNvCxnSpPr>
          <p:nvPr/>
        </p:nvCxnSpPr>
        <p:spPr>
          <a:xfrm>
            <a:off x="1836740" y="4186567"/>
            <a:ext cx="2027651" cy="17444"/>
          </a:xfrm>
          <a:prstGeom prst="straightConnector1">
            <a:avLst/>
          </a:prstGeom>
          <a:ln>
            <a:solidFill>
              <a:srgbClr val="5DBAF3">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2CBECF01-AF95-F446-48D2-106C223BDC64}"/>
              </a:ext>
            </a:extLst>
          </p:cNvPr>
          <p:cNvSpPr/>
          <p:nvPr/>
        </p:nvSpPr>
        <p:spPr>
          <a:xfrm>
            <a:off x="1758969" y="3225334"/>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0478C3D-7E18-DCEA-3BE8-EE11F5512118}"/>
              </a:ext>
            </a:extLst>
          </p:cNvPr>
          <p:cNvCxnSpPr>
            <a:cxnSpLocks/>
            <a:stCxn id="38" idx="3"/>
          </p:cNvCxnSpPr>
          <p:nvPr/>
        </p:nvCxnSpPr>
        <p:spPr>
          <a:xfrm>
            <a:off x="1837561" y="3471684"/>
            <a:ext cx="807192" cy="0"/>
          </a:xfrm>
          <a:prstGeom prst="straightConnector1">
            <a:avLst/>
          </a:prstGeom>
          <a:ln>
            <a:solidFill>
              <a:srgbClr val="5DBAF3">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C4CD105F-8BCC-EF9E-AEFE-416341E97BA5}"/>
              </a:ext>
            </a:extLst>
          </p:cNvPr>
          <p:cNvSpPr/>
          <p:nvPr/>
        </p:nvSpPr>
        <p:spPr>
          <a:xfrm>
            <a:off x="1758969" y="2547095"/>
            <a:ext cx="78592" cy="492699"/>
          </a:xfrm>
          <a:prstGeom prst="rect">
            <a:avLst/>
          </a:prstGeom>
          <a:solidFill>
            <a:srgbClr val="CCD3D8">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97CD31B3-7735-BFDC-7E92-27BA4229302F}"/>
              </a:ext>
            </a:extLst>
          </p:cNvPr>
          <p:cNvCxnSpPr>
            <a:cxnSpLocks/>
            <a:endCxn id="43" idx="1"/>
          </p:cNvCxnSpPr>
          <p:nvPr/>
        </p:nvCxnSpPr>
        <p:spPr>
          <a:xfrm flipV="1">
            <a:off x="1837561" y="2776844"/>
            <a:ext cx="196407" cy="11083"/>
          </a:xfrm>
          <a:prstGeom prst="straightConnector1">
            <a:avLst/>
          </a:prstGeom>
          <a:ln>
            <a:solidFill>
              <a:srgbClr val="5DBAF3">
                <a:alpha val="76078"/>
              </a:srgb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5E16E1D0-6FF1-7ACE-57FF-15B1914B6C78}"/>
              </a:ext>
            </a:extLst>
          </p:cNvPr>
          <p:cNvSpPr txBox="1"/>
          <p:nvPr/>
        </p:nvSpPr>
        <p:spPr>
          <a:xfrm>
            <a:off x="9959667" y="1384098"/>
            <a:ext cx="2569424" cy="307777"/>
          </a:xfrm>
          <a:prstGeom prst="rect">
            <a:avLst/>
          </a:prstGeom>
          <a:noFill/>
        </p:spPr>
        <p:txBody>
          <a:bodyPr wrap="square" rtlCol="0">
            <a:spAutoFit/>
          </a:bodyPr>
          <a:lstStyle/>
          <a:p>
            <a:r>
              <a:rPr lang="en-US" sz="1400">
                <a:solidFill>
                  <a:srgbClr val="C00000"/>
                </a:solidFill>
              </a:rPr>
              <a:t>Official Launch</a:t>
            </a:r>
          </a:p>
        </p:txBody>
      </p:sp>
      <p:sp>
        <p:nvSpPr>
          <p:cNvPr id="43" name="Rectangle 42">
            <a:extLst>
              <a:ext uri="{FF2B5EF4-FFF2-40B4-BE49-F238E27FC236}">
                <a16:creationId xmlns:a16="http://schemas.microsoft.com/office/drawing/2014/main" id="{C3BFAB3D-E18D-0860-B593-E973A22C322F}"/>
              </a:ext>
            </a:extLst>
          </p:cNvPr>
          <p:cNvSpPr/>
          <p:nvPr/>
        </p:nvSpPr>
        <p:spPr>
          <a:xfrm>
            <a:off x="2033968" y="2578417"/>
            <a:ext cx="7335895" cy="39685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9F57C7E-6BF9-FFB5-02A1-DC600BB66DF5}"/>
              </a:ext>
            </a:extLst>
          </p:cNvPr>
          <p:cNvSpPr/>
          <p:nvPr/>
        </p:nvSpPr>
        <p:spPr>
          <a:xfrm>
            <a:off x="2647405" y="3265425"/>
            <a:ext cx="4871897" cy="204686"/>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Patent Protection</a:t>
            </a:r>
          </a:p>
        </p:txBody>
      </p:sp>
      <p:sp>
        <p:nvSpPr>
          <p:cNvPr id="49" name="Rectangle 48">
            <a:extLst>
              <a:ext uri="{FF2B5EF4-FFF2-40B4-BE49-F238E27FC236}">
                <a16:creationId xmlns:a16="http://schemas.microsoft.com/office/drawing/2014/main" id="{A84D7AFB-381C-CE3C-C44B-DF35DB718F9A}"/>
              </a:ext>
            </a:extLst>
          </p:cNvPr>
          <p:cNvSpPr/>
          <p:nvPr/>
        </p:nvSpPr>
        <p:spPr>
          <a:xfrm>
            <a:off x="3864391" y="4007179"/>
            <a:ext cx="611557" cy="393663"/>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Rectangle 50">
            <a:extLst>
              <a:ext uri="{FF2B5EF4-FFF2-40B4-BE49-F238E27FC236}">
                <a16:creationId xmlns:a16="http://schemas.microsoft.com/office/drawing/2014/main" id="{1E315435-5E91-5521-4908-DCDB3A888D00}"/>
              </a:ext>
            </a:extLst>
          </p:cNvPr>
          <p:cNvSpPr/>
          <p:nvPr/>
        </p:nvSpPr>
        <p:spPr>
          <a:xfrm>
            <a:off x="9369862" y="4693015"/>
            <a:ext cx="2430409" cy="396854"/>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899A28B-E3B1-E7DA-C6CA-00714662B9B4}"/>
              </a:ext>
            </a:extLst>
          </p:cNvPr>
          <p:cNvSpPr/>
          <p:nvPr/>
        </p:nvSpPr>
        <p:spPr>
          <a:xfrm>
            <a:off x="9669100" y="5334258"/>
            <a:ext cx="2131171" cy="396854"/>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Start in Singapore</a:t>
            </a:r>
          </a:p>
        </p:txBody>
      </p:sp>
      <p:sp>
        <p:nvSpPr>
          <p:cNvPr id="58" name="Rectangle 57">
            <a:extLst>
              <a:ext uri="{FF2B5EF4-FFF2-40B4-BE49-F238E27FC236}">
                <a16:creationId xmlns:a16="http://schemas.microsoft.com/office/drawing/2014/main" id="{3C77C07C-708F-9EDF-17A5-05E9E09DE677}"/>
              </a:ext>
            </a:extLst>
          </p:cNvPr>
          <p:cNvSpPr/>
          <p:nvPr/>
        </p:nvSpPr>
        <p:spPr>
          <a:xfrm rot="16200000">
            <a:off x="-769559" y="3400972"/>
            <a:ext cx="2083268" cy="179591"/>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Pre-Launch Phase</a:t>
            </a:r>
          </a:p>
        </p:txBody>
      </p:sp>
      <p:sp>
        <p:nvSpPr>
          <p:cNvPr id="60" name="Rectangle 59">
            <a:extLst>
              <a:ext uri="{FF2B5EF4-FFF2-40B4-BE49-F238E27FC236}">
                <a16:creationId xmlns:a16="http://schemas.microsoft.com/office/drawing/2014/main" id="{3CD70FC4-9C93-2210-75F8-07AFB2401DA8}"/>
              </a:ext>
            </a:extLst>
          </p:cNvPr>
          <p:cNvSpPr/>
          <p:nvPr/>
        </p:nvSpPr>
        <p:spPr>
          <a:xfrm rot="16200000">
            <a:off x="-417041" y="5147065"/>
            <a:ext cx="1374286" cy="179591"/>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Expansion</a:t>
            </a:r>
          </a:p>
        </p:txBody>
      </p:sp>
      <p:grpSp>
        <p:nvGrpSpPr>
          <p:cNvPr id="71" name="Group 70">
            <a:extLst>
              <a:ext uri="{FF2B5EF4-FFF2-40B4-BE49-F238E27FC236}">
                <a16:creationId xmlns:a16="http://schemas.microsoft.com/office/drawing/2014/main" id="{8B31ACFD-116F-446B-3757-F8B7AAE20BA5}"/>
              </a:ext>
            </a:extLst>
          </p:cNvPr>
          <p:cNvGrpSpPr/>
          <p:nvPr/>
        </p:nvGrpSpPr>
        <p:grpSpPr>
          <a:xfrm>
            <a:off x="391728" y="1123229"/>
            <a:ext cx="2394923" cy="873411"/>
            <a:chOff x="391728" y="1123229"/>
            <a:chExt cx="2394923" cy="873411"/>
          </a:xfrm>
        </p:grpSpPr>
        <p:pic>
          <p:nvPicPr>
            <p:cNvPr id="62" name="Graphic 61" descr="Flag with solid fill">
              <a:extLst>
                <a:ext uri="{FF2B5EF4-FFF2-40B4-BE49-F238E27FC236}">
                  <a16:creationId xmlns:a16="http://schemas.microsoft.com/office/drawing/2014/main" id="{C2CE28F6-8356-540B-9CCB-3FFE2118F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1728" y="1123229"/>
              <a:ext cx="261610" cy="261610"/>
            </a:xfrm>
            <a:prstGeom prst="rect">
              <a:avLst/>
            </a:prstGeom>
          </p:spPr>
        </p:pic>
        <p:sp>
          <p:nvSpPr>
            <p:cNvPr id="63" name="TextBox 62">
              <a:extLst>
                <a:ext uri="{FF2B5EF4-FFF2-40B4-BE49-F238E27FC236}">
                  <a16:creationId xmlns:a16="http://schemas.microsoft.com/office/drawing/2014/main" id="{051DBE8C-E85C-D834-F0F8-514A0F00B769}"/>
                </a:ext>
              </a:extLst>
            </p:cNvPr>
            <p:cNvSpPr txBox="1"/>
            <p:nvPr/>
          </p:nvSpPr>
          <p:spPr>
            <a:xfrm>
              <a:off x="581761" y="1126475"/>
              <a:ext cx="2188255" cy="261610"/>
            </a:xfrm>
            <a:prstGeom prst="rect">
              <a:avLst/>
            </a:prstGeom>
            <a:noFill/>
          </p:spPr>
          <p:txBody>
            <a:bodyPr wrap="square" rtlCol="0">
              <a:spAutoFit/>
            </a:bodyPr>
            <a:lstStyle/>
            <a:p>
              <a:r>
                <a:rPr lang="en-US" sz="1100"/>
                <a:t>Key Milestones</a:t>
              </a:r>
            </a:p>
          </p:txBody>
        </p:sp>
        <p:sp>
          <p:nvSpPr>
            <p:cNvPr id="64" name="Rectangle 63">
              <a:extLst>
                <a:ext uri="{FF2B5EF4-FFF2-40B4-BE49-F238E27FC236}">
                  <a16:creationId xmlns:a16="http://schemas.microsoft.com/office/drawing/2014/main" id="{C1D4CD61-259C-F5E6-72FC-DC2EF25C2CB3}"/>
                </a:ext>
              </a:extLst>
            </p:cNvPr>
            <p:cNvSpPr>
              <a:spLocks noChangeAspect="1"/>
            </p:cNvSpPr>
            <p:nvPr/>
          </p:nvSpPr>
          <p:spPr>
            <a:xfrm>
              <a:off x="405609" y="1456759"/>
              <a:ext cx="216793" cy="216792"/>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B6D8E05F-59F3-A6DD-7B65-7F79F0AFC3BE}"/>
                </a:ext>
              </a:extLst>
            </p:cNvPr>
            <p:cNvSpPr txBox="1"/>
            <p:nvPr/>
          </p:nvSpPr>
          <p:spPr>
            <a:xfrm>
              <a:off x="598396" y="1429058"/>
              <a:ext cx="2188255" cy="261610"/>
            </a:xfrm>
            <a:prstGeom prst="rect">
              <a:avLst/>
            </a:prstGeom>
            <a:noFill/>
          </p:spPr>
          <p:txBody>
            <a:bodyPr wrap="square" rtlCol="0">
              <a:spAutoFit/>
            </a:bodyPr>
            <a:lstStyle/>
            <a:p>
              <a:r>
                <a:rPr lang="en-US" sz="1100"/>
                <a:t>Pre-Launch Phase</a:t>
              </a:r>
            </a:p>
          </p:txBody>
        </p:sp>
        <p:sp>
          <p:nvSpPr>
            <p:cNvPr id="67" name="Rectangle 66">
              <a:extLst>
                <a:ext uri="{FF2B5EF4-FFF2-40B4-BE49-F238E27FC236}">
                  <a16:creationId xmlns:a16="http://schemas.microsoft.com/office/drawing/2014/main" id="{B330B4B4-0DAD-6D8E-0CAB-C19447CF05C5}"/>
                </a:ext>
              </a:extLst>
            </p:cNvPr>
            <p:cNvSpPr>
              <a:spLocks noChangeAspect="1"/>
            </p:cNvSpPr>
            <p:nvPr/>
          </p:nvSpPr>
          <p:spPr>
            <a:xfrm>
              <a:off x="408891" y="1752647"/>
              <a:ext cx="219601" cy="219600"/>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870828F-EF40-4BE3-1DFD-1353FF838878}"/>
                </a:ext>
              </a:extLst>
            </p:cNvPr>
            <p:cNvSpPr txBox="1"/>
            <p:nvPr/>
          </p:nvSpPr>
          <p:spPr>
            <a:xfrm>
              <a:off x="598395" y="1735030"/>
              <a:ext cx="2188255" cy="261610"/>
            </a:xfrm>
            <a:prstGeom prst="rect">
              <a:avLst/>
            </a:prstGeom>
            <a:noFill/>
          </p:spPr>
          <p:txBody>
            <a:bodyPr wrap="square" rtlCol="0">
              <a:spAutoFit/>
            </a:bodyPr>
            <a:lstStyle/>
            <a:p>
              <a:r>
                <a:rPr lang="en-US" sz="1100"/>
                <a:t>Expansion Phase</a:t>
              </a:r>
            </a:p>
          </p:txBody>
        </p:sp>
      </p:grpSp>
      <p:sp>
        <p:nvSpPr>
          <p:cNvPr id="4" name="TextBox 3">
            <a:extLst>
              <a:ext uri="{FF2B5EF4-FFF2-40B4-BE49-F238E27FC236}">
                <a16:creationId xmlns:a16="http://schemas.microsoft.com/office/drawing/2014/main" id="{FEE25D5E-D4C4-2842-9022-D872D3E094E0}"/>
              </a:ext>
            </a:extLst>
          </p:cNvPr>
          <p:cNvSpPr txBox="1"/>
          <p:nvPr/>
        </p:nvSpPr>
        <p:spPr>
          <a:xfrm>
            <a:off x="4163394" y="1292431"/>
            <a:ext cx="3170644" cy="307777"/>
          </a:xfrm>
          <a:prstGeom prst="rect">
            <a:avLst/>
          </a:prstGeom>
          <a:noFill/>
        </p:spPr>
        <p:txBody>
          <a:bodyPr wrap="square" rtlCol="0">
            <a:spAutoFit/>
          </a:bodyPr>
          <a:lstStyle/>
          <a:p>
            <a:r>
              <a:rPr lang="en-US" sz="1400">
                <a:solidFill>
                  <a:srgbClr val="C00000"/>
                </a:solidFill>
              </a:rPr>
              <a:t>Functional Prototype Completion</a:t>
            </a:r>
          </a:p>
        </p:txBody>
      </p:sp>
      <p:sp>
        <p:nvSpPr>
          <p:cNvPr id="12" name="Rectangle 11">
            <a:extLst>
              <a:ext uri="{FF2B5EF4-FFF2-40B4-BE49-F238E27FC236}">
                <a16:creationId xmlns:a16="http://schemas.microsoft.com/office/drawing/2014/main" id="{6053A6EE-C40F-AA4D-BD65-3BAAB67BC56C}"/>
              </a:ext>
            </a:extLst>
          </p:cNvPr>
          <p:cNvSpPr/>
          <p:nvPr/>
        </p:nvSpPr>
        <p:spPr>
          <a:xfrm>
            <a:off x="4497976" y="4006370"/>
            <a:ext cx="4871893" cy="39685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Clinical Trials</a:t>
            </a:r>
          </a:p>
        </p:txBody>
      </p:sp>
      <p:sp>
        <p:nvSpPr>
          <p:cNvPr id="16" name="TextBox 15">
            <a:extLst>
              <a:ext uri="{FF2B5EF4-FFF2-40B4-BE49-F238E27FC236}">
                <a16:creationId xmlns:a16="http://schemas.microsoft.com/office/drawing/2014/main" id="{BB6B4FC9-367D-2021-3FAE-179AA508204D}"/>
              </a:ext>
            </a:extLst>
          </p:cNvPr>
          <p:cNvSpPr txBox="1"/>
          <p:nvPr/>
        </p:nvSpPr>
        <p:spPr>
          <a:xfrm>
            <a:off x="9659057" y="1019940"/>
            <a:ext cx="3170644" cy="307777"/>
          </a:xfrm>
          <a:prstGeom prst="rect">
            <a:avLst/>
          </a:prstGeom>
          <a:noFill/>
        </p:spPr>
        <p:txBody>
          <a:bodyPr wrap="square" rtlCol="0">
            <a:spAutoFit/>
          </a:bodyPr>
          <a:lstStyle/>
          <a:p>
            <a:r>
              <a:rPr lang="en-US" sz="1400">
                <a:solidFill>
                  <a:srgbClr val="C00000"/>
                </a:solidFill>
              </a:rPr>
              <a:t>Final Product Completion</a:t>
            </a:r>
          </a:p>
        </p:txBody>
      </p:sp>
      <p:pic>
        <p:nvPicPr>
          <p:cNvPr id="30" name="Graphic 29" descr="Flag with solid fill">
            <a:extLst>
              <a:ext uri="{FF2B5EF4-FFF2-40B4-BE49-F238E27FC236}">
                <a16:creationId xmlns:a16="http://schemas.microsoft.com/office/drawing/2014/main" id="{43C5FB7E-BBEF-10B5-4F25-18DBAAA061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5160" y="1300027"/>
            <a:ext cx="510090" cy="510090"/>
          </a:xfrm>
          <a:prstGeom prst="rect">
            <a:avLst/>
          </a:prstGeom>
        </p:spPr>
      </p:pic>
      <p:cxnSp>
        <p:nvCxnSpPr>
          <p:cNvPr id="7" name="Straight Connector 6">
            <a:extLst>
              <a:ext uri="{FF2B5EF4-FFF2-40B4-BE49-F238E27FC236}">
                <a16:creationId xmlns:a16="http://schemas.microsoft.com/office/drawing/2014/main" id="{E4627802-DC8D-6721-4202-4EB5EFC41D9A}"/>
              </a:ext>
            </a:extLst>
          </p:cNvPr>
          <p:cNvCxnSpPr>
            <a:cxnSpLocks/>
          </p:cNvCxnSpPr>
          <p:nvPr/>
        </p:nvCxnSpPr>
        <p:spPr>
          <a:xfrm flipV="1">
            <a:off x="3842362" y="1770533"/>
            <a:ext cx="0" cy="1012146"/>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pic>
        <p:nvPicPr>
          <p:cNvPr id="15" name="Graphic 14" descr="Flag with solid fill">
            <a:extLst>
              <a:ext uri="{FF2B5EF4-FFF2-40B4-BE49-F238E27FC236}">
                <a16:creationId xmlns:a16="http://schemas.microsoft.com/office/drawing/2014/main" id="{F5E979B6-D13E-1D2F-B298-CCA1219B4D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7789" y="1044378"/>
            <a:ext cx="510090" cy="510090"/>
          </a:xfrm>
          <a:prstGeom prst="rect">
            <a:avLst/>
          </a:prstGeom>
        </p:spPr>
      </p:pic>
      <p:cxnSp>
        <p:nvCxnSpPr>
          <p:cNvPr id="17" name="Straight Connector 16">
            <a:extLst>
              <a:ext uri="{FF2B5EF4-FFF2-40B4-BE49-F238E27FC236}">
                <a16:creationId xmlns:a16="http://schemas.microsoft.com/office/drawing/2014/main" id="{9714BDD3-B5A1-9186-2906-A8403CF4EB25}"/>
              </a:ext>
            </a:extLst>
          </p:cNvPr>
          <p:cNvCxnSpPr>
            <a:cxnSpLocks/>
          </p:cNvCxnSpPr>
          <p:nvPr/>
        </p:nvCxnSpPr>
        <p:spPr>
          <a:xfrm flipV="1">
            <a:off x="9369868" y="1509204"/>
            <a:ext cx="0" cy="1273475"/>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3FB28B-6D64-79EF-9DEF-2A23499195D9}"/>
              </a:ext>
            </a:extLst>
          </p:cNvPr>
          <p:cNvCxnSpPr>
            <a:cxnSpLocks/>
          </p:cNvCxnSpPr>
          <p:nvPr/>
        </p:nvCxnSpPr>
        <p:spPr>
          <a:xfrm flipH="1" flipV="1">
            <a:off x="9374152" y="2814475"/>
            <a:ext cx="1" cy="1389535"/>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CD6B1C76-9E6F-46A1-BB3F-5BC7A4E3701C}"/>
              </a:ext>
            </a:extLst>
          </p:cNvPr>
          <p:cNvCxnSpPr>
            <a:cxnSpLocks/>
            <a:stCxn id="55" idx="1"/>
          </p:cNvCxnSpPr>
          <p:nvPr/>
        </p:nvCxnSpPr>
        <p:spPr>
          <a:xfrm flipV="1">
            <a:off x="9669100" y="1770533"/>
            <a:ext cx="0" cy="3762152"/>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41ECFD1-F3C8-9AE0-5AF3-3D6E65C9A472}"/>
              </a:ext>
            </a:extLst>
          </p:cNvPr>
          <p:cNvSpPr/>
          <p:nvPr/>
        </p:nvSpPr>
        <p:spPr>
          <a:xfrm>
            <a:off x="2647405" y="3484028"/>
            <a:ext cx="4871897" cy="20300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Trademark Protection</a:t>
            </a:r>
          </a:p>
        </p:txBody>
      </p:sp>
      <p:cxnSp>
        <p:nvCxnSpPr>
          <p:cNvPr id="9" name="Straight Connector 8">
            <a:extLst>
              <a:ext uri="{FF2B5EF4-FFF2-40B4-BE49-F238E27FC236}">
                <a16:creationId xmlns:a16="http://schemas.microsoft.com/office/drawing/2014/main" id="{9A739893-1701-8345-599A-9671CE3A5A51}"/>
              </a:ext>
            </a:extLst>
          </p:cNvPr>
          <p:cNvCxnSpPr>
            <a:cxnSpLocks/>
          </p:cNvCxnSpPr>
          <p:nvPr/>
        </p:nvCxnSpPr>
        <p:spPr>
          <a:xfrm flipV="1">
            <a:off x="3842362" y="2782679"/>
            <a:ext cx="0" cy="680964"/>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37A570-FCA9-39BF-5CB4-88652F6E70F8}"/>
              </a:ext>
            </a:extLst>
          </p:cNvPr>
          <p:cNvCxnSpPr>
            <a:cxnSpLocks/>
          </p:cNvCxnSpPr>
          <p:nvPr/>
        </p:nvCxnSpPr>
        <p:spPr>
          <a:xfrm flipV="1">
            <a:off x="3842362" y="3463643"/>
            <a:ext cx="0" cy="746238"/>
          </a:xfrm>
          <a:prstGeom prst="line">
            <a:avLst/>
          </a:prstGeom>
          <a:ln w="12700">
            <a:solidFill>
              <a:srgbClr val="C00000"/>
            </a:solidFill>
            <a:prstDash val="dash"/>
            <a:head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7189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540B4-B351-3E44-5F49-331E87896909}"/>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Detailed Implementation Timeline (1)</a:t>
            </a:r>
            <a:endParaRPr lang="en-US"/>
          </a:p>
        </p:txBody>
      </p:sp>
      <p:sp>
        <p:nvSpPr>
          <p:cNvPr id="3" name="Rectangle 2">
            <a:extLst>
              <a:ext uri="{FF2B5EF4-FFF2-40B4-BE49-F238E27FC236}">
                <a16:creationId xmlns:a16="http://schemas.microsoft.com/office/drawing/2014/main" id="{32FB92AA-8E58-725D-60B1-A4424DBF09C6}"/>
              </a:ext>
            </a:extLst>
          </p:cNvPr>
          <p:cNvSpPr/>
          <p:nvPr/>
        </p:nvSpPr>
        <p:spPr>
          <a:xfrm>
            <a:off x="517557" y="1142903"/>
            <a:ext cx="3215298"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Phase 1</a:t>
            </a:r>
          </a:p>
        </p:txBody>
      </p:sp>
      <p:sp>
        <p:nvSpPr>
          <p:cNvPr id="4" name="Rectangle 3">
            <a:extLst>
              <a:ext uri="{FF2B5EF4-FFF2-40B4-BE49-F238E27FC236}">
                <a16:creationId xmlns:a16="http://schemas.microsoft.com/office/drawing/2014/main" id="{FC04F6AA-6D64-5BD6-DCDC-20999487532E}"/>
              </a:ext>
            </a:extLst>
          </p:cNvPr>
          <p:cNvSpPr/>
          <p:nvPr/>
        </p:nvSpPr>
        <p:spPr>
          <a:xfrm>
            <a:off x="3912434" y="1142902"/>
            <a:ext cx="7540052"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Prototyping</a:t>
            </a:r>
          </a:p>
        </p:txBody>
      </p:sp>
      <p:sp>
        <p:nvSpPr>
          <p:cNvPr id="18" name="Rectangle 17">
            <a:extLst>
              <a:ext uri="{FF2B5EF4-FFF2-40B4-BE49-F238E27FC236}">
                <a16:creationId xmlns:a16="http://schemas.microsoft.com/office/drawing/2014/main" id="{42832528-A6D6-FF15-E7C8-17BCECD7B82C}"/>
              </a:ext>
            </a:extLst>
          </p:cNvPr>
          <p:cNvSpPr/>
          <p:nvPr/>
        </p:nvSpPr>
        <p:spPr>
          <a:xfrm>
            <a:off x="517558" y="1937140"/>
            <a:ext cx="3215299" cy="1060893"/>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Purpose of this Phase</a:t>
            </a:r>
          </a:p>
        </p:txBody>
      </p:sp>
      <p:sp>
        <p:nvSpPr>
          <p:cNvPr id="19" name="Rectangle 18">
            <a:extLst>
              <a:ext uri="{FF2B5EF4-FFF2-40B4-BE49-F238E27FC236}">
                <a16:creationId xmlns:a16="http://schemas.microsoft.com/office/drawing/2014/main" id="{92A16DB6-1A46-40A7-0605-493731112942}"/>
              </a:ext>
            </a:extLst>
          </p:cNvPr>
          <p:cNvSpPr/>
          <p:nvPr/>
        </p:nvSpPr>
        <p:spPr>
          <a:xfrm>
            <a:off x="517557" y="3134428"/>
            <a:ext cx="3215299" cy="2130546"/>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What is the process like?</a:t>
            </a:r>
          </a:p>
        </p:txBody>
      </p:sp>
      <p:sp>
        <p:nvSpPr>
          <p:cNvPr id="20" name="Rectangle 19">
            <a:extLst>
              <a:ext uri="{FF2B5EF4-FFF2-40B4-BE49-F238E27FC236}">
                <a16:creationId xmlns:a16="http://schemas.microsoft.com/office/drawing/2014/main" id="{EB59157F-E3C1-9B25-5EEB-7F3A925E3A7B}"/>
              </a:ext>
            </a:extLst>
          </p:cNvPr>
          <p:cNvSpPr/>
          <p:nvPr/>
        </p:nvSpPr>
        <p:spPr>
          <a:xfrm>
            <a:off x="517557" y="5401372"/>
            <a:ext cx="3215299" cy="1060893"/>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Projected Duration</a:t>
            </a:r>
          </a:p>
        </p:txBody>
      </p:sp>
      <p:sp>
        <p:nvSpPr>
          <p:cNvPr id="21" name="Rectangle 20">
            <a:extLst>
              <a:ext uri="{FF2B5EF4-FFF2-40B4-BE49-F238E27FC236}">
                <a16:creationId xmlns:a16="http://schemas.microsoft.com/office/drawing/2014/main" id="{0E9F7715-4B7C-9B6B-988D-5CA6E13CA285}"/>
              </a:ext>
            </a:extLst>
          </p:cNvPr>
          <p:cNvSpPr/>
          <p:nvPr/>
        </p:nvSpPr>
        <p:spPr>
          <a:xfrm>
            <a:off x="3912435" y="1937137"/>
            <a:ext cx="7540052" cy="106089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 To build a </a:t>
            </a:r>
            <a:r>
              <a:rPr lang="en-US" b="1">
                <a:solidFill>
                  <a:schemeClr val="tx1"/>
                </a:solidFill>
              </a:rPr>
              <a:t>functional prototype</a:t>
            </a:r>
            <a:r>
              <a:rPr lang="en-US">
                <a:solidFill>
                  <a:schemeClr val="tx1"/>
                </a:solidFill>
              </a:rPr>
              <a:t> with all the necessary sensors and safety features to be used in clinical trials subsequently 2. Build </a:t>
            </a:r>
            <a:r>
              <a:rPr lang="en-US" b="1">
                <a:solidFill>
                  <a:schemeClr val="tx1"/>
                </a:solidFill>
              </a:rPr>
              <a:t>final product</a:t>
            </a:r>
            <a:r>
              <a:rPr lang="en-US">
                <a:solidFill>
                  <a:schemeClr val="tx1"/>
                </a:solidFill>
              </a:rPr>
              <a:t> to be launched on the market</a:t>
            </a:r>
          </a:p>
        </p:txBody>
      </p:sp>
      <p:sp>
        <p:nvSpPr>
          <p:cNvPr id="22" name="Rectangle 21">
            <a:extLst>
              <a:ext uri="{FF2B5EF4-FFF2-40B4-BE49-F238E27FC236}">
                <a16:creationId xmlns:a16="http://schemas.microsoft.com/office/drawing/2014/main" id="{ABFE8705-92EC-AB2A-65E4-C654D9F035F3}"/>
              </a:ext>
            </a:extLst>
          </p:cNvPr>
          <p:cNvSpPr/>
          <p:nvPr/>
        </p:nvSpPr>
        <p:spPr>
          <a:xfrm>
            <a:off x="3912434" y="3134428"/>
            <a:ext cx="7540052" cy="2130546"/>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Source for suitable sensors, TENS and NMES components (based on size, battery power, </a:t>
            </a:r>
            <a:r>
              <a:rPr lang="en-US" err="1">
                <a:solidFill>
                  <a:schemeClr val="tx1"/>
                </a:solidFill>
              </a:rPr>
              <a:t>etc</a:t>
            </a:r>
            <a:r>
              <a:rPr lang="en-US">
                <a:solidFill>
                  <a:schemeClr val="tx1"/>
                </a:solidFill>
              </a:rPr>
              <a:t>). Incorporate them into the device and find the most optimal and compact arrangement </a:t>
            </a:r>
            <a:r>
              <a:rPr lang="en-US" b="1">
                <a:solidFill>
                  <a:schemeClr val="tx1"/>
                </a:solidFill>
              </a:rPr>
              <a:t>[Hardware]</a:t>
            </a:r>
          </a:p>
          <a:p>
            <a:r>
              <a:rPr lang="en-US">
                <a:solidFill>
                  <a:schemeClr val="tx1"/>
                </a:solidFill>
              </a:rPr>
              <a:t>Incorporate the different layers (2x fabric layer, 1x conductive carbon </a:t>
            </a:r>
            <a:r>
              <a:rPr lang="en-US" err="1">
                <a:solidFill>
                  <a:schemeClr val="tx1"/>
                </a:solidFill>
              </a:rPr>
              <a:t>fibre</a:t>
            </a:r>
            <a:r>
              <a:rPr lang="en-US">
                <a:solidFill>
                  <a:schemeClr val="tx1"/>
                </a:solidFill>
              </a:rPr>
              <a:t> layer) into the </a:t>
            </a:r>
            <a:r>
              <a:rPr lang="en-US" b="1">
                <a:solidFill>
                  <a:schemeClr val="tx1"/>
                </a:solidFill>
              </a:rPr>
              <a:t>[Materials]</a:t>
            </a:r>
          </a:p>
          <a:p>
            <a:r>
              <a:rPr lang="en-US">
                <a:solidFill>
                  <a:schemeClr val="tx1"/>
                </a:solidFill>
              </a:rPr>
              <a:t>AI model will be trained during </a:t>
            </a:r>
            <a:r>
              <a:rPr lang="en-US" i="1">
                <a:solidFill>
                  <a:schemeClr val="tx1"/>
                </a:solidFill>
              </a:rPr>
              <a:t>clinical trials phase</a:t>
            </a:r>
            <a:r>
              <a:rPr lang="en-US">
                <a:solidFill>
                  <a:schemeClr val="tx1"/>
                </a:solidFill>
              </a:rPr>
              <a:t>; Application frontend and backend to be developed as well </a:t>
            </a:r>
            <a:r>
              <a:rPr lang="en-US" b="1">
                <a:solidFill>
                  <a:schemeClr val="tx1"/>
                </a:solidFill>
              </a:rPr>
              <a:t>[Software]</a:t>
            </a:r>
            <a:endParaRPr lang="en-US" b="1" i="1">
              <a:solidFill>
                <a:schemeClr val="tx1"/>
              </a:solidFill>
            </a:endParaRPr>
          </a:p>
        </p:txBody>
      </p:sp>
      <p:sp>
        <p:nvSpPr>
          <p:cNvPr id="24" name="Rectangle 23">
            <a:extLst>
              <a:ext uri="{FF2B5EF4-FFF2-40B4-BE49-F238E27FC236}">
                <a16:creationId xmlns:a16="http://schemas.microsoft.com/office/drawing/2014/main" id="{293121EA-936E-1F44-24A2-38A9D153FC7B}"/>
              </a:ext>
            </a:extLst>
          </p:cNvPr>
          <p:cNvSpPr/>
          <p:nvPr/>
        </p:nvSpPr>
        <p:spPr>
          <a:xfrm>
            <a:off x="3912434" y="5401371"/>
            <a:ext cx="7540052" cy="106089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 year for functional prototype</a:t>
            </a:r>
          </a:p>
          <a:p>
            <a:r>
              <a:rPr lang="en-US">
                <a:solidFill>
                  <a:schemeClr val="tx1"/>
                </a:solidFill>
              </a:rPr>
              <a:t>~6 years for final product (alongside clinical trials)</a:t>
            </a:r>
          </a:p>
        </p:txBody>
      </p:sp>
    </p:spTree>
    <p:extLst>
      <p:ext uri="{BB962C8B-B14F-4D97-AF65-F5344CB8AC3E}">
        <p14:creationId xmlns:p14="http://schemas.microsoft.com/office/powerpoint/2010/main" val="2654304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F20B9-A251-105E-BAEC-23EDB35A052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FBDE93-4E3F-A817-4362-ECD418560F8B}"/>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Detailed Implementation Timeline (2)</a:t>
            </a:r>
            <a:endParaRPr lang="en-US"/>
          </a:p>
        </p:txBody>
      </p:sp>
      <p:sp>
        <p:nvSpPr>
          <p:cNvPr id="3" name="Rectangle 2">
            <a:extLst>
              <a:ext uri="{FF2B5EF4-FFF2-40B4-BE49-F238E27FC236}">
                <a16:creationId xmlns:a16="http://schemas.microsoft.com/office/drawing/2014/main" id="{8AF4926F-AA6A-0525-C6AE-9C6A39540DA5}"/>
              </a:ext>
            </a:extLst>
          </p:cNvPr>
          <p:cNvSpPr/>
          <p:nvPr/>
        </p:nvSpPr>
        <p:spPr>
          <a:xfrm>
            <a:off x="517557" y="1142903"/>
            <a:ext cx="3215298" cy="433001"/>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Phase 2</a:t>
            </a:r>
          </a:p>
        </p:txBody>
      </p:sp>
      <p:sp>
        <p:nvSpPr>
          <p:cNvPr id="4" name="Rectangle 3">
            <a:extLst>
              <a:ext uri="{FF2B5EF4-FFF2-40B4-BE49-F238E27FC236}">
                <a16:creationId xmlns:a16="http://schemas.microsoft.com/office/drawing/2014/main" id="{FDB362D5-3811-92DA-1E81-CF69A8275C33}"/>
              </a:ext>
            </a:extLst>
          </p:cNvPr>
          <p:cNvSpPr/>
          <p:nvPr/>
        </p:nvSpPr>
        <p:spPr>
          <a:xfrm>
            <a:off x="3912434" y="1142902"/>
            <a:ext cx="7540052" cy="43300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Securing Intellectual Property</a:t>
            </a:r>
          </a:p>
        </p:txBody>
      </p:sp>
      <p:sp>
        <p:nvSpPr>
          <p:cNvPr id="18" name="Rectangle 17">
            <a:extLst>
              <a:ext uri="{FF2B5EF4-FFF2-40B4-BE49-F238E27FC236}">
                <a16:creationId xmlns:a16="http://schemas.microsoft.com/office/drawing/2014/main" id="{1F76079A-CB07-FA61-132E-71420B907A01}"/>
              </a:ext>
            </a:extLst>
          </p:cNvPr>
          <p:cNvSpPr/>
          <p:nvPr/>
        </p:nvSpPr>
        <p:spPr>
          <a:xfrm>
            <a:off x="517557" y="1670220"/>
            <a:ext cx="3215299" cy="642572"/>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Purpose of this Phase</a:t>
            </a:r>
          </a:p>
        </p:txBody>
      </p:sp>
      <p:sp>
        <p:nvSpPr>
          <p:cNvPr id="19" name="Rectangle 18">
            <a:extLst>
              <a:ext uri="{FF2B5EF4-FFF2-40B4-BE49-F238E27FC236}">
                <a16:creationId xmlns:a16="http://schemas.microsoft.com/office/drawing/2014/main" id="{A8C55156-EDDB-C4C3-581F-BC0274F15927}"/>
              </a:ext>
            </a:extLst>
          </p:cNvPr>
          <p:cNvSpPr/>
          <p:nvPr/>
        </p:nvSpPr>
        <p:spPr>
          <a:xfrm>
            <a:off x="517556" y="2407107"/>
            <a:ext cx="3215299" cy="3482705"/>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What is the process like?</a:t>
            </a:r>
          </a:p>
        </p:txBody>
      </p:sp>
      <p:sp>
        <p:nvSpPr>
          <p:cNvPr id="20" name="Rectangle 19">
            <a:extLst>
              <a:ext uri="{FF2B5EF4-FFF2-40B4-BE49-F238E27FC236}">
                <a16:creationId xmlns:a16="http://schemas.microsoft.com/office/drawing/2014/main" id="{95A9A764-5744-18A1-2E71-8E093DA4B7F1}"/>
              </a:ext>
            </a:extLst>
          </p:cNvPr>
          <p:cNvSpPr/>
          <p:nvPr/>
        </p:nvSpPr>
        <p:spPr>
          <a:xfrm>
            <a:off x="517556" y="5985687"/>
            <a:ext cx="3215299" cy="642574"/>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Projected Duration</a:t>
            </a:r>
          </a:p>
        </p:txBody>
      </p:sp>
      <p:sp>
        <p:nvSpPr>
          <p:cNvPr id="21" name="Rectangle 20">
            <a:extLst>
              <a:ext uri="{FF2B5EF4-FFF2-40B4-BE49-F238E27FC236}">
                <a16:creationId xmlns:a16="http://schemas.microsoft.com/office/drawing/2014/main" id="{F4E81002-9605-3451-1478-5E0045223879}"/>
              </a:ext>
            </a:extLst>
          </p:cNvPr>
          <p:cNvSpPr/>
          <p:nvPr/>
        </p:nvSpPr>
        <p:spPr>
          <a:xfrm>
            <a:off x="3912434" y="1670216"/>
            <a:ext cx="7540052" cy="64257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Apply for </a:t>
            </a:r>
            <a:r>
              <a:rPr lang="en-US" sz="1400" b="1">
                <a:solidFill>
                  <a:schemeClr val="tx1"/>
                </a:solidFill>
              </a:rPr>
              <a:t>1. Patent Protection</a:t>
            </a:r>
            <a:r>
              <a:rPr lang="en-US" sz="1400">
                <a:solidFill>
                  <a:schemeClr val="tx1"/>
                </a:solidFill>
              </a:rPr>
              <a:t> and </a:t>
            </a:r>
            <a:r>
              <a:rPr lang="en-US" sz="1400" b="1">
                <a:solidFill>
                  <a:schemeClr val="tx1"/>
                </a:solidFill>
              </a:rPr>
              <a:t>2. Trademark Protection</a:t>
            </a:r>
            <a:r>
              <a:rPr lang="en-US" sz="1400">
                <a:solidFill>
                  <a:schemeClr val="tx1"/>
                </a:solidFill>
              </a:rPr>
              <a:t> to safeguard our invention and protect brand elements</a:t>
            </a:r>
          </a:p>
        </p:txBody>
      </p:sp>
      <p:sp>
        <p:nvSpPr>
          <p:cNvPr id="22" name="Rectangle 21">
            <a:extLst>
              <a:ext uri="{FF2B5EF4-FFF2-40B4-BE49-F238E27FC236}">
                <a16:creationId xmlns:a16="http://schemas.microsoft.com/office/drawing/2014/main" id="{29514967-36F3-C193-159C-75A3C1808851}"/>
              </a:ext>
            </a:extLst>
          </p:cNvPr>
          <p:cNvSpPr/>
          <p:nvPr/>
        </p:nvSpPr>
        <p:spPr>
          <a:xfrm>
            <a:off x="3912436" y="2413403"/>
            <a:ext cx="4424742" cy="152210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a:solidFill>
                  <a:schemeClr val="tx1"/>
                </a:solidFill>
              </a:rPr>
              <a:t>Draft a detailed patent specification outlining the invention's novelty and inventive step</a:t>
            </a:r>
          </a:p>
          <a:p>
            <a:pPr marL="342900" indent="-342900">
              <a:buAutoNum type="arabicPeriod"/>
            </a:pPr>
            <a:r>
              <a:rPr lang="en-US" sz="1400">
                <a:solidFill>
                  <a:schemeClr val="tx1"/>
                </a:solidFill>
              </a:rPr>
              <a:t>Submit the application to the Intellectual Property Office of Singapore</a:t>
            </a:r>
          </a:p>
        </p:txBody>
      </p:sp>
      <p:sp>
        <p:nvSpPr>
          <p:cNvPr id="24" name="Rectangle 23">
            <a:extLst>
              <a:ext uri="{FF2B5EF4-FFF2-40B4-BE49-F238E27FC236}">
                <a16:creationId xmlns:a16="http://schemas.microsoft.com/office/drawing/2014/main" id="{EF5BF852-58D3-39CA-A738-8F5B62F1D4E6}"/>
              </a:ext>
            </a:extLst>
          </p:cNvPr>
          <p:cNvSpPr/>
          <p:nvPr/>
        </p:nvSpPr>
        <p:spPr>
          <a:xfrm>
            <a:off x="3912434" y="6014244"/>
            <a:ext cx="7540052" cy="64257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Patent Protection: 2 to 4 years, depending on the complexity</a:t>
            </a:r>
          </a:p>
          <a:p>
            <a:r>
              <a:rPr lang="en-US" sz="1400">
                <a:solidFill>
                  <a:schemeClr val="tx1"/>
                </a:solidFill>
              </a:rPr>
              <a:t>Trademark Protection: 8-12 months </a:t>
            </a:r>
          </a:p>
        </p:txBody>
      </p:sp>
      <p:pic>
        <p:nvPicPr>
          <p:cNvPr id="1026" name="Picture 2">
            <a:extLst>
              <a:ext uri="{FF2B5EF4-FFF2-40B4-BE49-F238E27FC236}">
                <a16:creationId xmlns:a16="http://schemas.microsoft.com/office/drawing/2014/main" id="{763D8AF8-91C8-D58A-0A15-3BA6D3F1E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6757" y="3911918"/>
            <a:ext cx="3029774" cy="197789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4759AB5-89B3-3189-629F-7AB3E1A09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756" y="2437221"/>
            <a:ext cx="2413918" cy="14776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803745E-9143-360B-8B9F-8BDAD7174B4D}"/>
              </a:ext>
            </a:extLst>
          </p:cNvPr>
          <p:cNvSpPr/>
          <p:nvPr/>
        </p:nvSpPr>
        <p:spPr>
          <a:xfrm>
            <a:off x="3912435" y="3935506"/>
            <a:ext cx="4424742" cy="1954306"/>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a:solidFill>
                  <a:schemeClr val="tx1"/>
                </a:solidFill>
              </a:rPr>
              <a:t>Search: Conduct a trademark search to ensure no similar marks exist​</a:t>
            </a:r>
          </a:p>
          <a:p>
            <a:pPr marL="342900" indent="-342900">
              <a:buAutoNum type="arabicPeriod"/>
            </a:pPr>
            <a:r>
              <a:rPr lang="en-US" sz="1400">
                <a:solidFill>
                  <a:schemeClr val="tx1"/>
                </a:solidFill>
              </a:rPr>
              <a:t>Filing: Submit the application to IPOS, specifying the classes of goods or services</a:t>
            </a:r>
          </a:p>
          <a:p>
            <a:pPr marL="342900" indent="-342900">
              <a:buAutoNum type="arabicPeriod"/>
            </a:pPr>
            <a:r>
              <a:rPr lang="en-US" sz="1400">
                <a:solidFill>
                  <a:schemeClr val="tx1"/>
                </a:solidFill>
              </a:rPr>
              <a:t>Publication: The mark is published in the Trade Marks Journal for public opposition</a:t>
            </a:r>
          </a:p>
          <a:p>
            <a:pPr marL="342900" indent="-342900">
              <a:buAutoNum type="arabicPeriod"/>
            </a:pPr>
            <a:endParaRPr lang="en-US" sz="1400">
              <a:solidFill>
                <a:schemeClr val="tx1"/>
              </a:solidFill>
            </a:endParaRPr>
          </a:p>
          <a:p>
            <a:r>
              <a:rPr lang="en-US" sz="1400">
                <a:solidFill>
                  <a:schemeClr val="tx1"/>
                </a:solidFill>
              </a:rPr>
              <a:t>Engage IP lawyers to facilitate the process</a:t>
            </a:r>
          </a:p>
        </p:txBody>
      </p:sp>
      <p:sp>
        <p:nvSpPr>
          <p:cNvPr id="10" name="TextBox 9">
            <a:extLst>
              <a:ext uri="{FF2B5EF4-FFF2-40B4-BE49-F238E27FC236}">
                <a16:creationId xmlns:a16="http://schemas.microsoft.com/office/drawing/2014/main" id="{DCA8E9B9-D93D-88F8-BB2B-10CAA86283AD}"/>
              </a:ext>
            </a:extLst>
          </p:cNvPr>
          <p:cNvSpPr txBox="1"/>
          <p:nvPr/>
        </p:nvSpPr>
        <p:spPr>
          <a:xfrm>
            <a:off x="10189184" y="5643591"/>
            <a:ext cx="1393330" cy="246221"/>
          </a:xfrm>
          <a:prstGeom prst="rect">
            <a:avLst/>
          </a:prstGeom>
          <a:noFill/>
        </p:spPr>
        <p:txBody>
          <a:bodyPr wrap="none" rtlCol="0">
            <a:spAutoFit/>
          </a:bodyPr>
          <a:lstStyle/>
          <a:p>
            <a:r>
              <a:rPr lang="en-US" sz="1000" i="1"/>
              <a:t>Source: IPOS Website</a:t>
            </a:r>
          </a:p>
        </p:txBody>
      </p:sp>
    </p:spTree>
    <p:extLst>
      <p:ext uri="{BB962C8B-B14F-4D97-AF65-F5344CB8AC3E}">
        <p14:creationId xmlns:p14="http://schemas.microsoft.com/office/powerpoint/2010/main" val="2382242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DD371-D8EA-E685-E59F-80AC3E5B002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252076-DAF9-8CB4-E67A-4AB0546EA9E9}"/>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Detailed Implementation Timeline (3.1)</a:t>
            </a:r>
            <a:endParaRPr lang="en-US"/>
          </a:p>
        </p:txBody>
      </p:sp>
      <p:sp>
        <p:nvSpPr>
          <p:cNvPr id="3" name="Rectangle 2">
            <a:extLst>
              <a:ext uri="{FF2B5EF4-FFF2-40B4-BE49-F238E27FC236}">
                <a16:creationId xmlns:a16="http://schemas.microsoft.com/office/drawing/2014/main" id="{7D3984D4-A9C4-DBC7-F114-A1203149A7D1}"/>
              </a:ext>
            </a:extLst>
          </p:cNvPr>
          <p:cNvSpPr/>
          <p:nvPr/>
        </p:nvSpPr>
        <p:spPr>
          <a:xfrm>
            <a:off x="517557" y="1142903"/>
            <a:ext cx="3215298" cy="433001"/>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Phase 3.1</a:t>
            </a:r>
          </a:p>
        </p:txBody>
      </p:sp>
      <p:sp>
        <p:nvSpPr>
          <p:cNvPr id="4" name="Rectangle 3">
            <a:extLst>
              <a:ext uri="{FF2B5EF4-FFF2-40B4-BE49-F238E27FC236}">
                <a16:creationId xmlns:a16="http://schemas.microsoft.com/office/drawing/2014/main" id="{1EC50AA9-E16E-BAD9-F9DD-CDFD7ACBC06D}"/>
              </a:ext>
            </a:extLst>
          </p:cNvPr>
          <p:cNvSpPr/>
          <p:nvPr/>
        </p:nvSpPr>
        <p:spPr>
          <a:xfrm>
            <a:off x="3912434" y="1142902"/>
            <a:ext cx="7540052" cy="43300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Regulatory Approval Pathway</a:t>
            </a:r>
          </a:p>
        </p:txBody>
      </p:sp>
      <p:sp>
        <p:nvSpPr>
          <p:cNvPr id="18" name="Rectangle 17">
            <a:extLst>
              <a:ext uri="{FF2B5EF4-FFF2-40B4-BE49-F238E27FC236}">
                <a16:creationId xmlns:a16="http://schemas.microsoft.com/office/drawing/2014/main" id="{1F628F64-904C-43E1-E265-E74E91FE7FC3}"/>
              </a:ext>
            </a:extLst>
          </p:cNvPr>
          <p:cNvSpPr/>
          <p:nvPr/>
        </p:nvSpPr>
        <p:spPr>
          <a:xfrm>
            <a:off x="517557" y="1670220"/>
            <a:ext cx="3215299" cy="597010"/>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Purpose of this Phase</a:t>
            </a:r>
          </a:p>
        </p:txBody>
      </p:sp>
      <p:sp>
        <p:nvSpPr>
          <p:cNvPr id="19" name="Rectangle 18">
            <a:extLst>
              <a:ext uri="{FF2B5EF4-FFF2-40B4-BE49-F238E27FC236}">
                <a16:creationId xmlns:a16="http://schemas.microsoft.com/office/drawing/2014/main" id="{27051791-DB58-C8A7-840D-5B41DEE9C96D}"/>
              </a:ext>
            </a:extLst>
          </p:cNvPr>
          <p:cNvSpPr/>
          <p:nvPr/>
        </p:nvSpPr>
        <p:spPr>
          <a:xfrm>
            <a:off x="517556" y="2376336"/>
            <a:ext cx="3215299" cy="3621052"/>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What is the process like?</a:t>
            </a:r>
          </a:p>
        </p:txBody>
      </p:sp>
      <p:sp>
        <p:nvSpPr>
          <p:cNvPr id="20" name="Rectangle 19">
            <a:extLst>
              <a:ext uri="{FF2B5EF4-FFF2-40B4-BE49-F238E27FC236}">
                <a16:creationId xmlns:a16="http://schemas.microsoft.com/office/drawing/2014/main" id="{51DC4195-EEE1-B477-9D3A-8A522AFC7528}"/>
              </a:ext>
            </a:extLst>
          </p:cNvPr>
          <p:cNvSpPr/>
          <p:nvPr/>
        </p:nvSpPr>
        <p:spPr>
          <a:xfrm>
            <a:off x="517556" y="6106494"/>
            <a:ext cx="3215299" cy="642574"/>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Projected Duration</a:t>
            </a:r>
          </a:p>
        </p:txBody>
      </p:sp>
      <p:sp>
        <p:nvSpPr>
          <p:cNvPr id="21" name="Rectangle 20">
            <a:extLst>
              <a:ext uri="{FF2B5EF4-FFF2-40B4-BE49-F238E27FC236}">
                <a16:creationId xmlns:a16="http://schemas.microsoft.com/office/drawing/2014/main" id="{20A6DF40-ABA6-573B-37D9-E4E3C37560B0}"/>
              </a:ext>
            </a:extLst>
          </p:cNvPr>
          <p:cNvSpPr/>
          <p:nvPr/>
        </p:nvSpPr>
        <p:spPr>
          <a:xfrm>
            <a:off x="3912434" y="1670217"/>
            <a:ext cx="7540052" cy="59701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Ensure safety</a:t>
            </a:r>
            <a:r>
              <a:rPr lang="en-US" sz="1400">
                <a:solidFill>
                  <a:schemeClr val="tx1"/>
                </a:solidFill>
              </a:rPr>
              <a:t> of our device before beginning clinical trials (the safety of the idea itself has already been verified by LKC Medicine Department) </a:t>
            </a:r>
          </a:p>
        </p:txBody>
      </p:sp>
      <p:sp>
        <p:nvSpPr>
          <p:cNvPr id="22" name="Rectangle 21">
            <a:extLst>
              <a:ext uri="{FF2B5EF4-FFF2-40B4-BE49-F238E27FC236}">
                <a16:creationId xmlns:a16="http://schemas.microsoft.com/office/drawing/2014/main" id="{6BEAB053-F72B-9A53-5D19-62ACED98C19D}"/>
              </a:ext>
            </a:extLst>
          </p:cNvPr>
          <p:cNvSpPr/>
          <p:nvPr/>
        </p:nvSpPr>
        <p:spPr>
          <a:xfrm>
            <a:off x="3912434" y="2361542"/>
            <a:ext cx="7540051" cy="740282"/>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Submit a Risk Classification Inquiry to Health Sciences Authority (HSA) – </a:t>
            </a:r>
            <a:r>
              <a:rPr lang="en-US" sz="1400" err="1">
                <a:solidFill>
                  <a:schemeClr val="tx1"/>
                </a:solidFill>
              </a:rPr>
              <a:t>Neurostride</a:t>
            </a:r>
            <a:r>
              <a:rPr lang="en-US" sz="1400">
                <a:solidFill>
                  <a:schemeClr val="tx1"/>
                </a:solidFill>
              </a:rPr>
              <a:t> is likely to be a Class B device</a:t>
            </a:r>
          </a:p>
        </p:txBody>
      </p:sp>
      <p:sp>
        <p:nvSpPr>
          <p:cNvPr id="24" name="Rectangle 23">
            <a:extLst>
              <a:ext uri="{FF2B5EF4-FFF2-40B4-BE49-F238E27FC236}">
                <a16:creationId xmlns:a16="http://schemas.microsoft.com/office/drawing/2014/main" id="{DF7959BC-1E8A-8387-A75A-540A28367CD3}"/>
              </a:ext>
            </a:extLst>
          </p:cNvPr>
          <p:cNvSpPr/>
          <p:nvPr/>
        </p:nvSpPr>
        <p:spPr>
          <a:xfrm>
            <a:off x="3912433" y="6106494"/>
            <a:ext cx="7540052" cy="64257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160 days/~2 quarters (Full Route)</a:t>
            </a:r>
          </a:p>
        </p:txBody>
      </p:sp>
      <p:pic>
        <p:nvPicPr>
          <p:cNvPr id="3074" name="Picture 2">
            <a:extLst>
              <a:ext uri="{FF2B5EF4-FFF2-40B4-BE49-F238E27FC236}">
                <a16:creationId xmlns:a16="http://schemas.microsoft.com/office/drawing/2014/main" id="{A378E00F-9843-EF77-0048-3EF494B76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34" y="3183360"/>
            <a:ext cx="2631801" cy="15146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FDE3D84-1EBF-D76D-EE5F-FC6D4AE5B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454" y="3196139"/>
            <a:ext cx="4785032" cy="212079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9B6554E-FE9E-72B4-0AC9-C6B00F2587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455"/>
          <a:stretch/>
        </p:blipFill>
        <p:spPr bwMode="auto">
          <a:xfrm>
            <a:off x="3912433" y="4839697"/>
            <a:ext cx="2631802" cy="11251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18CC68B-ADE3-4726-7353-6F244847C886}"/>
              </a:ext>
            </a:extLst>
          </p:cNvPr>
          <p:cNvSpPr/>
          <p:nvPr/>
        </p:nvSpPr>
        <p:spPr>
          <a:xfrm>
            <a:off x="3912433" y="4129409"/>
            <a:ext cx="2551120" cy="19157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9D6238-BF7E-E4F2-B565-D76C91364E39}"/>
              </a:ext>
            </a:extLst>
          </p:cNvPr>
          <p:cNvSpPr/>
          <p:nvPr/>
        </p:nvSpPr>
        <p:spPr>
          <a:xfrm>
            <a:off x="3912433" y="5451033"/>
            <a:ext cx="2631802" cy="17629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2A3B5D2-3655-C65C-F143-C55B2352E697}"/>
              </a:ext>
            </a:extLst>
          </p:cNvPr>
          <p:cNvSpPr txBox="1"/>
          <p:nvPr/>
        </p:nvSpPr>
        <p:spPr>
          <a:xfrm>
            <a:off x="10059155" y="5715098"/>
            <a:ext cx="1356462" cy="246221"/>
          </a:xfrm>
          <a:prstGeom prst="rect">
            <a:avLst/>
          </a:prstGeom>
          <a:noFill/>
        </p:spPr>
        <p:txBody>
          <a:bodyPr wrap="none" rtlCol="0">
            <a:spAutoFit/>
          </a:bodyPr>
          <a:lstStyle/>
          <a:p>
            <a:r>
              <a:rPr lang="en-US" sz="1000" i="1"/>
              <a:t>Source: HSA Website</a:t>
            </a:r>
          </a:p>
        </p:txBody>
      </p:sp>
    </p:spTree>
    <p:extLst>
      <p:ext uri="{BB962C8B-B14F-4D97-AF65-F5344CB8AC3E}">
        <p14:creationId xmlns:p14="http://schemas.microsoft.com/office/powerpoint/2010/main" val="4117584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D971F-52AD-D8C8-77B7-273A934D338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18E65C-786F-B3B0-753B-EF073EB47641}"/>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Detailed Implementation Timeline (3.2)</a:t>
            </a:r>
            <a:endParaRPr lang="en-US"/>
          </a:p>
        </p:txBody>
      </p:sp>
      <p:sp>
        <p:nvSpPr>
          <p:cNvPr id="3" name="Rectangle 2">
            <a:extLst>
              <a:ext uri="{FF2B5EF4-FFF2-40B4-BE49-F238E27FC236}">
                <a16:creationId xmlns:a16="http://schemas.microsoft.com/office/drawing/2014/main" id="{ABBA2150-08AB-8EA1-5C5D-E8152837BCE0}"/>
              </a:ext>
            </a:extLst>
          </p:cNvPr>
          <p:cNvSpPr/>
          <p:nvPr/>
        </p:nvSpPr>
        <p:spPr>
          <a:xfrm>
            <a:off x="361870" y="1142903"/>
            <a:ext cx="3215298" cy="433001"/>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Phase 3.2</a:t>
            </a:r>
          </a:p>
        </p:txBody>
      </p:sp>
      <p:sp>
        <p:nvSpPr>
          <p:cNvPr id="4" name="Rectangle 3">
            <a:extLst>
              <a:ext uri="{FF2B5EF4-FFF2-40B4-BE49-F238E27FC236}">
                <a16:creationId xmlns:a16="http://schemas.microsoft.com/office/drawing/2014/main" id="{8FDE0821-C06C-E0CD-4341-5612015631B6}"/>
              </a:ext>
            </a:extLst>
          </p:cNvPr>
          <p:cNvSpPr/>
          <p:nvPr/>
        </p:nvSpPr>
        <p:spPr>
          <a:xfrm>
            <a:off x="3756747" y="1142902"/>
            <a:ext cx="8136130" cy="43300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Clinical Trials</a:t>
            </a:r>
          </a:p>
        </p:txBody>
      </p:sp>
      <p:sp>
        <p:nvSpPr>
          <p:cNvPr id="18" name="Rectangle 17">
            <a:extLst>
              <a:ext uri="{FF2B5EF4-FFF2-40B4-BE49-F238E27FC236}">
                <a16:creationId xmlns:a16="http://schemas.microsoft.com/office/drawing/2014/main" id="{A4F03638-9106-887E-9E35-874928473A37}"/>
              </a:ext>
            </a:extLst>
          </p:cNvPr>
          <p:cNvSpPr/>
          <p:nvPr/>
        </p:nvSpPr>
        <p:spPr>
          <a:xfrm>
            <a:off x="361870" y="1670220"/>
            <a:ext cx="3215299" cy="1280832"/>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Purpose of this Phase</a:t>
            </a:r>
          </a:p>
        </p:txBody>
      </p:sp>
      <p:sp>
        <p:nvSpPr>
          <p:cNvPr id="19" name="Rectangle 18">
            <a:extLst>
              <a:ext uri="{FF2B5EF4-FFF2-40B4-BE49-F238E27FC236}">
                <a16:creationId xmlns:a16="http://schemas.microsoft.com/office/drawing/2014/main" id="{7B704EA2-9500-D7E3-79D9-7279E9615262}"/>
              </a:ext>
            </a:extLst>
          </p:cNvPr>
          <p:cNvSpPr/>
          <p:nvPr/>
        </p:nvSpPr>
        <p:spPr>
          <a:xfrm>
            <a:off x="361869" y="3046927"/>
            <a:ext cx="3215299" cy="2842885"/>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What is the process like?</a:t>
            </a:r>
          </a:p>
        </p:txBody>
      </p:sp>
      <p:sp>
        <p:nvSpPr>
          <p:cNvPr id="20" name="Rectangle 19">
            <a:extLst>
              <a:ext uri="{FF2B5EF4-FFF2-40B4-BE49-F238E27FC236}">
                <a16:creationId xmlns:a16="http://schemas.microsoft.com/office/drawing/2014/main" id="{F27A8789-A76B-E223-E0DE-ABDBB7107188}"/>
              </a:ext>
            </a:extLst>
          </p:cNvPr>
          <p:cNvSpPr/>
          <p:nvPr/>
        </p:nvSpPr>
        <p:spPr>
          <a:xfrm>
            <a:off x="361869" y="5985687"/>
            <a:ext cx="3215299" cy="642574"/>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Projected Duration</a:t>
            </a:r>
          </a:p>
        </p:txBody>
      </p:sp>
      <p:sp>
        <p:nvSpPr>
          <p:cNvPr id="21" name="Rectangle 20">
            <a:extLst>
              <a:ext uri="{FF2B5EF4-FFF2-40B4-BE49-F238E27FC236}">
                <a16:creationId xmlns:a16="http://schemas.microsoft.com/office/drawing/2014/main" id="{BBE53D54-5FE1-904D-99B0-5642629F9903}"/>
              </a:ext>
            </a:extLst>
          </p:cNvPr>
          <p:cNvSpPr/>
          <p:nvPr/>
        </p:nvSpPr>
        <p:spPr>
          <a:xfrm>
            <a:off x="3756747" y="1670216"/>
            <a:ext cx="8136130" cy="125227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b="1">
                <a:solidFill>
                  <a:schemeClr val="tx1"/>
                </a:solidFill>
              </a:rPr>
              <a:t>Determine effectiveness</a:t>
            </a:r>
            <a:r>
              <a:rPr lang="en-US" sz="1400">
                <a:solidFill>
                  <a:schemeClr val="tx1"/>
                </a:solidFill>
              </a:rPr>
              <a:t> of our device on patients </a:t>
            </a:r>
          </a:p>
          <a:p>
            <a:pPr marL="342900" indent="-342900">
              <a:buAutoNum type="arabicPeriod"/>
            </a:pPr>
            <a:r>
              <a:rPr lang="en-US" sz="1400" b="1">
                <a:solidFill>
                  <a:schemeClr val="tx1"/>
                </a:solidFill>
              </a:rPr>
              <a:t>Train AI model </a:t>
            </a:r>
            <a:r>
              <a:rPr lang="en-US" sz="1400">
                <a:solidFill>
                  <a:schemeClr val="tx1"/>
                </a:solidFill>
              </a:rPr>
              <a:t>using clinical trial patient data to achieve a baseline model</a:t>
            </a:r>
          </a:p>
          <a:p>
            <a:pPr marL="342900" indent="-342900">
              <a:buAutoNum type="arabicPeriod"/>
            </a:pPr>
            <a:r>
              <a:rPr lang="en-US" sz="1400" b="1">
                <a:solidFill>
                  <a:schemeClr val="tx1"/>
                </a:solidFill>
              </a:rPr>
              <a:t>Further verify safety </a:t>
            </a:r>
            <a:r>
              <a:rPr lang="en-US" sz="1400">
                <a:solidFill>
                  <a:schemeClr val="tx1"/>
                </a:solidFill>
              </a:rPr>
              <a:t>of our device </a:t>
            </a:r>
          </a:p>
        </p:txBody>
      </p:sp>
      <p:sp>
        <p:nvSpPr>
          <p:cNvPr id="22" name="Rectangle 21">
            <a:extLst>
              <a:ext uri="{FF2B5EF4-FFF2-40B4-BE49-F238E27FC236}">
                <a16:creationId xmlns:a16="http://schemas.microsoft.com/office/drawing/2014/main" id="{BA25CD0D-16D4-3A71-4B51-CC7987DFBF9D}"/>
              </a:ext>
            </a:extLst>
          </p:cNvPr>
          <p:cNvSpPr/>
          <p:nvPr/>
        </p:nvSpPr>
        <p:spPr>
          <a:xfrm>
            <a:off x="3756747" y="3046927"/>
            <a:ext cx="8136131" cy="1156447"/>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Effectiveness of treatment can be evaluated in terms of</a:t>
            </a:r>
          </a:p>
          <a:p>
            <a:pPr marL="228600" indent="-228600">
              <a:buAutoNum type="arabicPeriod"/>
            </a:pPr>
            <a:r>
              <a:rPr lang="en-US" sz="1400">
                <a:solidFill>
                  <a:schemeClr val="tx1"/>
                </a:solidFill>
              </a:rPr>
              <a:t>Amount of pain relief – Use NPRS scale from 0-10 after jolt is applied</a:t>
            </a:r>
          </a:p>
          <a:p>
            <a:pPr marL="228600" indent="-228600">
              <a:buAutoNum type="arabicPeriod"/>
            </a:pPr>
            <a:r>
              <a:rPr lang="en-US" sz="1400">
                <a:solidFill>
                  <a:schemeClr val="tx1"/>
                </a:solidFill>
              </a:rPr>
              <a:t>Amount of mobility improvement – Functional tests such as knee-to-wall, squatting, </a:t>
            </a:r>
            <a:r>
              <a:rPr lang="en-US" sz="1400" err="1">
                <a:solidFill>
                  <a:schemeClr val="tx1"/>
                </a:solidFill>
              </a:rPr>
              <a:t>etc</a:t>
            </a:r>
            <a:endParaRPr lang="en-US" sz="1400">
              <a:solidFill>
                <a:schemeClr val="tx1"/>
              </a:solidFill>
            </a:endParaRPr>
          </a:p>
          <a:p>
            <a:pPr marL="228600" indent="-228600">
              <a:buAutoNum type="arabicPeriod"/>
            </a:pPr>
            <a:r>
              <a:rPr lang="en-US" sz="1400">
                <a:solidFill>
                  <a:schemeClr val="tx1"/>
                </a:solidFill>
              </a:rPr>
              <a:t>Amount of muscle strength improvement – Quadricep strength tests such as single-leg hop</a:t>
            </a:r>
          </a:p>
        </p:txBody>
      </p:sp>
      <p:sp>
        <p:nvSpPr>
          <p:cNvPr id="24" name="Rectangle 23">
            <a:extLst>
              <a:ext uri="{FF2B5EF4-FFF2-40B4-BE49-F238E27FC236}">
                <a16:creationId xmlns:a16="http://schemas.microsoft.com/office/drawing/2014/main" id="{4F650E35-258A-D22E-9ED9-F5B626DE492C}"/>
              </a:ext>
            </a:extLst>
          </p:cNvPr>
          <p:cNvSpPr/>
          <p:nvPr/>
        </p:nvSpPr>
        <p:spPr>
          <a:xfrm>
            <a:off x="3756747" y="5982142"/>
            <a:ext cx="8136130" cy="64257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~5 years</a:t>
            </a:r>
          </a:p>
        </p:txBody>
      </p:sp>
      <p:sp>
        <p:nvSpPr>
          <p:cNvPr id="9" name="Rectangle 8">
            <a:extLst>
              <a:ext uri="{FF2B5EF4-FFF2-40B4-BE49-F238E27FC236}">
                <a16:creationId xmlns:a16="http://schemas.microsoft.com/office/drawing/2014/main" id="{A219D684-BA79-5039-BBD7-2650AE9A79FA}"/>
              </a:ext>
            </a:extLst>
          </p:cNvPr>
          <p:cNvSpPr/>
          <p:nvPr/>
        </p:nvSpPr>
        <p:spPr>
          <a:xfrm>
            <a:off x="3756747" y="4203374"/>
            <a:ext cx="8136131" cy="1686438"/>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Font typeface="+mj-lt"/>
              <a:buAutoNum type="arabicPeriod"/>
            </a:pPr>
            <a:r>
              <a:rPr lang="en-US" sz="1400">
                <a:solidFill>
                  <a:schemeClr val="tx1"/>
                </a:solidFill>
              </a:rPr>
              <a:t>Interventional - To check if intervention is safe and document their satisfaction with the pain relief scale, and general comments on discomfort and convenience (10-15 patients, 4 weeks)</a:t>
            </a:r>
          </a:p>
          <a:p>
            <a:pPr marL="228600" indent="-228600">
              <a:buFont typeface="+mj-lt"/>
              <a:buAutoNum type="arabicPeriod"/>
            </a:pPr>
            <a:r>
              <a:rPr lang="en-US" sz="1400">
                <a:solidFill>
                  <a:schemeClr val="tx1"/>
                </a:solidFill>
              </a:rPr>
              <a:t>Interventional - To check for continual efficacy in the areas desired, pain relief, muscle growth, and improving mobility (30-50 patients, 3-6 months as you need at least 3 months to see muscle growth)</a:t>
            </a:r>
          </a:p>
          <a:p>
            <a:pPr marL="228600" indent="-228600">
              <a:buFont typeface="+mj-lt"/>
              <a:buAutoNum type="arabicPeriod"/>
            </a:pPr>
            <a:r>
              <a:rPr lang="en-US" sz="1400">
                <a:solidFill>
                  <a:schemeClr val="tx1"/>
                </a:solidFill>
              </a:rPr>
              <a:t>Interventional – Randomized controlled trial using a low-intensity device as a control (100+ patients)</a:t>
            </a:r>
          </a:p>
          <a:p>
            <a:pPr marL="228600" indent="-228600">
              <a:buFont typeface="+mj-lt"/>
              <a:buAutoNum type="arabicPeriod"/>
            </a:pPr>
            <a:r>
              <a:rPr lang="en-US" sz="1400">
                <a:solidFill>
                  <a:schemeClr val="tx1"/>
                </a:solidFill>
              </a:rPr>
              <a:t>Observational - Continued monitoring of the consumers/patients using the product for safety, efficacy, </a:t>
            </a:r>
            <a:r>
              <a:rPr lang="en-US" sz="1400" err="1">
                <a:solidFill>
                  <a:schemeClr val="tx1"/>
                </a:solidFill>
              </a:rPr>
              <a:t>etc</a:t>
            </a:r>
            <a:endParaRPr lang="en-US" sz="1400">
              <a:solidFill>
                <a:schemeClr val="tx1"/>
              </a:solidFill>
            </a:endParaRPr>
          </a:p>
        </p:txBody>
      </p:sp>
    </p:spTree>
    <p:extLst>
      <p:ext uri="{BB962C8B-B14F-4D97-AF65-F5344CB8AC3E}">
        <p14:creationId xmlns:p14="http://schemas.microsoft.com/office/powerpoint/2010/main" val="1728483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71B3D-DA6F-D8A3-FC06-F9A71BF689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9FE240-4BF2-027F-A1AD-89F715ACD2D1}"/>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Detailed Implementation Timeline (4)</a:t>
            </a:r>
            <a:endParaRPr lang="en-US"/>
          </a:p>
        </p:txBody>
      </p:sp>
      <p:sp>
        <p:nvSpPr>
          <p:cNvPr id="3" name="Rectangle 2">
            <a:extLst>
              <a:ext uri="{FF2B5EF4-FFF2-40B4-BE49-F238E27FC236}">
                <a16:creationId xmlns:a16="http://schemas.microsoft.com/office/drawing/2014/main" id="{C69D4C21-3A30-321A-BE82-D25F72879816}"/>
              </a:ext>
            </a:extLst>
          </p:cNvPr>
          <p:cNvSpPr/>
          <p:nvPr/>
        </p:nvSpPr>
        <p:spPr>
          <a:xfrm>
            <a:off x="361870" y="1171779"/>
            <a:ext cx="3215298" cy="57155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Phase 4</a:t>
            </a:r>
          </a:p>
        </p:txBody>
      </p:sp>
      <p:sp>
        <p:nvSpPr>
          <p:cNvPr id="4" name="Rectangle 3">
            <a:extLst>
              <a:ext uri="{FF2B5EF4-FFF2-40B4-BE49-F238E27FC236}">
                <a16:creationId xmlns:a16="http://schemas.microsoft.com/office/drawing/2014/main" id="{1C59B6DB-FA35-0C8C-5DB5-244091C7CC61}"/>
              </a:ext>
            </a:extLst>
          </p:cNvPr>
          <p:cNvSpPr/>
          <p:nvPr/>
        </p:nvSpPr>
        <p:spPr>
          <a:xfrm>
            <a:off x="3756747" y="1171778"/>
            <a:ext cx="8136130" cy="56965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Mass Manufacturing</a:t>
            </a:r>
          </a:p>
        </p:txBody>
      </p:sp>
      <p:sp>
        <p:nvSpPr>
          <p:cNvPr id="18" name="Rectangle 17">
            <a:extLst>
              <a:ext uri="{FF2B5EF4-FFF2-40B4-BE49-F238E27FC236}">
                <a16:creationId xmlns:a16="http://schemas.microsoft.com/office/drawing/2014/main" id="{DC85634A-8FB3-AE23-C96F-C17DE6AC4DA3}"/>
              </a:ext>
            </a:extLst>
          </p:cNvPr>
          <p:cNvSpPr/>
          <p:nvPr/>
        </p:nvSpPr>
        <p:spPr>
          <a:xfrm>
            <a:off x="361870" y="1843475"/>
            <a:ext cx="3215299" cy="1044104"/>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Purpose of this Phase</a:t>
            </a:r>
          </a:p>
        </p:txBody>
      </p:sp>
      <p:sp>
        <p:nvSpPr>
          <p:cNvPr id="19" name="Rectangle 18">
            <a:extLst>
              <a:ext uri="{FF2B5EF4-FFF2-40B4-BE49-F238E27FC236}">
                <a16:creationId xmlns:a16="http://schemas.microsoft.com/office/drawing/2014/main" id="{0025D048-387F-756F-2ADA-ABD00E855FA8}"/>
              </a:ext>
            </a:extLst>
          </p:cNvPr>
          <p:cNvSpPr/>
          <p:nvPr/>
        </p:nvSpPr>
        <p:spPr>
          <a:xfrm>
            <a:off x="361868" y="2987716"/>
            <a:ext cx="3215299" cy="1468782"/>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What is the process like?</a:t>
            </a:r>
          </a:p>
        </p:txBody>
      </p:sp>
      <p:sp>
        <p:nvSpPr>
          <p:cNvPr id="20" name="Rectangle 19">
            <a:extLst>
              <a:ext uri="{FF2B5EF4-FFF2-40B4-BE49-F238E27FC236}">
                <a16:creationId xmlns:a16="http://schemas.microsoft.com/office/drawing/2014/main" id="{E482898B-1C77-6F8B-0A72-CB2A0C26CF95}"/>
              </a:ext>
            </a:extLst>
          </p:cNvPr>
          <p:cNvSpPr/>
          <p:nvPr/>
        </p:nvSpPr>
        <p:spPr>
          <a:xfrm>
            <a:off x="361868" y="4556635"/>
            <a:ext cx="3215299" cy="642574"/>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Projected Duration</a:t>
            </a:r>
          </a:p>
        </p:txBody>
      </p:sp>
      <p:sp>
        <p:nvSpPr>
          <p:cNvPr id="21" name="Rectangle 20">
            <a:extLst>
              <a:ext uri="{FF2B5EF4-FFF2-40B4-BE49-F238E27FC236}">
                <a16:creationId xmlns:a16="http://schemas.microsoft.com/office/drawing/2014/main" id="{26DCA960-3236-73DE-5189-B6F70A75F019}"/>
              </a:ext>
            </a:extLst>
          </p:cNvPr>
          <p:cNvSpPr/>
          <p:nvPr/>
        </p:nvSpPr>
        <p:spPr>
          <a:xfrm>
            <a:off x="3756747" y="1843471"/>
            <a:ext cx="8136130" cy="104410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Begin </a:t>
            </a:r>
            <a:r>
              <a:rPr lang="en-US" b="1">
                <a:solidFill>
                  <a:schemeClr val="tx1"/>
                </a:solidFill>
              </a:rPr>
              <a:t>manufacturing devices in bulk</a:t>
            </a:r>
            <a:r>
              <a:rPr lang="en-US">
                <a:solidFill>
                  <a:schemeClr val="tx1"/>
                </a:solidFill>
              </a:rPr>
              <a:t> to facilitate our Go-To-Market Strategy (Final product from all the prototyping and clinical trials is completed at this point)</a:t>
            </a:r>
          </a:p>
        </p:txBody>
      </p:sp>
      <p:sp>
        <p:nvSpPr>
          <p:cNvPr id="22" name="Rectangle 21">
            <a:extLst>
              <a:ext uri="{FF2B5EF4-FFF2-40B4-BE49-F238E27FC236}">
                <a16:creationId xmlns:a16="http://schemas.microsoft.com/office/drawing/2014/main" id="{8828B168-62BA-AA1B-D164-28A808015626}"/>
              </a:ext>
            </a:extLst>
          </p:cNvPr>
          <p:cNvSpPr/>
          <p:nvPr/>
        </p:nvSpPr>
        <p:spPr>
          <a:xfrm>
            <a:off x="3756746" y="2985819"/>
            <a:ext cx="8136131" cy="1468782"/>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Project the demand based on hospitals in Singapore that we partner with (based on population statistics and %knee OA statistics in that year)</a:t>
            </a:r>
          </a:p>
          <a:p>
            <a:r>
              <a:rPr lang="en-US">
                <a:solidFill>
                  <a:schemeClr val="tx1"/>
                </a:solidFill>
              </a:rPr>
              <a:t>Liaise with factories and PCB assemblers </a:t>
            </a:r>
          </a:p>
        </p:txBody>
      </p:sp>
      <p:sp>
        <p:nvSpPr>
          <p:cNvPr id="24" name="Rectangle 23">
            <a:extLst>
              <a:ext uri="{FF2B5EF4-FFF2-40B4-BE49-F238E27FC236}">
                <a16:creationId xmlns:a16="http://schemas.microsoft.com/office/drawing/2014/main" id="{BF070CD1-6E1B-1853-91BF-84F83914BC7A}"/>
              </a:ext>
            </a:extLst>
          </p:cNvPr>
          <p:cNvSpPr/>
          <p:nvPr/>
        </p:nvSpPr>
        <p:spPr>
          <a:xfrm>
            <a:off x="3756747" y="4556635"/>
            <a:ext cx="8136130" cy="64257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~2 months (continuous process based on demand afterwards)</a:t>
            </a:r>
          </a:p>
        </p:txBody>
      </p:sp>
      <p:sp>
        <p:nvSpPr>
          <p:cNvPr id="5" name="Rectangle 4">
            <a:extLst>
              <a:ext uri="{FF2B5EF4-FFF2-40B4-BE49-F238E27FC236}">
                <a16:creationId xmlns:a16="http://schemas.microsoft.com/office/drawing/2014/main" id="{C2E255D4-21CD-0903-B9FD-4CE1395D9949}"/>
              </a:ext>
            </a:extLst>
          </p:cNvPr>
          <p:cNvSpPr/>
          <p:nvPr/>
        </p:nvSpPr>
        <p:spPr>
          <a:xfrm>
            <a:off x="361870" y="6072654"/>
            <a:ext cx="3215298" cy="57155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Phase 5</a:t>
            </a:r>
          </a:p>
        </p:txBody>
      </p:sp>
      <p:sp>
        <p:nvSpPr>
          <p:cNvPr id="6" name="Rectangle 5">
            <a:extLst>
              <a:ext uri="{FF2B5EF4-FFF2-40B4-BE49-F238E27FC236}">
                <a16:creationId xmlns:a16="http://schemas.microsoft.com/office/drawing/2014/main" id="{A2CCE288-312E-5678-0B08-3DB17620123F}"/>
              </a:ext>
            </a:extLst>
          </p:cNvPr>
          <p:cNvSpPr/>
          <p:nvPr/>
        </p:nvSpPr>
        <p:spPr>
          <a:xfrm>
            <a:off x="3756747" y="6072653"/>
            <a:ext cx="8136130" cy="56965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Go-To-Market Strategy</a:t>
            </a:r>
          </a:p>
        </p:txBody>
      </p:sp>
      <p:sp>
        <p:nvSpPr>
          <p:cNvPr id="7" name="TextBox 6">
            <a:extLst>
              <a:ext uri="{FF2B5EF4-FFF2-40B4-BE49-F238E27FC236}">
                <a16:creationId xmlns:a16="http://schemas.microsoft.com/office/drawing/2014/main" id="{3DF44FFE-9B18-A468-3B05-D9BEB44EE849}"/>
              </a:ext>
            </a:extLst>
          </p:cNvPr>
          <p:cNvSpPr txBox="1"/>
          <p:nvPr/>
        </p:nvSpPr>
        <p:spPr>
          <a:xfrm>
            <a:off x="3224464" y="5266599"/>
            <a:ext cx="239168" cy="738664"/>
          </a:xfrm>
          <a:prstGeom prst="rect">
            <a:avLst/>
          </a:prstGeom>
          <a:noFill/>
        </p:spPr>
        <p:txBody>
          <a:bodyPr wrap="none" rtlCol="0">
            <a:spAutoFit/>
          </a:bodyPr>
          <a:lstStyle/>
          <a:p>
            <a:r>
              <a:rPr lang="en-US" sz="1400" b="1">
                <a:solidFill>
                  <a:schemeClr val="tx2"/>
                </a:solidFill>
              </a:rPr>
              <a:t>.</a:t>
            </a:r>
          </a:p>
          <a:p>
            <a:r>
              <a:rPr lang="en-US" sz="1400" b="1">
                <a:solidFill>
                  <a:schemeClr val="tx2"/>
                </a:solidFill>
              </a:rPr>
              <a:t>.</a:t>
            </a:r>
          </a:p>
          <a:p>
            <a:r>
              <a:rPr lang="en-US" sz="1400" b="1">
                <a:solidFill>
                  <a:schemeClr val="tx2"/>
                </a:solidFill>
              </a:rPr>
              <a:t>.</a:t>
            </a:r>
          </a:p>
        </p:txBody>
      </p:sp>
    </p:spTree>
    <p:extLst>
      <p:ext uri="{BB962C8B-B14F-4D97-AF65-F5344CB8AC3E}">
        <p14:creationId xmlns:p14="http://schemas.microsoft.com/office/powerpoint/2010/main" val="1448700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0012F-B44B-9832-0B63-791CDB2D68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1FAD661-9DC0-8772-CA23-227700FB8892}"/>
              </a:ext>
            </a:extLst>
          </p:cNvPr>
          <p:cNvSpPr txBox="1"/>
          <p:nvPr/>
        </p:nvSpPr>
        <p:spPr>
          <a:xfrm>
            <a:off x="196770" y="347242"/>
            <a:ext cx="10311281" cy="461665"/>
          </a:xfrm>
          <a:prstGeom prst="rect">
            <a:avLst/>
          </a:prstGeom>
          <a:noFill/>
        </p:spPr>
        <p:txBody>
          <a:bodyPr wrap="square" lIns="91440" tIns="45720" rIns="91440" bIns="45720" rtlCol="0" anchor="t">
            <a:spAutoFit/>
          </a:bodyPr>
          <a:lstStyle/>
          <a:p>
            <a:r>
              <a:rPr lang="en-US" sz="2400">
                <a:solidFill>
                  <a:srgbClr val="112541"/>
                </a:solidFill>
                <a:latin typeface="Aharoni"/>
                <a:ea typeface="+mn-lt"/>
                <a:cs typeface="+mn-lt"/>
              </a:rPr>
              <a:t>Symptoms that OA patients struggle with</a:t>
            </a:r>
            <a:endParaRPr lang="en-US">
              <a:latin typeface="Aharoni"/>
              <a:cs typeface="Aharoni"/>
            </a:endParaRPr>
          </a:p>
        </p:txBody>
      </p:sp>
      <p:sp>
        <p:nvSpPr>
          <p:cNvPr id="10" name="Rounded Rectangle 9">
            <a:extLst>
              <a:ext uri="{FF2B5EF4-FFF2-40B4-BE49-F238E27FC236}">
                <a16:creationId xmlns:a16="http://schemas.microsoft.com/office/drawing/2014/main" id="{0DF029C4-1C50-700F-5C2D-1E8109F61D5E}"/>
              </a:ext>
            </a:extLst>
          </p:cNvPr>
          <p:cNvSpPr/>
          <p:nvPr/>
        </p:nvSpPr>
        <p:spPr>
          <a:xfrm>
            <a:off x="3086344" y="1647188"/>
            <a:ext cx="7422460" cy="738466"/>
          </a:xfrm>
          <a:prstGeom prst="roundRect">
            <a:avLst/>
          </a:prstGeom>
          <a:solidFill>
            <a:srgbClr val="10244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en-SG" sz="2400" b="1">
                <a:solidFill>
                  <a:schemeClr val="bg1"/>
                </a:solidFill>
                <a:ea typeface="+mn-lt"/>
                <a:cs typeface="+mn-lt"/>
              </a:rPr>
              <a:t>Of patients experience </a:t>
            </a:r>
            <a:r>
              <a:rPr lang="en-SG" sz="2400" b="1">
                <a:solidFill>
                  <a:srgbClr val="5EC9F4"/>
                </a:solidFill>
                <a:ea typeface="+mn-lt"/>
                <a:cs typeface="+mn-lt"/>
              </a:rPr>
              <a:t>walking difficulties </a:t>
            </a:r>
            <a:endParaRPr lang="en-SG" sz="2400" b="1">
              <a:solidFill>
                <a:srgbClr val="5EC9F4"/>
              </a:solidFill>
            </a:endParaRPr>
          </a:p>
        </p:txBody>
      </p:sp>
      <p:sp>
        <p:nvSpPr>
          <p:cNvPr id="20" name="TextBox 19">
            <a:extLst>
              <a:ext uri="{FF2B5EF4-FFF2-40B4-BE49-F238E27FC236}">
                <a16:creationId xmlns:a16="http://schemas.microsoft.com/office/drawing/2014/main" id="{D19916AC-3557-2EDA-9012-41703CE1A274}"/>
              </a:ext>
            </a:extLst>
          </p:cNvPr>
          <p:cNvSpPr txBox="1"/>
          <p:nvPr/>
        </p:nvSpPr>
        <p:spPr>
          <a:xfrm>
            <a:off x="1743439" y="1868359"/>
            <a:ext cx="676910" cy="369332"/>
          </a:xfrm>
          <a:prstGeom prst="rect">
            <a:avLst/>
          </a:prstGeom>
          <a:noFill/>
        </p:spPr>
        <p:txBody>
          <a:bodyPr wrap="square">
            <a:spAutoFit/>
          </a:bodyPr>
          <a:lstStyle/>
          <a:p>
            <a:r>
              <a:rPr lang="en-US" b="1">
                <a:solidFill>
                  <a:srgbClr val="102440"/>
                </a:solidFill>
                <a:latin typeface="Open Sans" panose="020B0606030504020204" pitchFamily="34" charset="0"/>
                <a:ea typeface="Open Sans" panose="020B0606030504020204" pitchFamily="34" charset="0"/>
                <a:cs typeface="Open Sans" panose="020B0606030504020204" pitchFamily="34" charset="0"/>
              </a:rPr>
              <a:t>80%</a:t>
            </a:r>
          </a:p>
        </p:txBody>
      </p:sp>
      <p:pic>
        <p:nvPicPr>
          <p:cNvPr id="17" name="Graphic 16" descr="Woman with cane with solid fill">
            <a:extLst>
              <a:ext uri="{FF2B5EF4-FFF2-40B4-BE49-F238E27FC236}">
                <a16:creationId xmlns:a16="http://schemas.microsoft.com/office/drawing/2014/main" id="{DA8570C5-F0AB-4D67-CDF3-846E0E8AA0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1190" y="1681121"/>
            <a:ext cx="666628" cy="666628"/>
          </a:xfrm>
          <a:prstGeom prst="rect">
            <a:avLst/>
          </a:prstGeom>
        </p:spPr>
      </p:pic>
      <p:sp>
        <p:nvSpPr>
          <p:cNvPr id="5" name="Rounded Rectangle 4">
            <a:extLst>
              <a:ext uri="{FF2B5EF4-FFF2-40B4-BE49-F238E27FC236}">
                <a16:creationId xmlns:a16="http://schemas.microsoft.com/office/drawing/2014/main" id="{F1556058-5F69-B502-BC16-92FDF67E19EE}"/>
              </a:ext>
            </a:extLst>
          </p:cNvPr>
          <p:cNvSpPr/>
          <p:nvPr/>
        </p:nvSpPr>
        <p:spPr>
          <a:xfrm>
            <a:off x="3078937" y="2929970"/>
            <a:ext cx="7413188" cy="738466"/>
          </a:xfrm>
          <a:prstGeom prst="roundRect">
            <a:avLst/>
          </a:prstGeom>
          <a:solidFill>
            <a:srgbClr val="10244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en-SG" sz="2400" b="1">
                <a:solidFill>
                  <a:schemeClr val="bg1"/>
                </a:solidFill>
                <a:ea typeface="+mn-lt"/>
                <a:cs typeface="+mn-lt"/>
              </a:rPr>
              <a:t>Report experiencing </a:t>
            </a:r>
            <a:r>
              <a:rPr lang="en-SG" sz="2400" b="1">
                <a:solidFill>
                  <a:srgbClr val="5EC9F4"/>
                </a:solidFill>
                <a:ea typeface="+mn-lt"/>
                <a:cs typeface="+mn-lt"/>
              </a:rPr>
              <a:t>sleep disturbances</a:t>
            </a:r>
            <a:endParaRPr lang="en-SG" sz="2400" b="1">
              <a:solidFill>
                <a:srgbClr val="5EC9F4"/>
              </a:solidFill>
            </a:endParaRPr>
          </a:p>
        </p:txBody>
      </p:sp>
      <p:pic>
        <p:nvPicPr>
          <p:cNvPr id="19" name="Graphic 18" descr="Sleep with solid fill">
            <a:extLst>
              <a:ext uri="{FF2B5EF4-FFF2-40B4-BE49-F238E27FC236}">
                <a16:creationId xmlns:a16="http://schemas.microsoft.com/office/drawing/2014/main" id="{F7922FAA-2986-308D-4594-4097FD1B32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88639" y="2825745"/>
            <a:ext cx="914400" cy="914400"/>
          </a:xfrm>
          <a:prstGeom prst="rect">
            <a:avLst/>
          </a:prstGeom>
        </p:spPr>
      </p:pic>
      <p:sp>
        <p:nvSpPr>
          <p:cNvPr id="8" name="Rounded Rectangle 7">
            <a:extLst>
              <a:ext uri="{FF2B5EF4-FFF2-40B4-BE49-F238E27FC236}">
                <a16:creationId xmlns:a16="http://schemas.microsoft.com/office/drawing/2014/main" id="{12C6F7B4-0077-6E76-1C9F-3D4272482DD8}"/>
              </a:ext>
            </a:extLst>
          </p:cNvPr>
          <p:cNvSpPr/>
          <p:nvPr/>
        </p:nvSpPr>
        <p:spPr>
          <a:xfrm>
            <a:off x="3086344" y="4151827"/>
            <a:ext cx="7413188" cy="738466"/>
          </a:xfrm>
          <a:prstGeom prst="roundRect">
            <a:avLst/>
          </a:prstGeom>
          <a:solidFill>
            <a:srgbClr val="10244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en-SG" sz="2400" b="1">
                <a:solidFill>
                  <a:schemeClr val="bg1"/>
                </a:solidFill>
                <a:ea typeface="+mn-lt"/>
                <a:cs typeface="+mn-lt"/>
              </a:rPr>
              <a:t>Face much higher risk of </a:t>
            </a:r>
            <a:r>
              <a:rPr lang="en-SG" sz="2400" b="1">
                <a:solidFill>
                  <a:srgbClr val="5EC9F4"/>
                </a:solidFill>
                <a:ea typeface="+mn-lt"/>
                <a:cs typeface="+mn-lt"/>
              </a:rPr>
              <a:t>social isolation</a:t>
            </a:r>
            <a:endParaRPr lang="en-SG" sz="2400" b="1">
              <a:solidFill>
                <a:srgbClr val="5EC9F4"/>
              </a:solidFill>
            </a:endParaRPr>
          </a:p>
        </p:txBody>
      </p:sp>
      <p:pic>
        <p:nvPicPr>
          <p:cNvPr id="14" name="Graphic 13" descr="Worried face with solid fill with solid fill">
            <a:extLst>
              <a:ext uri="{FF2B5EF4-FFF2-40B4-BE49-F238E27FC236}">
                <a16:creationId xmlns:a16="http://schemas.microsoft.com/office/drawing/2014/main" id="{45DF5EB4-64FC-E0B5-907B-9DFBF4B92B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5449" y="4213044"/>
            <a:ext cx="616032" cy="616032"/>
          </a:xfrm>
          <a:prstGeom prst="rect">
            <a:avLst/>
          </a:prstGeom>
        </p:spPr>
      </p:pic>
      <p:sp>
        <p:nvSpPr>
          <p:cNvPr id="36" name="TextBox 35">
            <a:extLst>
              <a:ext uri="{FF2B5EF4-FFF2-40B4-BE49-F238E27FC236}">
                <a16:creationId xmlns:a16="http://schemas.microsoft.com/office/drawing/2014/main" id="{1E955181-BB69-C4A3-4FFA-7A535E062745}"/>
              </a:ext>
            </a:extLst>
          </p:cNvPr>
          <p:cNvSpPr txBox="1"/>
          <p:nvPr/>
        </p:nvSpPr>
        <p:spPr>
          <a:xfrm>
            <a:off x="1595894" y="5414538"/>
            <a:ext cx="9000211" cy="784830"/>
          </a:xfrm>
          <a:prstGeom prst="rect">
            <a:avLst/>
          </a:prstGeom>
          <a:noFill/>
        </p:spPr>
        <p:txBody>
          <a:bodyPr wrap="square" lIns="91440" tIns="45720" rIns="91440" bIns="45720" anchor="t">
            <a:spAutoFit/>
          </a:bodyPr>
          <a:lstStyle/>
          <a:p>
            <a:pPr algn="ctr" rtl="0">
              <a:spcBef>
                <a:spcPts val="1200"/>
              </a:spcBef>
              <a:spcAft>
                <a:spcPts val="1200"/>
              </a:spcAft>
              <a:buNone/>
            </a:pPr>
            <a:r>
              <a:rPr lang="en-SG" sz="1500" i="1">
                <a:solidFill>
                  <a:srgbClr val="000000"/>
                </a:solidFill>
                <a:latin typeface="Aptos" panose="020B0004020202020204" pitchFamily="34" charset="0"/>
                <a:ea typeface="+mn-lt"/>
                <a:cs typeface="+mn-lt"/>
              </a:rPr>
              <a:t>Sources: </a:t>
            </a:r>
            <a:r>
              <a:rPr lang="en-SG" sz="1500" b="0" i="1" u="none" strike="noStrike">
                <a:solidFill>
                  <a:srgbClr val="000000"/>
                </a:solidFill>
                <a:effectLst/>
                <a:latin typeface="Aptos" panose="020B0004020202020204" pitchFamily="34" charset="0"/>
              </a:rPr>
              <a:t>Impact of knee osteoarthritis on the quality of life, 2016, Elsevier Masson SAS</a:t>
            </a:r>
            <a:r>
              <a:rPr lang="en-SG" sz="1500" i="1" u="none" strike="noStrike">
                <a:solidFill>
                  <a:srgbClr val="000000"/>
                </a:solidFill>
                <a:latin typeface="Aptos" panose="020B0004020202020204" pitchFamily="34" charset="0"/>
                <a:ea typeface="+mn-lt"/>
                <a:cs typeface="+mn-lt"/>
              </a:rPr>
              <a:t>. </a:t>
            </a:r>
            <a:r>
              <a:rPr lang="en-SG" sz="1500" b="0" i="1" u="none" strike="noStrike">
                <a:solidFill>
                  <a:srgbClr val="000000"/>
                </a:solidFill>
                <a:effectLst/>
                <a:latin typeface="Aptos" panose="020B0004020202020204" pitchFamily="34" charset="0"/>
              </a:rPr>
              <a:t>Sleep Disturbance in Osteoarthritis, 2015, American College of Rheumatology</a:t>
            </a:r>
            <a:r>
              <a:rPr lang="en-SG" sz="1500" i="1" u="none" strike="noStrike">
                <a:solidFill>
                  <a:srgbClr val="000000"/>
                </a:solidFill>
                <a:latin typeface="Aptos" panose="020B0004020202020204" pitchFamily="34" charset="0"/>
                <a:ea typeface="+mn-lt"/>
                <a:cs typeface="+mn-lt"/>
              </a:rPr>
              <a:t>. </a:t>
            </a:r>
            <a:r>
              <a:rPr lang="en-SG" sz="1500" b="0" i="1" u="none" strike="noStrike">
                <a:solidFill>
                  <a:srgbClr val="000000"/>
                </a:solidFill>
                <a:effectLst/>
                <a:latin typeface="Aptos" panose="020B0004020202020204" pitchFamily="34" charset="0"/>
              </a:rPr>
              <a:t>Association Between Osteoarthritis and Social Isolation​, 2019, The American Geriatrics Society.​</a:t>
            </a:r>
            <a:endParaRPr lang="en-SG" sz="1500" b="0" i="1">
              <a:effectLst/>
              <a:latin typeface="Aptos" panose="020B0004020202020204" pitchFamily="34" charset="0"/>
            </a:endParaRPr>
          </a:p>
        </p:txBody>
      </p:sp>
      <p:sp>
        <p:nvSpPr>
          <p:cNvPr id="4" name="Doughnut 3">
            <a:extLst>
              <a:ext uri="{FF2B5EF4-FFF2-40B4-BE49-F238E27FC236}">
                <a16:creationId xmlns:a16="http://schemas.microsoft.com/office/drawing/2014/main" id="{3A7532B3-6917-F088-DB4C-C3CA67DB93FC}"/>
              </a:ext>
            </a:extLst>
          </p:cNvPr>
          <p:cNvSpPr/>
          <p:nvPr/>
        </p:nvSpPr>
        <p:spPr>
          <a:xfrm>
            <a:off x="1595894" y="1569669"/>
            <a:ext cx="972000" cy="972000"/>
          </a:xfrm>
          <a:prstGeom prst="donut">
            <a:avLst>
              <a:gd name="adj" fmla="val 1202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c 8">
            <a:extLst>
              <a:ext uri="{FF2B5EF4-FFF2-40B4-BE49-F238E27FC236}">
                <a16:creationId xmlns:a16="http://schemas.microsoft.com/office/drawing/2014/main" id="{DBE9D31F-C72D-650C-F560-EABEB12DFD43}"/>
              </a:ext>
            </a:extLst>
          </p:cNvPr>
          <p:cNvSpPr/>
          <p:nvPr/>
        </p:nvSpPr>
        <p:spPr>
          <a:xfrm>
            <a:off x="1649894" y="1621025"/>
            <a:ext cx="864000" cy="864000"/>
          </a:xfrm>
          <a:prstGeom prst="arc">
            <a:avLst>
              <a:gd name="adj1" fmla="val 16200000"/>
              <a:gd name="adj2" fmla="val 13438172"/>
            </a:avLst>
          </a:prstGeom>
          <a:ln w="127000">
            <a:solidFill>
              <a:srgbClr val="1024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FA47413-A99C-2195-44D7-4CEEE3DFE778}"/>
              </a:ext>
            </a:extLst>
          </p:cNvPr>
          <p:cNvSpPr txBox="1"/>
          <p:nvPr/>
        </p:nvSpPr>
        <p:spPr>
          <a:xfrm>
            <a:off x="1743439" y="3102522"/>
            <a:ext cx="676910" cy="369332"/>
          </a:xfrm>
          <a:prstGeom prst="rect">
            <a:avLst/>
          </a:prstGeom>
          <a:noFill/>
        </p:spPr>
        <p:txBody>
          <a:bodyPr wrap="square">
            <a:spAutoFit/>
          </a:bodyPr>
          <a:lstStyle/>
          <a:p>
            <a:r>
              <a:rPr lang="en-US" b="1">
                <a:solidFill>
                  <a:srgbClr val="102440"/>
                </a:solidFill>
                <a:latin typeface="Open Sans" panose="020B0606030504020204" pitchFamily="34" charset="0"/>
                <a:ea typeface="Open Sans" panose="020B0606030504020204" pitchFamily="34" charset="0"/>
                <a:cs typeface="Open Sans" panose="020B0606030504020204" pitchFamily="34" charset="0"/>
              </a:rPr>
              <a:t>77%</a:t>
            </a:r>
          </a:p>
        </p:txBody>
      </p:sp>
      <p:sp>
        <p:nvSpPr>
          <p:cNvPr id="12" name="Doughnut 11">
            <a:extLst>
              <a:ext uri="{FF2B5EF4-FFF2-40B4-BE49-F238E27FC236}">
                <a16:creationId xmlns:a16="http://schemas.microsoft.com/office/drawing/2014/main" id="{A9352040-9E03-6E75-67D5-B123D8E4B07E}"/>
              </a:ext>
            </a:extLst>
          </p:cNvPr>
          <p:cNvSpPr/>
          <p:nvPr/>
        </p:nvSpPr>
        <p:spPr>
          <a:xfrm>
            <a:off x="1595894" y="2803832"/>
            <a:ext cx="972000" cy="972000"/>
          </a:xfrm>
          <a:prstGeom prst="donut">
            <a:avLst>
              <a:gd name="adj" fmla="val 1202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c 14">
            <a:extLst>
              <a:ext uri="{FF2B5EF4-FFF2-40B4-BE49-F238E27FC236}">
                <a16:creationId xmlns:a16="http://schemas.microsoft.com/office/drawing/2014/main" id="{2BD8F4C9-AF1E-4AC9-7AE6-08D782047F72}"/>
              </a:ext>
            </a:extLst>
          </p:cNvPr>
          <p:cNvSpPr/>
          <p:nvPr/>
        </p:nvSpPr>
        <p:spPr>
          <a:xfrm>
            <a:off x="1649894" y="2855188"/>
            <a:ext cx="864000" cy="864000"/>
          </a:xfrm>
          <a:prstGeom prst="arc">
            <a:avLst>
              <a:gd name="adj1" fmla="val 16200000"/>
              <a:gd name="adj2" fmla="val 11666894"/>
            </a:avLst>
          </a:prstGeom>
          <a:ln w="127000">
            <a:solidFill>
              <a:srgbClr val="1024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2C11ECE-35C2-4154-82E0-C261E4F341D3}"/>
              </a:ext>
            </a:extLst>
          </p:cNvPr>
          <p:cNvSpPr txBox="1"/>
          <p:nvPr/>
        </p:nvSpPr>
        <p:spPr>
          <a:xfrm>
            <a:off x="1748650" y="4337517"/>
            <a:ext cx="676910" cy="369332"/>
          </a:xfrm>
          <a:prstGeom prst="rect">
            <a:avLst/>
          </a:prstGeom>
          <a:noFill/>
        </p:spPr>
        <p:txBody>
          <a:bodyPr wrap="square">
            <a:spAutoFit/>
          </a:bodyPr>
          <a:lstStyle/>
          <a:p>
            <a:r>
              <a:rPr lang="en-US" b="1">
                <a:solidFill>
                  <a:srgbClr val="102440"/>
                </a:solidFill>
                <a:latin typeface="Open Sans" panose="020B0606030504020204" pitchFamily="34" charset="0"/>
                <a:ea typeface="Open Sans" panose="020B0606030504020204" pitchFamily="34" charset="0"/>
                <a:cs typeface="Open Sans" panose="020B0606030504020204" pitchFamily="34" charset="0"/>
              </a:rPr>
              <a:t>47%</a:t>
            </a:r>
          </a:p>
        </p:txBody>
      </p:sp>
      <p:sp>
        <p:nvSpPr>
          <p:cNvPr id="22" name="Arc 21">
            <a:extLst>
              <a:ext uri="{FF2B5EF4-FFF2-40B4-BE49-F238E27FC236}">
                <a16:creationId xmlns:a16="http://schemas.microsoft.com/office/drawing/2014/main" id="{7650996D-9179-EECA-E19E-3474E2888A7A}"/>
              </a:ext>
            </a:extLst>
          </p:cNvPr>
          <p:cNvSpPr/>
          <p:nvPr/>
        </p:nvSpPr>
        <p:spPr>
          <a:xfrm>
            <a:off x="1649894" y="4086071"/>
            <a:ext cx="864000" cy="864000"/>
          </a:xfrm>
          <a:prstGeom prst="arc">
            <a:avLst>
              <a:gd name="adj1" fmla="val 16317695"/>
              <a:gd name="adj2" fmla="val 9636779"/>
            </a:avLst>
          </a:prstGeom>
          <a:ln w="127000">
            <a:solidFill>
              <a:srgbClr val="1024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DE760EC7-4119-8467-0431-9B883B574793}"/>
              </a:ext>
            </a:extLst>
          </p:cNvPr>
          <p:cNvSpPr/>
          <p:nvPr/>
        </p:nvSpPr>
        <p:spPr>
          <a:xfrm>
            <a:off x="1649894" y="4064927"/>
            <a:ext cx="864000" cy="885143"/>
          </a:xfrm>
          <a:prstGeom prst="arc">
            <a:avLst>
              <a:gd name="adj1" fmla="val 4640169"/>
              <a:gd name="adj2" fmla="val 9698282"/>
            </a:avLst>
          </a:prstGeom>
          <a:noFill/>
          <a:ln w="1397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Doughnut 17">
            <a:extLst>
              <a:ext uri="{FF2B5EF4-FFF2-40B4-BE49-F238E27FC236}">
                <a16:creationId xmlns:a16="http://schemas.microsoft.com/office/drawing/2014/main" id="{F945719D-DF59-2E44-0464-326CD86B428E}"/>
              </a:ext>
            </a:extLst>
          </p:cNvPr>
          <p:cNvSpPr/>
          <p:nvPr/>
        </p:nvSpPr>
        <p:spPr>
          <a:xfrm>
            <a:off x="1601105" y="4038827"/>
            <a:ext cx="972000" cy="968400"/>
          </a:xfrm>
          <a:prstGeom prst="donut">
            <a:avLst>
              <a:gd name="adj" fmla="val 1202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5952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heel(1)">
                                      <p:cBhvr>
                                        <p:cTn id="14" dur="2000"/>
                                        <p:tgtEl>
                                          <p:spTgt spid="15"/>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heel(1)">
                                      <p:cBhvr>
                                        <p:cTn id="21" dur="2000"/>
                                        <p:tgtEl>
                                          <p:spTgt spid="22"/>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animBg="1"/>
      <p:bldP spid="11" grpId="0"/>
      <p:bldP spid="15" grpId="0" animBg="1"/>
      <p:bldP spid="16" grpId="0"/>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1B70A-B9BF-D1D5-A59C-2E5932A0B6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40BF44-0994-08B8-7C87-0105DD7BBA95}"/>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is the market we intend to capture? </a:t>
            </a:r>
            <a:endParaRPr lang="en-US"/>
          </a:p>
        </p:txBody>
      </p:sp>
      <p:sp>
        <p:nvSpPr>
          <p:cNvPr id="5" name="Rectangle 4">
            <a:extLst>
              <a:ext uri="{FF2B5EF4-FFF2-40B4-BE49-F238E27FC236}">
                <a16:creationId xmlns:a16="http://schemas.microsoft.com/office/drawing/2014/main" id="{0761E2A0-E2EC-AA61-B9CC-6B6E35D21BFE}"/>
              </a:ext>
            </a:extLst>
          </p:cNvPr>
          <p:cNvSpPr/>
          <p:nvPr/>
        </p:nvSpPr>
        <p:spPr>
          <a:xfrm>
            <a:off x="361870" y="1028031"/>
            <a:ext cx="3215298" cy="57155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GTM Strategy (in a nutshell)</a:t>
            </a:r>
          </a:p>
        </p:txBody>
      </p:sp>
      <p:sp>
        <p:nvSpPr>
          <p:cNvPr id="6" name="Rectangle 5">
            <a:extLst>
              <a:ext uri="{FF2B5EF4-FFF2-40B4-BE49-F238E27FC236}">
                <a16:creationId xmlns:a16="http://schemas.microsoft.com/office/drawing/2014/main" id="{93182FDB-DDFF-B499-23AF-2CA3EC2D2DD1}"/>
              </a:ext>
            </a:extLst>
          </p:cNvPr>
          <p:cNvSpPr/>
          <p:nvPr/>
        </p:nvSpPr>
        <p:spPr>
          <a:xfrm>
            <a:off x="3756747" y="1028030"/>
            <a:ext cx="8136130" cy="56965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Start in Singapore, expand into Asia, expand globally using B2B model</a:t>
            </a:r>
          </a:p>
        </p:txBody>
      </p:sp>
      <p:graphicFrame>
        <p:nvGraphicFramePr>
          <p:cNvPr id="9" name="Table 8">
            <a:extLst>
              <a:ext uri="{FF2B5EF4-FFF2-40B4-BE49-F238E27FC236}">
                <a16:creationId xmlns:a16="http://schemas.microsoft.com/office/drawing/2014/main" id="{27F5E33E-8D5D-6C7E-0B96-AB2F8344633E}"/>
              </a:ext>
            </a:extLst>
          </p:cNvPr>
          <p:cNvGraphicFramePr>
            <a:graphicFrameLocks noGrp="1"/>
          </p:cNvGraphicFramePr>
          <p:nvPr>
            <p:extLst>
              <p:ext uri="{D42A27DB-BD31-4B8C-83A1-F6EECF244321}">
                <p14:modId xmlns:p14="http://schemas.microsoft.com/office/powerpoint/2010/main" val="1817429256"/>
              </p:ext>
            </p:extLst>
          </p:nvPr>
        </p:nvGraphicFramePr>
        <p:xfrm>
          <a:off x="361869" y="1710082"/>
          <a:ext cx="11531006" cy="3092698"/>
        </p:xfrm>
        <a:graphic>
          <a:graphicData uri="http://schemas.openxmlformats.org/drawingml/2006/table">
            <a:tbl>
              <a:tblPr firstRow="1" bandRow="1">
                <a:tableStyleId>{5C22544A-7EE6-4342-B048-85BDC9FD1C3A}</a:tableStyleId>
              </a:tblPr>
              <a:tblGrid>
                <a:gridCol w="3600531">
                  <a:extLst>
                    <a:ext uri="{9D8B030D-6E8A-4147-A177-3AD203B41FA5}">
                      <a16:colId xmlns:a16="http://schemas.microsoft.com/office/drawing/2014/main" val="3211393414"/>
                    </a:ext>
                  </a:extLst>
                </a:gridCol>
                <a:gridCol w="3975100">
                  <a:extLst>
                    <a:ext uri="{9D8B030D-6E8A-4147-A177-3AD203B41FA5}">
                      <a16:colId xmlns:a16="http://schemas.microsoft.com/office/drawing/2014/main" val="3272546054"/>
                    </a:ext>
                  </a:extLst>
                </a:gridCol>
                <a:gridCol w="1752600">
                  <a:extLst>
                    <a:ext uri="{9D8B030D-6E8A-4147-A177-3AD203B41FA5}">
                      <a16:colId xmlns:a16="http://schemas.microsoft.com/office/drawing/2014/main" val="4154756954"/>
                    </a:ext>
                  </a:extLst>
                </a:gridCol>
                <a:gridCol w="2202775">
                  <a:extLst>
                    <a:ext uri="{9D8B030D-6E8A-4147-A177-3AD203B41FA5}">
                      <a16:colId xmlns:a16="http://schemas.microsoft.com/office/drawing/2014/main" val="73697994"/>
                    </a:ext>
                  </a:extLst>
                </a:gridCol>
              </a:tblGrid>
              <a:tr h="579879">
                <a:tc>
                  <a:txBody>
                    <a:bodyPr/>
                    <a:lstStyle/>
                    <a:p>
                      <a:pPr algn="ctr"/>
                      <a:r>
                        <a:rPr lang="en-US"/>
                        <a:t>Market Segmentation</a:t>
                      </a:r>
                    </a:p>
                  </a:txBody>
                  <a:tcPr anchor="ctr">
                    <a:solidFill>
                      <a:srgbClr val="5DBAF3"/>
                    </a:solidFill>
                  </a:tcPr>
                </a:tc>
                <a:tc gridSpan="2">
                  <a:txBody>
                    <a:bodyPr/>
                    <a:lstStyle/>
                    <a:p>
                      <a:pPr algn="ctr"/>
                      <a:r>
                        <a:rPr lang="en-US"/>
                        <a:t>No. of Customers</a:t>
                      </a:r>
                    </a:p>
                  </a:txBody>
                  <a:tcPr anchor="ctr">
                    <a:solidFill>
                      <a:srgbClr val="5DBAF3"/>
                    </a:solidFill>
                  </a:tcPr>
                </a:tc>
                <a:tc hMerge="1">
                  <a:txBody>
                    <a:bodyPr/>
                    <a:lstStyle/>
                    <a:p>
                      <a:endParaRPr/>
                    </a:p>
                  </a:txBody>
                  <a:tcPr anchor="ctr">
                    <a:solidFill>
                      <a:srgbClr val="5DBAF3"/>
                    </a:solidFill>
                  </a:tcPr>
                </a:tc>
                <a:tc>
                  <a:txBody>
                    <a:bodyPr/>
                    <a:lstStyle/>
                    <a:p>
                      <a:pPr algn="ctr"/>
                      <a:r>
                        <a:rPr lang="en-US"/>
                        <a:t>Source</a:t>
                      </a:r>
                    </a:p>
                  </a:txBody>
                  <a:tcPr anchor="ctr">
                    <a:solidFill>
                      <a:srgbClr val="5DBAF3"/>
                    </a:solidFill>
                  </a:tcPr>
                </a:tc>
                <a:extLst>
                  <a:ext uri="{0D108BD9-81ED-4DB2-BD59-A6C34878D82A}">
                    <a16:rowId xmlns:a16="http://schemas.microsoft.com/office/drawing/2014/main" val="249594230"/>
                  </a:ext>
                </a:extLst>
              </a:tr>
              <a:tr h="465255">
                <a:tc rowSpan="2">
                  <a:txBody>
                    <a:bodyPr/>
                    <a:lstStyle/>
                    <a:p>
                      <a:r>
                        <a:rPr lang="en-US"/>
                        <a:t>Total Addressable Market</a:t>
                      </a:r>
                    </a:p>
                    <a:p>
                      <a:r>
                        <a:rPr lang="en-US" sz="1400" i="1"/>
                        <a:t>Overall revenue opportunity if everyone in the world used Neurostride</a:t>
                      </a:r>
                    </a:p>
                  </a:txBody>
                  <a:tcPr anchor="ctr"/>
                </a:tc>
                <a:tc>
                  <a:txBody>
                    <a:bodyPr/>
                    <a:lstStyle/>
                    <a:p>
                      <a:r>
                        <a:rPr lang="en-US"/>
                        <a:t>Aged</a:t>
                      </a:r>
                      <a:r>
                        <a:rPr lang="en-US" baseline="0"/>
                        <a:t> &gt;65</a:t>
                      </a:r>
                      <a:endParaRPr lang="en-US"/>
                    </a:p>
                  </a:txBody>
                  <a:tcPr anchor="ctr"/>
                </a:tc>
                <a:tc>
                  <a:txBody>
                    <a:bodyPr/>
                    <a:lstStyle/>
                    <a:p>
                      <a:r>
                        <a:rPr lang="en-US"/>
                        <a:t>1,604,338,000</a:t>
                      </a:r>
                    </a:p>
                  </a:txBody>
                  <a:tcPr anchor="ctr"/>
                </a:tc>
                <a:tc>
                  <a:txBody>
                    <a:bodyPr/>
                    <a:lstStyle/>
                    <a:p>
                      <a:r>
                        <a:rPr lang="en-US" sz="1800" i="1">
                          <a:hlinkClick r:id="rId2"/>
                        </a:rPr>
                        <a:t>population.gov.sg</a:t>
                      </a:r>
                      <a:endParaRPr lang="en-US" sz="1800" i="1"/>
                    </a:p>
                  </a:txBody>
                  <a:tcPr anchor="ctr"/>
                </a:tc>
                <a:extLst>
                  <a:ext uri="{0D108BD9-81ED-4DB2-BD59-A6C34878D82A}">
                    <a16:rowId xmlns:a16="http://schemas.microsoft.com/office/drawing/2014/main" val="3100234542"/>
                  </a:ext>
                </a:extLst>
              </a:tr>
              <a:tr h="465255">
                <a:tc vMerge="1">
                  <a:txBody>
                    <a:bodyPr/>
                    <a:lstStyle/>
                    <a:p>
                      <a:endParaRPr lang="en-US"/>
                    </a:p>
                  </a:txBody>
                  <a:tcPr/>
                </a:tc>
                <a:tc>
                  <a:txBody>
                    <a:bodyPr/>
                    <a:lstStyle/>
                    <a:p>
                      <a:r>
                        <a:rPr lang="en-US"/>
                        <a:t>With knee OA</a:t>
                      </a:r>
                    </a:p>
                  </a:txBody>
                  <a:tcPr anchor="ctr"/>
                </a:tc>
                <a:tc>
                  <a:txBody>
                    <a:bodyPr/>
                    <a:lstStyle/>
                    <a:p>
                      <a:r>
                        <a:rPr lang="en-US"/>
                        <a:t>316,054,459</a:t>
                      </a:r>
                    </a:p>
                  </a:txBody>
                  <a:tcPr anchor="ctr"/>
                </a:tc>
                <a:tc>
                  <a:txBody>
                    <a:bodyPr/>
                    <a:lstStyle/>
                    <a:p>
                      <a:r>
                        <a:rPr lang="en-US" i="1">
                          <a:hlinkClick r:id="rId3"/>
                        </a:rPr>
                        <a:t>researchgate</a:t>
                      </a:r>
                      <a:endParaRPr lang="en-US"/>
                    </a:p>
                  </a:txBody>
                  <a:tcPr anchor="ctr"/>
                </a:tc>
                <a:extLst>
                  <a:ext uri="{0D108BD9-81ED-4DB2-BD59-A6C34878D82A}">
                    <a16:rowId xmlns:a16="http://schemas.microsoft.com/office/drawing/2014/main" val="2861591453"/>
                  </a:ext>
                </a:extLst>
              </a:tr>
              <a:tr h="789829">
                <a:tc>
                  <a:txBody>
                    <a:bodyPr/>
                    <a:lstStyle/>
                    <a:p>
                      <a:r>
                        <a:rPr lang="en-US"/>
                        <a:t>Service Available Market</a:t>
                      </a:r>
                    </a:p>
                    <a:p>
                      <a:r>
                        <a:rPr lang="en-US" sz="1400" i="1"/>
                        <a:t>The portion of the TAM we can target based on geography, etc</a:t>
                      </a:r>
                    </a:p>
                  </a:txBody>
                  <a:tcPr anchor="ctr"/>
                </a:tc>
                <a:tc>
                  <a:txBody>
                    <a:bodyPr/>
                    <a:lstStyle/>
                    <a:p>
                      <a:r>
                        <a:rPr lang="en-US"/>
                        <a:t>Aged &gt;65 with knee OA In Singapore</a:t>
                      </a:r>
                    </a:p>
                  </a:txBody>
                  <a:tcPr anchor="ctr"/>
                </a:tc>
                <a:tc>
                  <a:txBody>
                    <a:bodyPr/>
                    <a:lstStyle/>
                    <a:p>
                      <a:r>
                        <a:rPr lang="en-US"/>
                        <a:t>161,700</a:t>
                      </a:r>
                    </a:p>
                  </a:txBody>
                  <a:tcPr anchor="ctr"/>
                </a:tc>
                <a:tc>
                  <a:txBody>
                    <a:bodyPr/>
                    <a:lstStyle/>
                    <a:p>
                      <a:r>
                        <a:rPr lang="en-US" i="1">
                          <a:hlinkClick r:id="rId4"/>
                        </a:rPr>
                        <a:t>population.gov.sg</a:t>
                      </a:r>
                      <a:endParaRPr lang="en-US" i="1"/>
                    </a:p>
                  </a:txBody>
                  <a:tcPr anchor="ctr"/>
                </a:tc>
                <a:extLst>
                  <a:ext uri="{0D108BD9-81ED-4DB2-BD59-A6C34878D82A}">
                    <a16:rowId xmlns:a16="http://schemas.microsoft.com/office/drawing/2014/main" val="3593669358"/>
                  </a:ext>
                </a:extLst>
              </a:tr>
              <a:tr h="789829">
                <a:tc>
                  <a:txBody>
                    <a:bodyPr/>
                    <a:lstStyle/>
                    <a:p>
                      <a:r>
                        <a:rPr lang="en-US"/>
                        <a:t>Service Obtainable Market</a:t>
                      </a:r>
                    </a:p>
                    <a:p>
                      <a:r>
                        <a:rPr lang="en-US" sz="1400"/>
                        <a:t>Subset of SAM we can realistically capture </a:t>
                      </a:r>
                    </a:p>
                  </a:txBody>
                  <a:tcPr anchor="ctr"/>
                </a:tc>
                <a:tc>
                  <a:txBody>
                    <a:bodyPr/>
                    <a:lstStyle/>
                    <a:p>
                      <a:r>
                        <a:rPr lang="en-US"/>
                        <a:t>Who will potentially purchase</a:t>
                      </a:r>
                    </a:p>
                  </a:txBody>
                  <a:tcPr anchor="ctr"/>
                </a:tc>
                <a:tc>
                  <a:txBody>
                    <a:bodyPr/>
                    <a:lstStyle/>
                    <a:p>
                      <a:r>
                        <a:rPr lang="en-US"/>
                        <a:t>1617</a:t>
                      </a:r>
                    </a:p>
                  </a:txBody>
                  <a:tcPr anchor="ctr"/>
                </a:tc>
                <a:tc>
                  <a:txBody>
                    <a:bodyPr/>
                    <a:lstStyle/>
                    <a:p>
                      <a:r>
                        <a:rPr lang="en-US" i="1"/>
                        <a:t>Conservative early adoption rate of 1%</a:t>
                      </a:r>
                    </a:p>
                  </a:txBody>
                  <a:tcPr anchor="ctr"/>
                </a:tc>
                <a:extLst>
                  <a:ext uri="{0D108BD9-81ED-4DB2-BD59-A6C34878D82A}">
                    <a16:rowId xmlns:a16="http://schemas.microsoft.com/office/drawing/2014/main" val="2035373469"/>
                  </a:ext>
                </a:extLst>
              </a:tr>
            </a:tbl>
          </a:graphicData>
        </a:graphic>
      </p:graphicFrame>
      <p:sp>
        <p:nvSpPr>
          <p:cNvPr id="3" name="Rectangle 2">
            <a:extLst>
              <a:ext uri="{FF2B5EF4-FFF2-40B4-BE49-F238E27FC236}">
                <a16:creationId xmlns:a16="http://schemas.microsoft.com/office/drawing/2014/main" id="{A749C620-5A52-C4A8-867C-3B114B799553}"/>
              </a:ext>
            </a:extLst>
          </p:cNvPr>
          <p:cNvSpPr/>
          <p:nvPr/>
        </p:nvSpPr>
        <p:spPr>
          <a:xfrm>
            <a:off x="299125" y="4921253"/>
            <a:ext cx="2820842" cy="57155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Retail Price/unit</a:t>
            </a:r>
          </a:p>
        </p:txBody>
      </p:sp>
      <p:sp>
        <p:nvSpPr>
          <p:cNvPr id="4" name="Rectangle 3">
            <a:extLst>
              <a:ext uri="{FF2B5EF4-FFF2-40B4-BE49-F238E27FC236}">
                <a16:creationId xmlns:a16="http://schemas.microsoft.com/office/drawing/2014/main" id="{F1552638-BDCD-B2A1-9ED5-D1FB337BA104}"/>
              </a:ext>
            </a:extLst>
          </p:cNvPr>
          <p:cNvSpPr/>
          <p:nvPr/>
        </p:nvSpPr>
        <p:spPr>
          <a:xfrm>
            <a:off x="3231814" y="4923153"/>
            <a:ext cx="3787053" cy="56965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$93.95</a:t>
            </a:r>
          </a:p>
        </p:txBody>
      </p:sp>
      <p:sp>
        <p:nvSpPr>
          <p:cNvPr id="7" name="Rectangle 6">
            <a:extLst>
              <a:ext uri="{FF2B5EF4-FFF2-40B4-BE49-F238E27FC236}">
                <a16:creationId xmlns:a16="http://schemas.microsoft.com/office/drawing/2014/main" id="{45F60C07-8181-9AB7-9982-4A3B4E1CEA22}"/>
              </a:ext>
            </a:extLst>
          </p:cNvPr>
          <p:cNvSpPr/>
          <p:nvPr/>
        </p:nvSpPr>
        <p:spPr>
          <a:xfrm>
            <a:off x="299125" y="5566614"/>
            <a:ext cx="2820842" cy="57155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Market Size (Singapore)</a:t>
            </a:r>
          </a:p>
        </p:txBody>
      </p:sp>
      <p:sp>
        <p:nvSpPr>
          <p:cNvPr id="8" name="Rectangle 7">
            <a:extLst>
              <a:ext uri="{FF2B5EF4-FFF2-40B4-BE49-F238E27FC236}">
                <a16:creationId xmlns:a16="http://schemas.microsoft.com/office/drawing/2014/main" id="{AB692ED5-8C24-94BB-BBEA-E40F747F8A3A}"/>
              </a:ext>
            </a:extLst>
          </p:cNvPr>
          <p:cNvSpPr/>
          <p:nvPr/>
        </p:nvSpPr>
        <p:spPr>
          <a:xfrm>
            <a:off x="3231814" y="5568514"/>
            <a:ext cx="3787053" cy="56965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$151,917</a:t>
            </a:r>
          </a:p>
        </p:txBody>
      </p:sp>
      <p:sp>
        <p:nvSpPr>
          <p:cNvPr id="11" name="TextBox 10">
            <a:extLst>
              <a:ext uri="{FF2B5EF4-FFF2-40B4-BE49-F238E27FC236}">
                <a16:creationId xmlns:a16="http://schemas.microsoft.com/office/drawing/2014/main" id="{7770F475-BD27-6387-CA31-465B6E3D31FE}"/>
              </a:ext>
            </a:extLst>
          </p:cNvPr>
          <p:cNvSpPr txBox="1"/>
          <p:nvPr/>
        </p:nvSpPr>
        <p:spPr>
          <a:xfrm>
            <a:off x="7246684" y="4874116"/>
            <a:ext cx="4646191" cy="1384995"/>
          </a:xfrm>
          <a:prstGeom prst="rect">
            <a:avLst/>
          </a:prstGeom>
          <a:noFill/>
        </p:spPr>
        <p:txBody>
          <a:bodyPr wrap="square" rtlCol="0">
            <a:spAutoFit/>
          </a:bodyPr>
          <a:lstStyle/>
          <a:p>
            <a:r>
              <a:rPr lang="en-US" sz="1400"/>
              <a:t>However, there is more potential for growth…</a:t>
            </a:r>
          </a:p>
          <a:p>
            <a:pPr marL="285750" indent="-285750">
              <a:buFontTx/>
              <a:buChar char="-"/>
            </a:pPr>
            <a:r>
              <a:rPr lang="en-US" sz="1400"/>
              <a:t>Figure is only for </a:t>
            </a:r>
            <a:r>
              <a:rPr lang="en-US" sz="1400" i="1"/>
              <a:t>initial country, Singapore </a:t>
            </a:r>
            <a:r>
              <a:rPr lang="en-US" sz="1400"/>
              <a:t>(does not take future expansion into account)</a:t>
            </a:r>
          </a:p>
          <a:p>
            <a:pPr marL="285750" indent="-285750">
              <a:buFontTx/>
              <a:buChar char="-"/>
            </a:pPr>
            <a:r>
              <a:rPr lang="en-US" sz="1400"/>
              <a:t>Figures are calculated using </a:t>
            </a:r>
            <a:r>
              <a:rPr lang="en-US" sz="1400" i="1"/>
              <a:t>conservative estimates</a:t>
            </a:r>
          </a:p>
          <a:p>
            <a:pPr marL="285750" indent="-285750">
              <a:buFontTx/>
              <a:buChar char="-"/>
            </a:pPr>
            <a:r>
              <a:rPr lang="en-US" sz="1400" i="1"/>
              <a:t>Expansion to a B2C model </a:t>
            </a:r>
            <a:r>
              <a:rPr lang="en-US" sz="1400"/>
              <a:t>(from pure B2B) to capture a larger market</a:t>
            </a:r>
          </a:p>
        </p:txBody>
      </p:sp>
      <p:sp>
        <p:nvSpPr>
          <p:cNvPr id="10" name="Rectangle 9">
            <a:extLst>
              <a:ext uri="{FF2B5EF4-FFF2-40B4-BE49-F238E27FC236}">
                <a16:creationId xmlns:a16="http://schemas.microsoft.com/office/drawing/2014/main" id="{35BD8079-23F4-D21F-4D9E-130B8BBED453}"/>
              </a:ext>
            </a:extLst>
          </p:cNvPr>
          <p:cNvSpPr/>
          <p:nvPr/>
        </p:nvSpPr>
        <p:spPr>
          <a:xfrm>
            <a:off x="299125" y="6210075"/>
            <a:ext cx="2820842" cy="57155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Market Size (Worldwide)</a:t>
            </a:r>
          </a:p>
        </p:txBody>
      </p:sp>
      <p:sp>
        <p:nvSpPr>
          <p:cNvPr id="12" name="Rectangle 11">
            <a:extLst>
              <a:ext uri="{FF2B5EF4-FFF2-40B4-BE49-F238E27FC236}">
                <a16:creationId xmlns:a16="http://schemas.microsoft.com/office/drawing/2014/main" id="{B2A698D4-AFE3-DE2A-3080-EF4B3592EB7A}"/>
              </a:ext>
            </a:extLst>
          </p:cNvPr>
          <p:cNvSpPr/>
          <p:nvPr/>
        </p:nvSpPr>
        <p:spPr>
          <a:xfrm>
            <a:off x="3231814" y="6211975"/>
            <a:ext cx="3787053" cy="56965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$296,933,164</a:t>
            </a:r>
          </a:p>
        </p:txBody>
      </p:sp>
      <p:cxnSp>
        <p:nvCxnSpPr>
          <p:cNvPr id="14" name="Straight Arrow Connector 13">
            <a:extLst>
              <a:ext uri="{FF2B5EF4-FFF2-40B4-BE49-F238E27FC236}">
                <a16:creationId xmlns:a16="http://schemas.microsoft.com/office/drawing/2014/main" id="{AB047972-7C58-D30B-9A5A-3D52848C4DF6}"/>
              </a:ext>
            </a:extLst>
          </p:cNvPr>
          <p:cNvCxnSpPr>
            <a:stCxn id="8" idx="3"/>
            <a:endCxn id="11" idx="1"/>
          </p:cNvCxnSpPr>
          <p:nvPr/>
        </p:nvCxnSpPr>
        <p:spPr>
          <a:xfrm flipV="1">
            <a:off x="7018867" y="5566614"/>
            <a:ext cx="227817" cy="28673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6880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76CE1-959A-C9B8-E1D5-07E9EE1558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DEB193-DDE5-1836-7F2D-4EBE5DA7EA82}"/>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Why did we choose a B2B model instead of B2C?</a:t>
            </a:r>
            <a:endParaRPr lang="en-US"/>
          </a:p>
        </p:txBody>
      </p:sp>
      <p:sp>
        <p:nvSpPr>
          <p:cNvPr id="10" name="TextBox 9">
            <a:extLst>
              <a:ext uri="{FF2B5EF4-FFF2-40B4-BE49-F238E27FC236}">
                <a16:creationId xmlns:a16="http://schemas.microsoft.com/office/drawing/2014/main" id="{4755A07E-738F-AFA0-973F-11B21E8EE851}"/>
              </a:ext>
            </a:extLst>
          </p:cNvPr>
          <p:cNvSpPr txBox="1"/>
          <p:nvPr/>
        </p:nvSpPr>
        <p:spPr>
          <a:xfrm>
            <a:off x="1189995" y="1239823"/>
            <a:ext cx="9859005" cy="923330"/>
          </a:xfrm>
          <a:prstGeom prst="rect">
            <a:avLst/>
          </a:prstGeom>
          <a:noFill/>
        </p:spPr>
        <p:txBody>
          <a:bodyPr wrap="square" rtlCol="0">
            <a:spAutoFit/>
          </a:bodyPr>
          <a:lstStyle/>
          <a:p>
            <a:r>
              <a:rPr lang="en-US"/>
              <a:t>Product needs to be </a:t>
            </a:r>
            <a:r>
              <a:rPr lang="en-US" b="1"/>
              <a:t>medically guided</a:t>
            </a:r>
            <a:r>
              <a:rPr lang="en-US"/>
              <a:t> as patients may receive short term pain relief and hence have a false sense of security that their condition is improving when in reality, that may not actually be the case</a:t>
            </a:r>
            <a:endParaRPr lang="en-US" b="1"/>
          </a:p>
        </p:txBody>
      </p:sp>
      <p:pic>
        <p:nvPicPr>
          <p:cNvPr id="12" name="Graphic 11" descr="Checkbox Ticked with solid fill">
            <a:extLst>
              <a:ext uri="{FF2B5EF4-FFF2-40B4-BE49-F238E27FC236}">
                <a16:creationId xmlns:a16="http://schemas.microsoft.com/office/drawing/2014/main" id="{06FB30C5-FEA7-8CE2-8E91-5DA5EE2A68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870" y="1108021"/>
            <a:ext cx="914400" cy="914400"/>
          </a:xfrm>
          <a:prstGeom prst="rect">
            <a:avLst/>
          </a:prstGeom>
        </p:spPr>
      </p:pic>
      <p:sp>
        <p:nvSpPr>
          <p:cNvPr id="13" name="TextBox 12">
            <a:extLst>
              <a:ext uri="{FF2B5EF4-FFF2-40B4-BE49-F238E27FC236}">
                <a16:creationId xmlns:a16="http://schemas.microsoft.com/office/drawing/2014/main" id="{AB6E8B53-8892-DCF9-CA9C-CB40C41D7862}"/>
              </a:ext>
            </a:extLst>
          </p:cNvPr>
          <p:cNvSpPr txBox="1"/>
          <p:nvPr/>
        </p:nvSpPr>
        <p:spPr>
          <a:xfrm>
            <a:off x="1189995" y="2372823"/>
            <a:ext cx="9859005" cy="1200329"/>
          </a:xfrm>
          <a:prstGeom prst="rect">
            <a:avLst/>
          </a:prstGeom>
          <a:noFill/>
        </p:spPr>
        <p:txBody>
          <a:bodyPr wrap="square" rtlCol="0">
            <a:spAutoFit/>
          </a:bodyPr>
          <a:lstStyle/>
          <a:p>
            <a:r>
              <a:rPr lang="en-US"/>
              <a:t>Simpler marketing strategies </a:t>
            </a:r>
          </a:p>
          <a:p>
            <a:pPr marL="285750" indent="-285750">
              <a:buFontTx/>
              <a:buChar char="-"/>
            </a:pPr>
            <a:r>
              <a:rPr lang="en-US"/>
              <a:t>Fewer targets: You market to a handful of clinics instead of thousands of individuals</a:t>
            </a:r>
          </a:p>
          <a:p>
            <a:pPr marL="285750" indent="-285750">
              <a:buFontTx/>
              <a:buChar char="-"/>
            </a:pPr>
            <a:r>
              <a:rPr lang="en-US"/>
              <a:t>Strategic channels: Cost-effective outreach like conferences or LinkedIn replaces expensive advertisements</a:t>
            </a:r>
          </a:p>
        </p:txBody>
      </p:sp>
      <p:pic>
        <p:nvPicPr>
          <p:cNvPr id="14" name="Graphic 13" descr="Checkbox Ticked with solid fill">
            <a:extLst>
              <a:ext uri="{FF2B5EF4-FFF2-40B4-BE49-F238E27FC236}">
                <a16:creationId xmlns:a16="http://schemas.microsoft.com/office/drawing/2014/main" id="{C339EA60-49C9-ACF0-AAB5-194F9ED5AB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870" y="2241021"/>
            <a:ext cx="914400" cy="914400"/>
          </a:xfrm>
          <a:prstGeom prst="rect">
            <a:avLst/>
          </a:prstGeom>
        </p:spPr>
      </p:pic>
      <p:sp>
        <p:nvSpPr>
          <p:cNvPr id="15" name="TextBox 14">
            <a:extLst>
              <a:ext uri="{FF2B5EF4-FFF2-40B4-BE49-F238E27FC236}">
                <a16:creationId xmlns:a16="http://schemas.microsoft.com/office/drawing/2014/main" id="{21599FCF-F576-7B27-18D2-4B7C77A0F26F}"/>
              </a:ext>
            </a:extLst>
          </p:cNvPr>
          <p:cNvSpPr txBox="1"/>
          <p:nvPr/>
        </p:nvSpPr>
        <p:spPr>
          <a:xfrm>
            <a:off x="1189995" y="3704954"/>
            <a:ext cx="9859005" cy="646331"/>
          </a:xfrm>
          <a:prstGeom prst="rect">
            <a:avLst/>
          </a:prstGeom>
          <a:noFill/>
        </p:spPr>
        <p:txBody>
          <a:bodyPr wrap="square" rtlCol="0">
            <a:spAutoFit/>
          </a:bodyPr>
          <a:lstStyle/>
          <a:p>
            <a:r>
              <a:rPr lang="en-US"/>
              <a:t>Enhances </a:t>
            </a:r>
            <a:r>
              <a:rPr lang="en-US" b="1"/>
              <a:t>credibility</a:t>
            </a:r>
            <a:r>
              <a:rPr lang="en-US"/>
              <a:t> in the eyes of patients - </a:t>
            </a:r>
            <a:r>
              <a:rPr lang="en-SG"/>
              <a:t>Patients are more likely to trust a device recommended by their doctor or physiotherapist.</a:t>
            </a:r>
          </a:p>
        </p:txBody>
      </p:sp>
      <p:pic>
        <p:nvPicPr>
          <p:cNvPr id="16" name="Graphic 15" descr="Checkbox Ticked with solid fill">
            <a:extLst>
              <a:ext uri="{FF2B5EF4-FFF2-40B4-BE49-F238E27FC236}">
                <a16:creationId xmlns:a16="http://schemas.microsoft.com/office/drawing/2014/main" id="{ABF37408-C1C0-1919-1D1A-08E52F567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870" y="3570920"/>
            <a:ext cx="914400" cy="914400"/>
          </a:xfrm>
          <a:prstGeom prst="rect">
            <a:avLst/>
          </a:prstGeom>
        </p:spPr>
      </p:pic>
      <p:sp>
        <p:nvSpPr>
          <p:cNvPr id="19" name="TextBox 18">
            <a:extLst>
              <a:ext uri="{FF2B5EF4-FFF2-40B4-BE49-F238E27FC236}">
                <a16:creationId xmlns:a16="http://schemas.microsoft.com/office/drawing/2014/main" id="{CBE54287-676A-EF0B-E8EE-791275948919}"/>
              </a:ext>
            </a:extLst>
          </p:cNvPr>
          <p:cNvSpPr txBox="1"/>
          <p:nvPr/>
        </p:nvSpPr>
        <p:spPr>
          <a:xfrm>
            <a:off x="473035" y="4617122"/>
            <a:ext cx="11245930" cy="1714380"/>
          </a:xfrm>
          <a:prstGeom prst="rect">
            <a:avLst/>
          </a:prstGeom>
          <a:noFill/>
        </p:spPr>
        <p:txBody>
          <a:bodyPr wrap="square" rtlCol="0">
            <a:spAutoFit/>
          </a:bodyPr>
          <a:lstStyle/>
          <a:p>
            <a:pPr>
              <a:lnSpc>
                <a:spcPct val="150000"/>
              </a:lnSpc>
            </a:pPr>
            <a:r>
              <a:rPr lang="en-US"/>
              <a:t>However, we recognize that we are </a:t>
            </a:r>
            <a:r>
              <a:rPr lang="en-US" b="1"/>
              <a:t>not capturing 100% of the market </a:t>
            </a:r>
            <a:r>
              <a:rPr lang="en-US"/>
              <a:t>as some customers may not consult doctors for their pain and may prefer OTC solutions. </a:t>
            </a:r>
          </a:p>
          <a:p>
            <a:pPr marL="285750" indent="-285750">
              <a:lnSpc>
                <a:spcPct val="150000"/>
              </a:lnSpc>
              <a:buFontTx/>
              <a:buChar char="-"/>
            </a:pPr>
            <a:r>
              <a:rPr lang="en-US"/>
              <a:t>Potential </a:t>
            </a:r>
            <a:r>
              <a:rPr lang="en-US" b="1"/>
              <a:t>B2C expansion plans</a:t>
            </a:r>
            <a:r>
              <a:rPr lang="en-US"/>
              <a:t>; Pop-up notifications on the app to consult the doctor every few months and automatically halt Neurostride jolts until consultation is complete</a:t>
            </a:r>
          </a:p>
        </p:txBody>
      </p:sp>
    </p:spTree>
    <p:extLst>
      <p:ext uri="{BB962C8B-B14F-4D97-AF65-F5344CB8AC3E}">
        <p14:creationId xmlns:p14="http://schemas.microsoft.com/office/powerpoint/2010/main" val="3113452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446A7-47E5-F521-6EA8-1A5DC5DBCC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483CAC-5BF9-C565-0C0B-FD17350AC583}"/>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How are we going to distribute the funding? (1)</a:t>
            </a:r>
            <a:endParaRPr lang="en-US"/>
          </a:p>
        </p:txBody>
      </p:sp>
      <p:sp>
        <p:nvSpPr>
          <p:cNvPr id="14" name="Right Brace 13">
            <a:extLst>
              <a:ext uri="{FF2B5EF4-FFF2-40B4-BE49-F238E27FC236}">
                <a16:creationId xmlns:a16="http://schemas.microsoft.com/office/drawing/2014/main" id="{4CAC0F19-54F0-3343-1AF4-1F5951C8C429}"/>
              </a:ext>
            </a:extLst>
          </p:cNvPr>
          <p:cNvSpPr/>
          <p:nvPr/>
        </p:nvSpPr>
        <p:spPr>
          <a:xfrm>
            <a:off x="5757317" y="1272462"/>
            <a:ext cx="152400" cy="646474"/>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93B690C4-A372-9A61-AADD-012469787611}"/>
              </a:ext>
            </a:extLst>
          </p:cNvPr>
          <p:cNvSpPr/>
          <p:nvPr/>
        </p:nvSpPr>
        <p:spPr>
          <a:xfrm rot="16200000">
            <a:off x="-1414103" y="3048437"/>
            <a:ext cx="3740009" cy="188060"/>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Phases</a:t>
            </a:r>
          </a:p>
        </p:txBody>
      </p:sp>
      <p:sp>
        <p:nvSpPr>
          <p:cNvPr id="17" name="Rectangle 16">
            <a:extLst>
              <a:ext uri="{FF2B5EF4-FFF2-40B4-BE49-F238E27FC236}">
                <a16:creationId xmlns:a16="http://schemas.microsoft.com/office/drawing/2014/main" id="{B3EE4AA6-5381-62F6-D1ED-35F8393EE33F}"/>
              </a:ext>
            </a:extLst>
          </p:cNvPr>
          <p:cNvSpPr/>
          <p:nvPr/>
        </p:nvSpPr>
        <p:spPr>
          <a:xfrm>
            <a:off x="664365" y="127246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Prototyping</a:t>
            </a:r>
          </a:p>
        </p:txBody>
      </p:sp>
      <p:sp>
        <p:nvSpPr>
          <p:cNvPr id="22" name="Rectangle 21">
            <a:extLst>
              <a:ext uri="{FF2B5EF4-FFF2-40B4-BE49-F238E27FC236}">
                <a16:creationId xmlns:a16="http://schemas.microsoft.com/office/drawing/2014/main" id="{05A0A048-45C6-7CB2-620B-B6BA34AE05CD}"/>
              </a:ext>
            </a:extLst>
          </p:cNvPr>
          <p:cNvSpPr/>
          <p:nvPr/>
        </p:nvSpPr>
        <p:spPr>
          <a:xfrm>
            <a:off x="664365" y="205087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Securing IP</a:t>
            </a:r>
          </a:p>
        </p:txBody>
      </p:sp>
      <p:sp>
        <p:nvSpPr>
          <p:cNvPr id="23" name="Rectangle 22">
            <a:extLst>
              <a:ext uri="{FF2B5EF4-FFF2-40B4-BE49-F238E27FC236}">
                <a16:creationId xmlns:a16="http://schemas.microsoft.com/office/drawing/2014/main" id="{7DF14D59-5AF4-674D-AACD-0A159B941A33}"/>
              </a:ext>
            </a:extLst>
          </p:cNvPr>
          <p:cNvSpPr/>
          <p:nvPr/>
        </p:nvSpPr>
        <p:spPr>
          <a:xfrm>
            <a:off x="664365" y="282928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Approvals &amp; Clinical Trials</a:t>
            </a:r>
          </a:p>
        </p:txBody>
      </p:sp>
      <p:sp>
        <p:nvSpPr>
          <p:cNvPr id="24" name="Rectangle 23">
            <a:extLst>
              <a:ext uri="{FF2B5EF4-FFF2-40B4-BE49-F238E27FC236}">
                <a16:creationId xmlns:a16="http://schemas.microsoft.com/office/drawing/2014/main" id="{928FF9D6-8213-3E8A-A246-2A13DC3C9E49}"/>
              </a:ext>
            </a:extLst>
          </p:cNvPr>
          <p:cNvSpPr/>
          <p:nvPr/>
        </p:nvSpPr>
        <p:spPr>
          <a:xfrm>
            <a:off x="4394725" y="126109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$9,000</a:t>
            </a:r>
          </a:p>
        </p:txBody>
      </p:sp>
      <p:sp>
        <p:nvSpPr>
          <p:cNvPr id="25" name="Rectangle 24">
            <a:extLst>
              <a:ext uri="{FF2B5EF4-FFF2-40B4-BE49-F238E27FC236}">
                <a16:creationId xmlns:a16="http://schemas.microsoft.com/office/drawing/2014/main" id="{4DFE3E1E-21F9-C27D-1874-3FBC0AB6E843}"/>
              </a:ext>
            </a:extLst>
          </p:cNvPr>
          <p:cNvSpPr/>
          <p:nvPr/>
        </p:nvSpPr>
        <p:spPr>
          <a:xfrm>
            <a:off x="4405785" y="202614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$7,450</a:t>
            </a:r>
          </a:p>
        </p:txBody>
      </p:sp>
      <p:sp>
        <p:nvSpPr>
          <p:cNvPr id="26" name="Rectangle 25">
            <a:extLst>
              <a:ext uri="{FF2B5EF4-FFF2-40B4-BE49-F238E27FC236}">
                <a16:creationId xmlns:a16="http://schemas.microsoft.com/office/drawing/2014/main" id="{740A9D9D-5926-7D97-0B81-F5660CD3BCCD}"/>
              </a:ext>
            </a:extLst>
          </p:cNvPr>
          <p:cNvSpPr/>
          <p:nvPr/>
        </p:nvSpPr>
        <p:spPr>
          <a:xfrm>
            <a:off x="4408378" y="280455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$324,362</a:t>
            </a:r>
          </a:p>
        </p:txBody>
      </p:sp>
      <p:sp>
        <p:nvSpPr>
          <p:cNvPr id="27" name="Rectangle 26">
            <a:extLst>
              <a:ext uri="{FF2B5EF4-FFF2-40B4-BE49-F238E27FC236}">
                <a16:creationId xmlns:a16="http://schemas.microsoft.com/office/drawing/2014/main" id="{E4EA03E2-ACEC-6A89-B01A-4F007F33F056}"/>
              </a:ext>
            </a:extLst>
          </p:cNvPr>
          <p:cNvSpPr/>
          <p:nvPr/>
        </p:nvSpPr>
        <p:spPr>
          <a:xfrm>
            <a:off x="664364" y="3604319"/>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Mass Manufacturing</a:t>
            </a:r>
          </a:p>
        </p:txBody>
      </p:sp>
      <p:sp>
        <p:nvSpPr>
          <p:cNvPr id="28" name="Rectangle 27">
            <a:extLst>
              <a:ext uri="{FF2B5EF4-FFF2-40B4-BE49-F238E27FC236}">
                <a16:creationId xmlns:a16="http://schemas.microsoft.com/office/drawing/2014/main" id="{45135AF1-20A6-CA0B-DECF-EF74B40845FC}"/>
              </a:ext>
            </a:extLst>
          </p:cNvPr>
          <p:cNvSpPr/>
          <p:nvPr/>
        </p:nvSpPr>
        <p:spPr>
          <a:xfrm>
            <a:off x="4408377" y="3579594"/>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29" name="Rectangle 28">
            <a:extLst>
              <a:ext uri="{FF2B5EF4-FFF2-40B4-BE49-F238E27FC236}">
                <a16:creationId xmlns:a16="http://schemas.microsoft.com/office/drawing/2014/main" id="{2E8C41FE-70EC-204B-0D59-075715D20C86}"/>
              </a:ext>
            </a:extLst>
          </p:cNvPr>
          <p:cNvSpPr/>
          <p:nvPr/>
        </p:nvSpPr>
        <p:spPr>
          <a:xfrm>
            <a:off x="650712" y="4379356"/>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Go-To-Market</a:t>
            </a:r>
          </a:p>
        </p:txBody>
      </p:sp>
      <p:sp>
        <p:nvSpPr>
          <p:cNvPr id="30" name="Rectangle 29">
            <a:extLst>
              <a:ext uri="{FF2B5EF4-FFF2-40B4-BE49-F238E27FC236}">
                <a16:creationId xmlns:a16="http://schemas.microsoft.com/office/drawing/2014/main" id="{1E398AC2-3E50-2FCF-D313-BDE250984D7F}"/>
              </a:ext>
            </a:extLst>
          </p:cNvPr>
          <p:cNvSpPr/>
          <p:nvPr/>
        </p:nvSpPr>
        <p:spPr>
          <a:xfrm>
            <a:off x="4394725" y="4354631"/>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graphicFrame>
        <p:nvGraphicFramePr>
          <p:cNvPr id="31" name="Table 30">
            <a:extLst>
              <a:ext uri="{FF2B5EF4-FFF2-40B4-BE49-F238E27FC236}">
                <a16:creationId xmlns:a16="http://schemas.microsoft.com/office/drawing/2014/main" id="{CB555C28-7063-E406-6627-FD4CC0896DE9}"/>
              </a:ext>
            </a:extLst>
          </p:cNvPr>
          <p:cNvGraphicFramePr>
            <a:graphicFrameLocks noGrp="1"/>
          </p:cNvGraphicFramePr>
          <p:nvPr>
            <p:extLst>
              <p:ext uri="{D42A27DB-BD31-4B8C-83A1-F6EECF244321}">
                <p14:modId xmlns:p14="http://schemas.microsoft.com/office/powerpoint/2010/main" val="4122255461"/>
              </p:ext>
            </p:extLst>
          </p:nvPr>
        </p:nvGraphicFramePr>
        <p:xfrm>
          <a:off x="5971327" y="1590016"/>
          <a:ext cx="6067571" cy="4163869"/>
        </p:xfrm>
        <a:graphic>
          <a:graphicData uri="http://schemas.openxmlformats.org/drawingml/2006/table">
            <a:tbl>
              <a:tblPr/>
              <a:tblGrid>
                <a:gridCol w="1463794">
                  <a:extLst>
                    <a:ext uri="{9D8B030D-6E8A-4147-A177-3AD203B41FA5}">
                      <a16:colId xmlns:a16="http://schemas.microsoft.com/office/drawing/2014/main" val="3357935068"/>
                    </a:ext>
                  </a:extLst>
                </a:gridCol>
                <a:gridCol w="1573968">
                  <a:extLst>
                    <a:ext uri="{9D8B030D-6E8A-4147-A177-3AD203B41FA5}">
                      <a16:colId xmlns:a16="http://schemas.microsoft.com/office/drawing/2014/main" val="2703834457"/>
                    </a:ext>
                  </a:extLst>
                </a:gridCol>
                <a:gridCol w="3029809">
                  <a:extLst>
                    <a:ext uri="{9D8B030D-6E8A-4147-A177-3AD203B41FA5}">
                      <a16:colId xmlns:a16="http://schemas.microsoft.com/office/drawing/2014/main" val="1483924572"/>
                    </a:ext>
                  </a:extLst>
                </a:gridCol>
              </a:tblGrid>
              <a:tr h="300092">
                <a:tc>
                  <a:txBody>
                    <a:bodyPr/>
                    <a:lstStyle/>
                    <a:p>
                      <a:pPr algn="ctr">
                        <a:buNone/>
                      </a:pPr>
                      <a:r>
                        <a:rPr lang="en-SG" sz="1400" b="1"/>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SG" sz="1400" b="1"/>
                        <a:t>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SG" sz="1400" b="1"/>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1160067"/>
                  </a:ext>
                </a:extLst>
              </a:tr>
              <a:tr h="300092">
                <a:tc>
                  <a:txBody>
                    <a:bodyPr/>
                    <a:lstStyle/>
                    <a:p>
                      <a:pPr>
                        <a:buNone/>
                      </a:pPr>
                      <a:r>
                        <a:rPr lang="en-SG" sz="1400" b="0"/>
                        <a:t>Electronics (IMU, EMG Sensors)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$2,000 – $2,500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Purchase of off-the-shelf components (e.g. MyoWare EMG, MPU6050 IMU)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0999793"/>
                  </a:ext>
                </a:extLst>
              </a:tr>
              <a:tr h="525161">
                <a:tc>
                  <a:txBody>
                    <a:bodyPr/>
                    <a:lstStyle/>
                    <a:p>
                      <a:pPr>
                        <a:buNone/>
                      </a:pPr>
                      <a:r>
                        <a:rPr lang="en-SG" sz="1400" b="0"/>
                        <a:t>PCB Prototyping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$1,000 – $1,500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Low-volume production or breadboard testing + microcontroller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1120734"/>
                  </a:ext>
                </a:extLst>
              </a:tr>
              <a:tr h="525161">
                <a:tc>
                  <a:txBody>
                    <a:bodyPr/>
                    <a:lstStyle/>
                    <a:p>
                      <a:pPr>
                        <a:buNone/>
                      </a:pPr>
                      <a:r>
                        <a:rPr lang="en-SG" sz="1400" b="0"/>
                        <a:t>Software &amp; Firmware Dev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Student developers or internal team creating basic mobile/PC interface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770281"/>
                  </a:ext>
                </a:extLst>
              </a:tr>
              <a:tr h="525161">
                <a:tc>
                  <a:txBody>
                    <a:bodyPr/>
                    <a:lstStyle/>
                    <a:p>
                      <a:pPr>
                        <a:buNone/>
                      </a:pPr>
                      <a:r>
                        <a:rPr lang="en-SG" sz="1400" b="0"/>
                        <a:t>3D Printing / Enclosure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$1,000 – $1,500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Simple housing for wearable components (PLA/TPU prints)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7236489"/>
                  </a:ext>
                </a:extLst>
              </a:tr>
              <a:tr h="525161">
                <a:tc>
                  <a:txBody>
                    <a:bodyPr/>
                    <a:lstStyle/>
                    <a:p>
                      <a:pPr>
                        <a:buNone/>
                      </a:pPr>
                      <a:r>
                        <a:rPr lang="en-SG" sz="1400" b="0"/>
                        <a:t>Battery &amp; Power Circuit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$300 – $500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Small rechargeable battery + charging module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5124493"/>
                  </a:ext>
                </a:extLst>
              </a:tr>
              <a:tr h="525161">
                <a:tc>
                  <a:txBody>
                    <a:bodyPr/>
                    <a:lstStyle/>
                    <a:p>
                      <a:pPr>
                        <a:buNone/>
                      </a:pPr>
                      <a:r>
                        <a:rPr lang="en-SG" sz="1400" b="0"/>
                        <a:t>Miscellaneous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400"/>
                        <a:t>$500 – $1,000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a:t>Safety Margin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9721128"/>
                  </a:ext>
                </a:extLst>
              </a:tr>
              <a:tr h="300092">
                <a:tc>
                  <a:txBody>
                    <a:bodyPr/>
                    <a:lstStyle/>
                    <a:p>
                      <a:pPr algn="ctr">
                        <a:buNone/>
                      </a:pPr>
                      <a:r>
                        <a:rPr lang="en-SG" sz="1400" b="1"/>
                        <a:t>Total Estimated Cost</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buNone/>
                      </a:pPr>
                      <a:r>
                        <a:rPr lang="en-SG" sz="1400" b="1"/>
                        <a:t>~$9000</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b="0"/>
                    </a:p>
                  </a:txBody>
                  <a:tcPr marL="75023" marR="75023" marT="37512" marB="375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6676534"/>
                  </a:ext>
                </a:extLst>
              </a:tr>
            </a:tbl>
          </a:graphicData>
        </a:graphic>
      </p:graphicFrame>
      <p:sp>
        <p:nvSpPr>
          <p:cNvPr id="5" name="TextBox 4">
            <a:extLst>
              <a:ext uri="{FF2B5EF4-FFF2-40B4-BE49-F238E27FC236}">
                <a16:creationId xmlns:a16="http://schemas.microsoft.com/office/drawing/2014/main" id="{FDAE02B7-AEEC-D9B2-DB5D-8FCDFA7F2542}"/>
              </a:ext>
            </a:extLst>
          </p:cNvPr>
          <p:cNvSpPr txBox="1"/>
          <p:nvPr/>
        </p:nvSpPr>
        <p:spPr>
          <a:xfrm>
            <a:off x="5948881" y="1220684"/>
            <a:ext cx="2862258" cy="369332"/>
          </a:xfrm>
          <a:prstGeom prst="rect">
            <a:avLst/>
          </a:prstGeom>
          <a:noFill/>
        </p:spPr>
        <p:txBody>
          <a:bodyPr wrap="none" rtlCol="0">
            <a:spAutoFit/>
          </a:bodyPr>
          <a:lstStyle/>
          <a:p>
            <a:r>
              <a:rPr lang="en-US"/>
              <a:t>1. For Functional Prototype</a:t>
            </a:r>
          </a:p>
        </p:txBody>
      </p:sp>
      <p:sp>
        <p:nvSpPr>
          <p:cNvPr id="6" name="TextBox 5">
            <a:extLst>
              <a:ext uri="{FF2B5EF4-FFF2-40B4-BE49-F238E27FC236}">
                <a16:creationId xmlns:a16="http://schemas.microsoft.com/office/drawing/2014/main" id="{BE7839E6-6C96-636E-2EFA-4D9A871A3ED8}"/>
              </a:ext>
            </a:extLst>
          </p:cNvPr>
          <p:cNvSpPr txBox="1"/>
          <p:nvPr/>
        </p:nvSpPr>
        <p:spPr>
          <a:xfrm>
            <a:off x="5948881" y="5982788"/>
            <a:ext cx="2104487" cy="369332"/>
          </a:xfrm>
          <a:prstGeom prst="rect">
            <a:avLst/>
          </a:prstGeom>
          <a:noFill/>
        </p:spPr>
        <p:txBody>
          <a:bodyPr wrap="none" rtlCol="0">
            <a:spAutoFit/>
          </a:bodyPr>
          <a:lstStyle/>
          <a:p>
            <a:r>
              <a:rPr lang="en-US"/>
              <a:t>2. For Final Product</a:t>
            </a:r>
          </a:p>
        </p:txBody>
      </p:sp>
      <p:sp>
        <p:nvSpPr>
          <p:cNvPr id="7" name="TextBox 6">
            <a:extLst>
              <a:ext uri="{FF2B5EF4-FFF2-40B4-BE49-F238E27FC236}">
                <a16:creationId xmlns:a16="http://schemas.microsoft.com/office/drawing/2014/main" id="{7F781C33-7FB8-BE8B-B438-EADEAD0CE360}"/>
              </a:ext>
            </a:extLst>
          </p:cNvPr>
          <p:cNvSpPr txBox="1"/>
          <p:nvPr/>
        </p:nvSpPr>
        <p:spPr>
          <a:xfrm>
            <a:off x="5971327" y="6286084"/>
            <a:ext cx="5416446" cy="523220"/>
          </a:xfrm>
          <a:prstGeom prst="rect">
            <a:avLst/>
          </a:prstGeom>
          <a:noFill/>
        </p:spPr>
        <p:txBody>
          <a:bodyPr wrap="square" rtlCol="0">
            <a:spAutoFit/>
          </a:bodyPr>
          <a:lstStyle/>
          <a:p>
            <a:r>
              <a:rPr lang="en-US" sz="1400"/>
              <a:t>These costs can only be projected once more information is learnt during clinical trials</a:t>
            </a:r>
          </a:p>
        </p:txBody>
      </p:sp>
      <p:sp>
        <p:nvSpPr>
          <p:cNvPr id="8" name="Rectangle 7">
            <a:extLst>
              <a:ext uri="{FF2B5EF4-FFF2-40B4-BE49-F238E27FC236}">
                <a16:creationId xmlns:a16="http://schemas.microsoft.com/office/drawing/2014/main" id="{B9BCE5E2-F328-18B8-AA08-C6B725A9B089}"/>
              </a:ext>
            </a:extLst>
          </p:cNvPr>
          <p:cNvSpPr/>
          <p:nvPr/>
        </p:nvSpPr>
        <p:spPr>
          <a:xfrm>
            <a:off x="179882" y="5188657"/>
            <a:ext cx="5728539" cy="772188"/>
          </a:xfrm>
          <a:prstGeom prst="rect">
            <a:avLst/>
          </a:prstGeom>
          <a:solidFill>
            <a:srgbClr val="5DB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Funding Grants</a:t>
            </a:r>
          </a:p>
          <a:p>
            <a:r>
              <a:rPr lang="en-US" sz="1400">
                <a:solidFill>
                  <a:schemeClr val="tx1"/>
                </a:solidFill>
              </a:rPr>
              <a:t>Innovation to Industry (by NIHC): Funding quantum capped at S$300,000</a:t>
            </a:r>
          </a:p>
        </p:txBody>
      </p:sp>
      <p:sp>
        <p:nvSpPr>
          <p:cNvPr id="9" name="TextBox 8">
            <a:extLst>
              <a:ext uri="{FF2B5EF4-FFF2-40B4-BE49-F238E27FC236}">
                <a16:creationId xmlns:a16="http://schemas.microsoft.com/office/drawing/2014/main" id="{0B0D808F-A506-893F-E9EF-0BD4D78EBD1F}"/>
              </a:ext>
            </a:extLst>
          </p:cNvPr>
          <p:cNvSpPr txBox="1"/>
          <p:nvPr/>
        </p:nvSpPr>
        <p:spPr>
          <a:xfrm>
            <a:off x="179882" y="6495105"/>
            <a:ext cx="3877665" cy="307777"/>
          </a:xfrm>
          <a:prstGeom prst="rect">
            <a:avLst/>
          </a:prstGeom>
          <a:noFill/>
        </p:spPr>
        <p:txBody>
          <a:bodyPr wrap="none" rtlCol="0">
            <a:spAutoFit/>
          </a:bodyPr>
          <a:lstStyle/>
          <a:p>
            <a:r>
              <a:rPr lang="en-US" sz="1400" i="1"/>
              <a:t>Source: National Health Innovation in Singapore</a:t>
            </a:r>
          </a:p>
        </p:txBody>
      </p:sp>
    </p:spTree>
    <p:extLst>
      <p:ext uri="{BB962C8B-B14F-4D97-AF65-F5344CB8AC3E}">
        <p14:creationId xmlns:p14="http://schemas.microsoft.com/office/powerpoint/2010/main" val="456149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58EAF-8592-9AF2-4424-0E4673DB69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2475B3-3FDD-34A8-D022-8E4DD88F4E78}"/>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How are we going to distribute the funding? (2)</a:t>
            </a:r>
            <a:endParaRPr lang="en-US"/>
          </a:p>
        </p:txBody>
      </p:sp>
      <p:sp>
        <p:nvSpPr>
          <p:cNvPr id="14" name="Right Brace 13">
            <a:extLst>
              <a:ext uri="{FF2B5EF4-FFF2-40B4-BE49-F238E27FC236}">
                <a16:creationId xmlns:a16="http://schemas.microsoft.com/office/drawing/2014/main" id="{9832B24C-783B-7703-E96B-BC1E33B5CE87}"/>
              </a:ext>
            </a:extLst>
          </p:cNvPr>
          <p:cNvSpPr/>
          <p:nvPr/>
        </p:nvSpPr>
        <p:spPr>
          <a:xfrm>
            <a:off x="5757317" y="2050872"/>
            <a:ext cx="152400" cy="646474"/>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6CFA4B45-172C-8D75-E50A-8AF0C7B68CAD}"/>
              </a:ext>
            </a:extLst>
          </p:cNvPr>
          <p:cNvSpPr/>
          <p:nvPr/>
        </p:nvSpPr>
        <p:spPr>
          <a:xfrm>
            <a:off x="6048022" y="1280629"/>
            <a:ext cx="5782108" cy="51074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endParaRPr>
          </a:p>
        </p:txBody>
      </p:sp>
      <p:sp>
        <p:nvSpPr>
          <p:cNvPr id="3" name="TextBox 2">
            <a:extLst>
              <a:ext uri="{FF2B5EF4-FFF2-40B4-BE49-F238E27FC236}">
                <a16:creationId xmlns:a16="http://schemas.microsoft.com/office/drawing/2014/main" id="{3B86413B-4F66-9E2C-112F-6E1C5A9073E0}"/>
              </a:ext>
            </a:extLst>
          </p:cNvPr>
          <p:cNvSpPr txBox="1"/>
          <p:nvPr/>
        </p:nvSpPr>
        <p:spPr>
          <a:xfrm>
            <a:off x="6199678" y="1450557"/>
            <a:ext cx="5448983" cy="1200329"/>
          </a:xfrm>
          <a:prstGeom prst="rect">
            <a:avLst/>
          </a:prstGeom>
          <a:noFill/>
        </p:spPr>
        <p:txBody>
          <a:bodyPr wrap="square" rtlCol="0">
            <a:spAutoFit/>
          </a:bodyPr>
          <a:lstStyle/>
          <a:p>
            <a:r>
              <a:rPr lang="en-US"/>
              <a:t>Patent Protection Cost: </a:t>
            </a:r>
            <a:r>
              <a:rPr lang="en-US" b="1"/>
              <a:t>$170</a:t>
            </a:r>
          </a:p>
          <a:p>
            <a:r>
              <a:rPr lang="en-US"/>
              <a:t>Trademark Protection Cost: </a:t>
            </a:r>
            <a:r>
              <a:rPr lang="en-US" b="1"/>
              <a:t>$280</a:t>
            </a:r>
          </a:p>
          <a:p>
            <a:r>
              <a:rPr lang="en-US"/>
              <a:t>IP Lawyer Professional Fees: </a:t>
            </a:r>
            <a:r>
              <a:rPr lang="en-US" b="1"/>
              <a:t>$7,000 </a:t>
            </a:r>
            <a:r>
              <a:rPr lang="en-US"/>
              <a:t>(Conservative Estimate) (</a:t>
            </a:r>
            <a:r>
              <a:rPr lang="en-US">
                <a:hlinkClick r:id="rId2"/>
              </a:rPr>
              <a:t>Source</a:t>
            </a:r>
            <a:r>
              <a:rPr lang="en-US"/>
              <a:t>)</a:t>
            </a:r>
          </a:p>
        </p:txBody>
      </p:sp>
      <p:grpSp>
        <p:nvGrpSpPr>
          <p:cNvPr id="20" name="Group 19">
            <a:extLst>
              <a:ext uri="{FF2B5EF4-FFF2-40B4-BE49-F238E27FC236}">
                <a16:creationId xmlns:a16="http://schemas.microsoft.com/office/drawing/2014/main" id="{DEE9B693-ED14-0725-8A01-21276A376DB9}"/>
              </a:ext>
            </a:extLst>
          </p:cNvPr>
          <p:cNvGrpSpPr/>
          <p:nvPr/>
        </p:nvGrpSpPr>
        <p:grpSpPr>
          <a:xfrm>
            <a:off x="6199678" y="2912542"/>
            <a:ext cx="3581292" cy="2664829"/>
            <a:chOff x="6218061" y="2507178"/>
            <a:chExt cx="2621139" cy="1843643"/>
          </a:xfrm>
          <a:effectLst>
            <a:outerShdw blurRad="50800" dist="38100" dir="2700000" algn="tl" rotWithShape="0">
              <a:prstClr val="black">
                <a:alpha val="40000"/>
              </a:prstClr>
            </a:outerShdw>
          </a:effectLst>
        </p:grpSpPr>
        <p:pic>
          <p:nvPicPr>
            <p:cNvPr id="1026" name="Picture 2">
              <a:extLst>
                <a:ext uri="{FF2B5EF4-FFF2-40B4-BE49-F238E27FC236}">
                  <a16:creationId xmlns:a16="http://schemas.microsoft.com/office/drawing/2014/main" id="{C59F443D-F588-A510-58DB-116968766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061" y="2507178"/>
              <a:ext cx="2621139" cy="184364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456A8A2-45E8-E419-ABC9-46DBC3D4D363}"/>
                </a:ext>
              </a:extLst>
            </p:cNvPr>
            <p:cNvSpPr/>
            <p:nvPr/>
          </p:nvSpPr>
          <p:spPr>
            <a:xfrm>
              <a:off x="6967461" y="3569164"/>
              <a:ext cx="342526" cy="16293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9C7F7D7C-0225-5A43-3FB0-5B8948DA5614}"/>
              </a:ext>
            </a:extLst>
          </p:cNvPr>
          <p:cNvGrpSpPr/>
          <p:nvPr/>
        </p:nvGrpSpPr>
        <p:grpSpPr>
          <a:xfrm>
            <a:off x="7936518" y="4041913"/>
            <a:ext cx="3581292" cy="2287351"/>
            <a:chOff x="6218061" y="4372948"/>
            <a:chExt cx="3011892" cy="1843643"/>
          </a:xfrm>
          <a:effectLst>
            <a:outerShdw blurRad="50800" dist="38100" dir="2700000" algn="tl" rotWithShape="0">
              <a:prstClr val="black">
                <a:alpha val="40000"/>
              </a:prstClr>
            </a:outerShdw>
          </a:effectLst>
        </p:grpSpPr>
        <p:pic>
          <p:nvPicPr>
            <p:cNvPr id="1028" name="Picture 4">
              <a:extLst>
                <a:ext uri="{FF2B5EF4-FFF2-40B4-BE49-F238E27FC236}">
                  <a16:creationId xmlns:a16="http://schemas.microsoft.com/office/drawing/2014/main" id="{5C969A92-C25E-2308-EC5B-B24EBA394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061" y="4372948"/>
              <a:ext cx="3011892" cy="184364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10AF4BE-D12A-9714-77AE-85B2B044493E}"/>
                </a:ext>
              </a:extLst>
            </p:cNvPr>
            <p:cNvSpPr/>
            <p:nvPr/>
          </p:nvSpPr>
          <p:spPr>
            <a:xfrm>
              <a:off x="6218061" y="5131832"/>
              <a:ext cx="828691" cy="3343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A02F936A-EE14-64AC-259F-20078E07BC34}"/>
              </a:ext>
            </a:extLst>
          </p:cNvPr>
          <p:cNvSpPr/>
          <p:nvPr/>
        </p:nvSpPr>
        <p:spPr>
          <a:xfrm rot="16200000">
            <a:off x="-1414103" y="3048437"/>
            <a:ext cx="3740009" cy="188060"/>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Phases</a:t>
            </a:r>
          </a:p>
        </p:txBody>
      </p:sp>
      <p:sp>
        <p:nvSpPr>
          <p:cNvPr id="24" name="Rectangle 23">
            <a:extLst>
              <a:ext uri="{FF2B5EF4-FFF2-40B4-BE49-F238E27FC236}">
                <a16:creationId xmlns:a16="http://schemas.microsoft.com/office/drawing/2014/main" id="{AD8A423E-FAC9-7EEE-B558-5D768A07EA96}"/>
              </a:ext>
            </a:extLst>
          </p:cNvPr>
          <p:cNvSpPr/>
          <p:nvPr/>
        </p:nvSpPr>
        <p:spPr>
          <a:xfrm>
            <a:off x="664365" y="127246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Prototyping</a:t>
            </a:r>
          </a:p>
        </p:txBody>
      </p:sp>
      <p:sp>
        <p:nvSpPr>
          <p:cNvPr id="25" name="Rectangle 24">
            <a:extLst>
              <a:ext uri="{FF2B5EF4-FFF2-40B4-BE49-F238E27FC236}">
                <a16:creationId xmlns:a16="http://schemas.microsoft.com/office/drawing/2014/main" id="{31EE8D8C-AE59-5F00-D869-B8BD85E04FB9}"/>
              </a:ext>
            </a:extLst>
          </p:cNvPr>
          <p:cNvSpPr/>
          <p:nvPr/>
        </p:nvSpPr>
        <p:spPr>
          <a:xfrm>
            <a:off x="664365" y="205087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Securing IP</a:t>
            </a:r>
          </a:p>
        </p:txBody>
      </p:sp>
      <p:sp>
        <p:nvSpPr>
          <p:cNvPr id="26" name="Rectangle 25">
            <a:extLst>
              <a:ext uri="{FF2B5EF4-FFF2-40B4-BE49-F238E27FC236}">
                <a16:creationId xmlns:a16="http://schemas.microsoft.com/office/drawing/2014/main" id="{3CE537A9-4880-247B-4891-F0453BF9D7BF}"/>
              </a:ext>
            </a:extLst>
          </p:cNvPr>
          <p:cNvSpPr/>
          <p:nvPr/>
        </p:nvSpPr>
        <p:spPr>
          <a:xfrm>
            <a:off x="664365" y="282928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Approvals &amp; Clinical Trials</a:t>
            </a:r>
          </a:p>
        </p:txBody>
      </p:sp>
      <p:sp>
        <p:nvSpPr>
          <p:cNvPr id="27" name="Rectangle 26">
            <a:extLst>
              <a:ext uri="{FF2B5EF4-FFF2-40B4-BE49-F238E27FC236}">
                <a16:creationId xmlns:a16="http://schemas.microsoft.com/office/drawing/2014/main" id="{AEA5D3A4-F2CD-57E5-037F-C84751956CB4}"/>
              </a:ext>
            </a:extLst>
          </p:cNvPr>
          <p:cNvSpPr/>
          <p:nvPr/>
        </p:nvSpPr>
        <p:spPr>
          <a:xfrm>
            <a:off x="4394725" y="126109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$9,000</a:t>
            </a:r>
          </a:p>
        </p:txBody>
      </p:sp>
      <p:sp>
        <p:nvSpPr>
          <p:cNvPr id="28" name="Rectangle 27">
            <a:extLst>
              <a:ext uri="{FF2B5EF4-FFF2-40B4-BE49-F238E27FC236}">
                <a16:creationId xmlns:a16="http://schemas.microsoft.com/office/drawing/2014/main" id="{981F8BC6-7DFE-CEC1-7264-9519CDF1DEB9}"/>
              </a:ext>
            </a:extLst>
          </p:cNvPr>
          <p:cNvSpPr/>
          <p:nvPr/>
        </p:nvSpPr>
        <p:spPr>
          <a:xfrm>
            <a:off x="4405785" y="202614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$7,450</a:t>
            </a:r>
          </a:p>
        </p:txBody>
      </p:sp>
      <p:sp>
        <p:nvSpPr>
          <p:cNvPr id="29" name="Rectangle 28">
            <a:extLst>
              <a:ext uri="{FF2B5EF4-FFF2-40B4-BE49-F238E27FC236}">
                <a16:creationId xmlns:a16="http://schemas.microsoft.com/office/drawing/2014/main" id="{E1F8B322-50D9-6D93-3A47-7638082DA526}"/>
              </a:ext>
            </a:extLst>
          </p:cNvPr>
          <p:cNvSpPr/>
          <p:nvPr/>
        </p:nvSpPr>
        <p:spPr>
          <a:xfrm>
            <a:off x="4408378" y="280455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$324,362</a:t>
            </a:r>
          </a:p>
        </p:txBody>
      </p:sp>
      <p:sp>
        <p:nvSpPr>
          <p:cNvPr id="30" name="Rectangle 29">
            <a:extLst>
              <a:ext uri="{FF2B5EF4-FFF2-40B4-BE49-F238E27FC236}">
                <a16:creationId xmlns:a16="http://schemas.microsoft.com/office/drawing/2014/main" id="{23017EB4-1909-250C-0E73-C41FEB49456D}"/>
              </a:ext>
            </a:extLst>
          </p:cNvPr>
          <p:cNvSpPr/>
          <p:nvPr/>
        </p:nvSpPr>
        <p:spPr>
          <a:xfrm>
            <a:off x="664364" y="3604319"/>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Mass Manufacturing</a:t>
            </a:r>
          </a:p>
        </p:txBody>
      </p:sp>
      <p:sp>
        <p:nvSpPr>
          <p:cNvPr id="31" name="Rectangle 30">
            <a:extLst>
              <a:ext uri="{FF2B5EF4-FFF2-40B4-BE49-F238E27FC236}">
                <a16:creationId xmlns:a16="http://schemas.microsoft.com/office/drawing/2014/main" id="{9FBC5A70-2916-7215-CE16-B88181ACDECE}"/>
              </a:ext>
            </a:extLst>
          </p:cNvPr>
          <p:cNvSpPr/>
          <p:nvPr/>
        </p:nvSpPr>
        <p:spPr>
          <a:xfrm>
            <a:off x="4408377" y="3579594"/>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32" name="Rectangle 31">
            <a:extLst>
              <a:ext uri="{FF2B5EF4-FFF2-40B4-BE49-F238E27FC236}">
                <a16:creationId xmlns:a16="http://schemas.microsoft.com/office/drawing/2014/main" id="{FA6D3D95-EF4E-75A4-B3F3-CD7EE05EBDCC}"/>
              </a:ext>
            </a:extLst>
          </p:cNvPr>
          <p:cNvSpPr/>
          <p:nvPr/>
        </p:nvSpPr>
        <p:spPr>
          <a:xfrm>
            <a:off x="650712" y="4379356"/>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Go-To-Market</a:t>
            </a:r>
          </a:p>
        </p:txBody>
      </p:sp>
      <p:sp>
        <p:nvSpPr>
          <p:cNvPr id="33" name="Rectangle 32">
            <a:extLst>
              <a:ext uri="{FF2B5EF4-FFF2-40B4-BE49-F238E27FC236}">
                <a16:creationId xmlns:a16="http://schemas.microsoft.com/office/drawing/2014/main" id="{BA6F89E0-A0FE-0653-6757-E04A4D806FDF}"/>
              </a:ext>
            </a:extLst>
          </p:cNvPr>
          <p:cNvSpPr/>
          <p:nvPr/>
        </p:nvSpPr>
        <p:spPr>
          <a:xfrm>
            <a:off x="4394725" y="4354631"/>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Tree>
    <p:extLst>
      <p:ext uri="{BB962C8B-B14F-4D97-AF65-F5344CB8AC3E}">
        <p14:creationId xmlns:p14="http://schemas.microsoft.com/office/powerpoint/2010/main" val="2244966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4A735-2F89-6675-E953-2AFE796B7D1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CC2EF63-F26C-A875-B238-9B618BD6B4D5}"/>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How are we going to distribute the funding? (3)</a:t>
            </a:r>
            <a:endParaRPr lang="en-US"/>
          </a:p>
        </p:txBody>
      </p:sp>
      <p:sp>
        <p:nvSpPr>
          <p:cNvPr id="5" name="Rectangle 4">
            <a:extLst>
              <a:ext uri="{FF2B5EF4-FFF2-40B4-BE49-F238E27FC236}">
                <a16:creationId xmlns:a16="http://schemas.microsoft.com/office/drawing/2014/main" id="{35BCAA38-7910-B475-5ADE-A93099E77CB1}"/>
              </a:ext>
            </a:extLst>
          </p:cNvPr>
          <p:cNvSpPr/>
          <p:nvPr/>
        </p:nvSpPr>
        <p:spPr>
          <a:xfrm rot="16200000">
            <a:off x="-1414103" y="3048437"/>
            <a:ext cx="3740009" cy="188060"/>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Phases</a:t>
            </a:r>
          </a:p>
        </p:txBody>
      </p:sp>
      <p:sp>
        <p:nvSpPr>
          <p:cNvPr id="6" name="Rectangle 5">
            <a:extLst>
              <a:ext uri="{FF2B5EF4-FFF2-40B4-BE49-F238E27FC236}">
                <a16:creationId xmlns:a16="http://schemas.microsoft.com/office/drawing/2014/main" id="{BFC93118-86BC-0842-8A3A-E3CF3CDBECD4}"/>
              </a:ext>
            </a:extLst>
          </p:cNvPr>
          <p:cNvSpPr/>
          <p:nvPr/>
        </p:nvSpPr>
        <p:spPr>
          <a:xfrm>
            <a:off x="664365" y="127246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Prototyping</a:t>
            </a:r>
          </a:p>
        </p:txBody>
      </p:sp>
      <p:sp>
        <p:nvSpPr>
          <p:cNvPr id="7" name="Rectangle 6">
            <a:extLst>
              <a:ext uri="{FF2B5EF4-FFF2-40B4-BE49-F238E27FC236}">
                <a16:creationId xmlns:a16="http://schemas.microsoft.com/office/drawing/2014/main" id="{6CA6047A-F991-96B9-87A2-69CCA19ED161}"/>
              </a:ext>
            </a:extLst>
          </p:cNvPr>
          <p:cNvSpPr/>
          <p:nvPr/>
        </p:nvSpPr>
        <p:spPr>
          <a:xfrm>
            <a:off x="664365" y="205087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Securing IP</a:t>
            </a:r>
          </a:p>
        </p:txBody>
      </p:sp>
      <p:sp>
        <p:nvSpPr>
          <p:cNvPr id="8" name="Rectangle 7">
            <a:extLst>
              <a:ext uri="{FF2B5EF4-FFF2-40B4-BE49-F238E27FC236}">
                <a16:creationId xmlns:a16="http://schemas.microsoft.com/office/drawing/2014/main" id="{5A5B2A8C-348C-28B9-BF86-FDC07BC43AE3}"/>
              </a:ext>
            </a:extLst>
          </p:cNvPr>
          <p:cNvSpPr/>
          <p:nvPr/>
        </p:nvSpPr>
        <p:spPr>
          <a:xfrm>
            <a:off x="664365" y="282928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Approvals &amp; Clinical Trials</a:t>
            </a:r>
          </a:p>
        </p:txBody>
      </p:sp>
      <p:sp>
        <p:nvSpPr>
          <p:cNvPr id="10" name="Rectangle 9">
            <a:extLst>
              <a:ext uri="{FF2B5EF4-FFF2-40B4-BE49-F238E27FC236}">
                <a16:creationId xmlns:a16="http://schemas.microsoft.com/office/drawing/2014/main" id="{2DE49657-FCB6-5FB8-1D56-7035C4CEE6F9}"/>
              </a:ext>
            </a:extLst>
          </p:cNvPr>
          <p:cNvSpPr/>
          <p:nvPr/>
        </p:nvSpPr>
        <p:spPr>
          <a:xfrm>
            <a:off x="4394725" y="126109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$9,000</a:t>
            </a:r>
          </a:p>
        </p:txBody>
      </p:sp>
      <p:sp>
        <p:nvSpPr>
          <p:cNvPr id="11" name="Rectangle 10">
            <a:extLst>
              <a:ext uri="{FF2B5EF4-FFF2-40B4-BE49-F238E27FC236}">
                <a16:creationId xmlns:a16="http://schemas.microsoft.com/office/drawing/2014/main" id="{AFBF75C1-7C5A-E09A-43BD-AF498707EBDA}"/>
              </a:ext>
            </a:extLst>
          </p:cNvPr>
          <p:cNvSpPr/>
          <p:nvPr/>
        </p:nvSpPr>
        <p:spPr>
          <a:xfrm>
            <a:off x="4405785" y="202614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$7,450</a:t>
            </a:r>
          </a:p>
        </p:txBody>
      </p:sp>
      <p:sp>
        <p:nvSpPr>
          <p:cNvPr id="12" name="Rectangle 11">
            <a:extLst>
              <a:ext uri="{FF2B5EF4-FFF2-40B4-BE49-F238E27FC236}">
                <a16:creationId xmlns:a16="http://schemas.microsoft.com/office/drawing/2014/main" id="{F49B70F5-E597-CC46-A787-2D5E7C00B5A4}"/>
              </a:ext>
            </a:extLst>
          </p:cNvPr>
          <p:cNvSpPr/>
          <p:nvPr/>
        </p:nvSpPr>
        <p:spPr>
          <a:xfrm>
            <a:off x="4408378" y="280455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$324,362</a:t>
            </a:r>
          </a:p>
        </p:txBody>
      </p:sp>
      <p:sp>
        <p:nvSpPr>
          <p:cNvPr id="14" name="Right Brace 13">
            <a:extLst>
              <a:ext uri="{FF2B5EF4-FFF2-40B4-BE49-F238E27FC236}">
                <a16:creationId xmlns:a16="http://schemas.microsoft.com/office/drawing/2014/main" id="{483A5D36-DCBC-546D-2A47-877221F024ED}"/>
              </a:ext>
            </a:extLst>
          </p:cNvPr>
          <p:cNvSpPr/>
          <p:nvPr/>
        </p:nvSpPr>
        <p:spPr>
          <a:xfrm>
            <a:off x="5756021" y="2840647"/>
            <a:ext cx="152400" cy="646474"/>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75E3C7E1-BCDF-6F89-8456-E6EC05ECF6CE}"/>
              </a:ext>
            </a:extLst>
          </p:cNvPr>
          <p:cNvSpPr/>
          <p:nvPr/>
        </p:nvSpPr>
        <p:spPr>
          <a:xfrm>
            <a:off x="6048021" y="1280629"/>
            <a:ext cx="5479613" cy="2821471"/>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endParaRPr>
          </a:p>
        </p:txBody>
      </p:sp>
      <p:sp>
        <p:nvSpPr>
          <p:cNvPr id="3" name="TextBox 2">
            <a:extLst>
              <a:ext uri="{FF2B5EF4-FFF2-40B4-BE49-F238E27FC236}">
                <a16:creationId xmlns:a16="http://schemas.microsoft.com/office/drawing/2014/main" id="{1F1B2268-8F81-66B2-B4CE-C78B150BC2EA}"/>
              </a:ext>
            </a:extLst>
          </p:cNvPr>
          <p:cNvSpPr txBox="1"/>
          <p:nvPr/>
        </p:nvSpPr>
        <p:spPr>
          <a:xfrm>
            <a:off x="6145572" y="4288654"/>
            <a:ext cx="5382061" cy="2585323"/>
          </a:xfrm>
          <a:prstGeom prst="rect">
            <a:avLst/>
          </a:prstGeom>
          <a:noFill/>
        </p:spPr>
        <p:txBody>
          <a:bodyPr wrap="square" rtlCol="0">
            <a:spAutoFit/>
          </a:bodyPr>
          <a:lstStyle/>
          <a:p>
            <a:r>
              <a:rPr lang="en-US"/>
              <a:t>Total number of patients in clinical trials: ~200 </a:t>
            </a:r>
          </a:p>
          <a:p>
            <a:r>
              <a:rPr lang="en-US"/>
              <a:t>Manufacturing Price of 1 unit: $37.31</a:t>
            </a:r>
          </a:p>
          <a:p>
            <a:r>
              <a:rPr lang="en-US"/>
              <a:t>Total cost of devices required: </a:t>
            </a:r>
            <a:r>
              <a:rPr lang="en-US" b="1"/>
              <a:t>$7,462</a:t>
            </a:r>
            <a:endParaRPr lang="en-US"/>
          </a:p>
          <a:p>
            <a:r>
              <a:rPr lang="en-US"/>
              <a:t>Patient incentives (~$50/patient/month for 6 months): </a:t>
            </a:r>
            <a:r>
              <a:rPr lang="en-US" b="1"/>
              <a:t>$80,000 </a:t>
            </a:r>
            <a:r>
              <a:rPr lang="en-US"/>
              <a:t>(Accounting for 15% Attrition Rate) </a:t>
            </a:r>
          </a:p>
          <a:p>
            <a:r>
              <a:rPr lang="en-US"/>
              <a:t>Staff &amp; Clinicians ($3k/month for 5 years): </a:t>
            </a:r>
            <a:r>
              <a:rPr lang="en-US" b="1"/>
              <a:t>$180,000</a:t>
            </a:r>
          </a:p>
          <a:p>
            <a:r>
              <a:rPr lang="en-US"/>
              <a:t>Data Analysis tools: </a:t>
            </a:r>
            <a:r>
              <a:rPr lang="en-US" b="1"/>
              <a:t>$3,000</a:t>
            </a:r>
            <a:br>
              <a:rPr lang="en-US" b="1"/>
            </a:br>
            <a:r>
              <a:rPr lang="en-US"/>
              <a:t>Miscellaneous: </a:t>
            </a:r>
            <a:r>
              <a:rPr lang="en-US" b="1"/>
              <a:t>$50,000 </a:t>
            </a:r>
          </a:p>
          <a:p>
            <a:endParaRPr lang="en-US"/>
          </a:p>
        </p:txBody>
      </p:sp>
      <p:sp>
        <p:nvSpPr>
          <p:cNvPr id="16" name="TextBox 15">
            <a:extLst>
              <a:ext uri="{FF2B5EF4-FFF2-40B4-BE49-F238E27FC236}">
                <a16:creationId xmlns:a16="http://schemas.microsoft.com/office/drawing/2014/main" id="{68DCAB76-5A96-7892-48C7-CBED851CA068}"/>
              </a:ext>
            </a:extLst>
          </p:cNvPr>
          <p:cNvSpPr txBox="1"/>
          <p:nvPr/>
        </p:nvSpPr>
        <p:spPr>
          <a:xfrm>
            <a:off x="6337430" y="1465989"/>
            <a:ext cx="3557449" cy="369332"/>
          </a:xfrm>
          <a:prstGeom prst="rect">
            <a:avLst/>
          </a:prstGeom>
          <a:noFill/>
        </p:spPr>
        <p:txBody>
          <a:bodyPr wrap="none" rtlCol="0">
            <a:spAutoFit/>
          </a:bodyPr>
          <a:lstStyle/>
          <a:p>
            <a:r>
              <a:rPr lang="en-US"/>
              <a:t>Cost of Risk Classification: </a:t>
            </a:r>
            <a:r>
              <a:rPr lang="en-US" b="1"/>
              <a:t>$3900 </a:t>
            </a:r>
          </a:p>
        </p:txBody>
      </p:sp>
      <p:pic>
        <p:nvPicPr>
          <p:cNvPr id="17" name="Picture 6">
            <a:extLst>
              <a:ext uri="{FF2B5EF4-FFF2-40B4-BE49-F238E27FC236}">
                <a16:creationId xmlns:a16="http://schemas.microsoft.com/office/drawing/2014/main" id="{FA684F3C-A63C-AE1F-CB6D-84ABDDD44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455"/>
          <a:stretch/>
        </p:blipFill>
        <p:spPr bwMode="auto">
          <a:xfrm>
            <a:off x="6351083" y="1887285"/>
            <a:ext cx="3986715" cy="19856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04AA5B48-C97E-0BCB-7472-9E84DCB2066D}"/>
              </a:ext>
            </a:extLst>
          </p:cNvPr>
          <p:cNvSpPr/>
          <p:nvPr/>
        </p:nvSpPr>
        <p:spPr>
          <a:xfrm>
            <a:off x="6351083" y="2966172"/>
            <a:ext cx="3986715" cy="31111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2F25435-AEB4-7BF2-D7D7-E80BBD3F9CA8}"/>
              </a:ext>
            </a:extLst>
          </p:cNvPr>
          <p:cNvSpPr/>
          <p:nvPr/>
        </p:nvSpPr>
        <p:spPr>
          <a:xfrm>
            <a:off x="6048020" y="4179464"/>
            <a:ext cx="5479613" cy="246953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endParaRPr>
          </a:p>
        </p:txBody>
      </p:sp>
      <p:sp>
        <p:nvSpPr>
          <p:cNvPr id="19" name="Rectangle 18">
            <a:extLst>
              <a:ext uri="{FF2B5EF4-FFF2-40B4-BE49-F238E27FC236}">
                <a16:creationId xmlns:a16="http://schemas.microsoft.com/office/drawing/2014/main" id="{B84E89A0-1BC3-A5AE-7457-C77083D99FF7}"/>
              </a:ext>
            </a:extLst>
          </p:cNvPr>
          <p:cNvSpPr/>
          <p:nvPr/>
        </p:nvSpPr>
        <p:spPr>
          <a:xfrm>
            <a:off x="664364" y="3604319"/>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Mass Manufacturing</a:t>
            </a:r>
          </a:p>
        </p:txBody>
      </p:sp>
      <p:sp>
        <p:nvSpPr>
          <p:cNvPr id="20" name="Rectangle 19">
            <a:extLst>
              <a:ext uri="{FF2B5EF4-FFF2-40B4-BE49-F238E27FC236}">
                <a16:creationId xmlns:a16="http://schemas.microsoft.com/office/drawing/2014/main" id="{117D1043-2F1C-9A90-B305-0297A2B66573}"/>
              </a:ext>
            </a:extLst>
          </p:cNvPr>
          <p:cNvSpPr/>
          <p:nvPr/>
        </p:nvSpPr>
        <p:spPr>
          <a:xfrm>
            <a:off x="4408377" y="3579594"/>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22" name="Rectangle 21">
            <a:extLst>
              <a:ext uri="{FF2B5EF4-FFF2-40B4-BE49-F238E27FC236}">
                <a16:creationId xmlns:a16="http://schemas.microsoft.com/office/drawing/2014/main" id="{273C6CA7-83EB-0B40-BE78-CD81FD76795C}"/>
              </a:ext>
            </a:extLst>
          </p:cNvPr>
          <p:cNvSpPr/>
          <p:nvPr/>
        </p:nvSpPr>
        <p:spPr>
          <a:xfrm>
            <a:off x="650712" y="4379356"/>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Go-To-Market</a:t>
            </a:r>
          </a:p>
        </p:txBody>
      </p:sp>
      <p:sp>
        <p:nvSpPr>
          <p:cNvPr id="23" name="Rectangle 22">
            <a:extLst>
              <a:ext uri="{FF2B5EF4-FFF2-40B4-BE49-F238E27FC236}">
                <a16:creationId xmlns:a16="http://schemas.microsoft.com/office/drawing/2014/main" id="{358CA657-7F00-1B74-81CB-2C242EF19C53}"/>
              </a:ext>
            </a:extLst>
          </p:cNvPr>
          <p:cNvSpPr/>
          <p:nvPr/>
        </p:nvSpPr>
        <p:spPr>
          <a:xfrm>
            <a:off x="4394725" y="4354631"/>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4" name="Rectangle 3">
            <a:extLst>
              <a:ext uri="{FF2B5EF4-FFF2-40B4-BE49-F238E27FC236}">
                <a16:creationId xmlns:a16="http://schemas.microsoft.com/office/drawing/2014/main" id="{FF4B086B-1ABF-AB05-E609-D8A15F310C0C}"/>
              </a:ext>
            </a:extLst>
          </p:cNvPr>
          <p:cNvSpPr/>
          <p:nvPr/>
        </p:nvSpPr>
        <p:spPr>
          <a:xfrm>
            <a:off x="179882" y="5188656"/>
            <a:ext cx="5728539" cy="1254035"/>
          </a:xfrm>
          <a:prstGeom prst="rect">
            <a:avLst/>
          </a:prstGeom>
          <a:solidFill>
            <a:srgbClr val="5DB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Funding Grants</a:t>
            </a:r>
          </a:p>
          <a:p>
            <a:pPr marL="342900" indent="-342900">
              <a:buFont typeface="+mj-lt"/>
              <a:buAutoNum type="arabicPeriod"/>
            </a:pPr>
            <a:r>
              <a:rPr lang="en-US" sz="1400">
                <a:solidFill>
                  <a:schemeClr val="tx1"/>
                </a:solidFill>
              </a:rPr>
              <a:t>Clinician Scientist-Individual Research Grant (CS-IRG): funding quantum of up to S$1.95M per project for up to 3 years</a:t>
            </a:r>
          </a:p>
          <a:p>
            <a:pPr marL="342900" indent="-342900">
              <a:buFont typeface="+mj-lt"/>
              <a:buAutoNum type="arabicPeriod"/>
            </a:pPr>
            <a:r>
              <a:rPr lang="en-US" sz="1400">
                <a:solidFill>
                  <a:schemeClr val="tx1"/>
                </a:solidFill>
              </a:rPr>
              <a:t>CTG-Industry Collaborative Trials (CTG-ICT) scheme: Funding quantum for each project is capped at $4.94M per project</a:t>
            </a:r>
          </a:p>
        </p:txBody>
      </p:sp>
      <p:sp>
        <p:nvSpPr>
          <p:cNvPr id="9" name="TextBox 8">
            <a:extLst>
              <a:ext uri="{FF2B5EF4-FFF2-40B4-BE49-F238E27FC236}">
                <a16:creationId xmlns:a16="http://schemas.microsoft.com/office/drawing/2014/main" id="{13E8D05D-F419-F422-6CEE-D58C35371233}"/>
              </a:ext>
            </a:extLst>
          </p:cNvPr>
          <p:cNvSpPr txBox="1"/>
          <p:nvPr/>
        </p:nvSpPr>
        <p:spPr>
          <a:xfrm>
            <a:off x="179882" y="6495105"/>
            <a:ext cx="4532331" cy="307777"/>
          </a:xfrm>
          <a:prstGeom prst="rect">
            <a:avLst/>
          </a:prstGeom>
          <a:noFill/>
        </p:spPr>
        <p:txBody>
          <a:bodyPr wrap="none" rtlCol="0">
            <a:spAutoFit/>
          </a:bodyPr>
          <a:lstStyle/>
          <a:p>
            <a:r>
              <a:rPr lang="en-US" sz="1400" i="1"/>
              <a:t>Source: National Medical Research Council in Singapore</a:t>
            </a:r>
          </a:p>
        </p:txBody>
      </p:sp>
    </p:spTree>
    <p:extLst>
      <p:ext uri="{BB962C8B-B14F-4D97-AF65-F5344CB8AC3E}">
        <p14:creationId xmlns:p14="http://schemas.microsoft.com/office/powerpoint/2010/main" val="195065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B2769-A967-2D13-1E41-94DB31DA84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C7A07B-8040-43A1-E8EC-0F10A01461A2}"/>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How are we going to distribute the funding? (4)</a:t>
            </a:r>
            <a:endParaRPr lang="en-US"/>
          </a:p>
        </p:txBody>
      </p:sp>
      <p:sp>
        <p:nvSpPr>
          <p:cNvPr id="5" name="Rectangle 4">
            <a:extLst>
              <a:ext uri="{FF2B5EF4-FFF2-40B4-BE49-F238E27FC236}">
                <a16:creationId xmlns:a16="http://schemas.microsoft.com/office/drawing/2014/main" id="{85615963-8EF0-9348-F4C5-B7799EB9542A}"/>
              </a:ext>
            </a:extLst>
          </p:cNvPr>
          <p:cNvSpPr/>
          <p:nvPr/>
        </p:nvSpPr>
        <p:spPr>
          <a:xfrm rot="16200000">
            <a:off x="-1414103" y="3048437"/>
            <a:ext cx="3740009" cy="188060"/>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Phases</a:t>
            </a:r>
          </a:p>
        </p:txBody>
      </p:sp>
      <p:sp>
        <p:nvSpPr>
          <p:cNvPr id="6" name="Rectangle 5">
            <a:extLst>
              <a:ext uri="{FF2B5EF4-FFF2-40B4-BE49-F238E27FC236}">
                <a16:creationId xmlns:a16="http://schemas.microsoft.com/office/drawing/2014/main" id="{7E0D106A-FE22-61B6-D7A5-EB288D838051}"/>
              </a:ext>
            </a:extLst>
          </p:cNvPr>
          <p:cNvSpPr/>
          <p:nvPr/>
        </p:nvSpPr>
        <p:spPr>
          <a:xfrm>
            <a:off x="664365" y="127246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Prototyping</a:t>
            </a:r>
          </a:p>
        </p:txBody>
      </p:sp>
      <p:sp>
        <p:nvSpPr>
          <p:cNvPr id="7" name="Rectangle 6">
            <a:extLst>
              <a:ext uri="{FF2B5EF4-FFF2-40B4-BE49-F238E27FC236}">
                <a16:creationId xmlns:a16="http://schemas.microsoft.com/office/drawing/2014/main" id="{647A7417-6D3F-61D6-AA81-C100F2235589}"/>
              </a:ext>
            </a:extLst>
          </p:cNvPr>
          <p:cNvSpPr/>
          <p:nvPr/>
        </p:nvSpPr>
        <p:spPr>
          <a:xfrm>
            <a:off x="664365" y="205087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Securing IP</a:t>
            </a:r>
          </a:p>
        </p:txBody>
      </p:sp>
      <p:sp>
        <p:nvSpPr>
          <p:cNvPr id="8" name="Rectangle 7">
            <a:extLst>
              <a:ext uri="{FF2B5EF4-FFF2-40B4-BE49-F238E27FC236}">
                <a16:creationId xmlns:a16="http://schemas.microsoft.com/office/drawing/2014/main" id="{49045BC9-720E-6E50-E8A9-5A2393A35A05}"/>
              </a:ext>
            </a:extLst>
          </p:cNvPr>
          <p:cNvSpPr/>
          <p:nvPr/>
        </p:nvSpPr>
        <p:spPr>
          <a:xfrm>
            <a:off x="664365" y="282928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Approvals &amp; Clinical Trials</a:t>
            </a:r>
          </a:p>
        </p:txBody>
      </p:sp>
      <p:sp>
        <p:nvSpPr>
          <p:cNvPr id="10" name="Rectangle 9">
            <a:extLst>
              <a:ext uri="{FF2B5EF4-FFF2-40B4-BE49-F238E27FC236}">
                <a16:creationId xmlns:a16="http://schemas.microsoft.com/office/drawing/2014/main" id="{B6A175E8-2E54-6FBA-6481-12CC2B7A8A08}"/>
              </a:ext>
            </a:extLst>
          </p:cNvPr>
          <p:cNvSpPr/>
          <p:nvPr/>
        </p:nvSpPr>
        <p:spPr>
          <a:xfrm>
            <a:off x="4394725" y="126109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$9,000</a:t>
            </a:r>
          </a:p>
        </p:txBody>
      </p:sp>
      <p:sp>
        <p:nvSpPr>
          <p:cNvPr id="11" name="Rectangle 10">
            <a:extLst>
              <a:ext uri="{FF2B5EF4-FFF2-40B4-BE49-F238E27FC236}">
                <a16:creationId xmlns:a16="http://schemas.microsoft.com/office/drawing/2014/main" id="{F3CAAB44-2A09-527F-3605-417D53019800}"/>
              </a:ext>
            </a:extLst>
          </p:cNvPr>
          <p:cNvSpPr/>
          <p:nvPr/>
        </p:nvSpPr>
        <p:spPr>
          <a:xfrm>
            <a:off x="4405785" y="202614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$7,450</a:t>
            </a:r>
          </a:p>
        </p:txBody>
      </p:sp>
      <p:sp>
        <p:nvSpPr>
          <p:cNvPr id="12" name="Rectangle 11">
            <a:extLst>
              <a:ext uri="{FF2B5EF4-FFF2-40B4-BE49-F238E27FC236}">
                <a16:creationId xmlns:a16="http://schemas.microsoft.com/office/drawing/2014/main" id="{C88656A5-71EC-BB32-535D-5915569E0493}"/>
              </a:ext>
            </a:extLst>
          </p:cNvPr>
          <p:cNvSpPr/>
          <p:nvPr/>
        </p:nvSpPr>
        <p:spPr>
          <a:xfrm>
            <a:off x="4408378" y="280455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$324,362</a:t>
            </a:r>
          </a:p>
        </p:txBody>
      </p:sp>
      <p:sp>
        <p:nvSpPr>
          <p:cNvPr id="14" name="Right Brace 13">
            <a:extLst>
              <a:ext uri="{FF2B5EF4-FFF2-40B4-BE49-F238E27FC236}">
                <a16:creationId xmlns:a16="http://schemas.microsoft.com/office/drawing/2014/main" id="{F4C2F9D2-1D3C-3B03-9378-F99A154B6A6D}"/>
              </a:ext>
            </a:extLst>
          </p:cNvPr>
          <p:cNvSpPr/>
          <p:nvPr/>
        </p:nvSpPr>
        <p:spPr>
          <a:xfrm>
            <a:off x="5756021" y="3623270"/>
            <a:ext cx="152400" cy="646474"/>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94E2888D-E0A3-C977-E5EB-AC4381191B3E}"/>
              </a:ext>
            </a:extLst>
          </p:cNvPr>
          <p:cNvSpPr/>
          <p:nvPr/>
        </p:nvSpPr>
        <p:spPr>
          <a:xfrm>
            <a:off x="6045431" y="2220836"/>
            <a:ext cx="5479613" cy="374000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endParaRPr>
          </a:p>
        </p:txBody>
      </p:sp>
      <p:sp>
        <p:nvSpPr>
          <p:cNvPr id="16" name="TextBox 15">
            <a:extLst>
              <a:ext uri="{FF2B5EF4-FFF2-40B4-BE49-F238E27FC236}">
                <a16:creationId xmlns:a16="http://schemas.microsoft.com/office/drawing/2014/main" id="{035A58BC-BF80-1879-9CAA-5279BFB66060}"/>
              </a:ext>
            </a:extLst>
          </p:cNvPr>
          <p:cNvSpPr txBox="1"/>
          <p:nvPr/>
        </p:nvSpPr>
        <p:spPr>
          <a:xfrm>
            <a:off x="6348493" y="3178626"/>
            <a:ext cx="5015380" cy="2585323"/>
          </a:xfrm>
          <a:prstGeom prst="rect">
            <a:avLst/>
          </a:prstGeom>
          <a:noFill/>
        </p:spPr>
        <p:txBody>
          <a:bodyPr wrap="square" rtlCol="0">
            <a:spAutoFit/>
          </a:bodyPr>
          <a:lstStyle/>
          <a:p>
            <a:r>
              <a:rPr lang="en-US"/>
              <a:t>Costs for mass manufacturing can only be estimated closer to the release date, as we would need to p</a:t>
            </a:r>
            <a:r>
              <a:rPr lang="en-US">
                <a:solidFill>
                  <a:schemeClr val="tx1"/>
                </a:solidFill>
              </a:rPr>
              <a:t>roject the demand based on hospitals in Singapore that we partner with (based on population statistics and %knee OA statistics in that year)</a:t>
            </a:r>
          </a:p>
          <a:p>
            <a:endParaRPr lang="en-US"/>
          </a:p>
          <a:p>
            <a:r>
              <a:rPr lang="en-US">
                <a:solidFill>
                  <a:schemeClr val="tx1"/>
                </a:solidFill>
              </a:rPr>
              <a:t>Not all of the units have to be manufactured at once, operate on a rolling out basis</a:t>
            </a:r>
          </a:p>
        </p:txBody>
      </p:sp>
      <p:sp>
        <p:nvSpPr>
          <p:cNvPr id="19" name="Rectangle 18">
            <a:extLst>
              <a:ext uri="{FF2B5EF4-FFF2-40B4-BE49-F238E27FC236}">
                <a16:creationId xmlns:a16="http://schemas.microsoft.com/office/drawing/2014/main" id="{55F59255-C28A-ADA1-A2DA-C7952E0AC2F5}"/>
              </a:ext>
            </a:extLst>
          </p:cNvPr>
          <p:cNvSpPr/>
          <p:nvPr/>
        </p:nvSpPr>
        <p:spPr>
          <a:xfrm>
            <a:off x="664364" y="3604319"/>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Mass Manufacturing</a:t>
            </a:r>
          </a:p>
        </p:txBody>
      </p:sp>
      <p:sp>
        <p:nvSpPr>
          <p:cNvPr id="20" name="Rectangle 19">
            <a:extLst>
              <a:ext uri="{FF2B5EF4-FFF2-40B4-BE49-F238E27FC236}">
                <a16:creationId xmlns:a16="http://schemas.microsoft.com/office/drawing/2014/main" id="{241DF326-E59A-ED1F-F262-A18FE17D9DE1}"/>
              </a:ext>
            </a:extLst>
          </p:cNvPr>
          <p:cNvSpPr/>
          <p:nvPr/>
        </p:nvSpPr>
        <p:spPr>
          <a:xfrm>
            <a:off x="4408377" y="3579594"/>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22" name="Rectangle 21">
            <a:extLst>
              <a:ext uri="{FF2B5EF4-FFF2-40B4-BE49-F238E27FC236}">
                <a16:creationId xmlns:a16="http://schemas.microsoft.com/office/drawing/2014/main" id="{342D1151-A7C1-3834-165E-9EAA27FBC49B}"/>
              </a:ext>
            </a:extLst>
          </p:cNvPr>
          <p:cNvSpPr/>
          <p:nvPr/>
        </p:nvSpPr>
        <p:spPr>
          <a:xfrm>
            <a:off x="650712" y="4379356"/>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Go-To-Market</a:t>
            </a:r>
          </a:p>
        </p:txBody>
      </p:sp>
      <p:sp>
        <p:nvSpPr>
          <p:cNvPr id="23" name="Rectangle 22">
            <a:extLst>
              <a:ext uri="{FF2B5EF4-FFF2-40B4-BE49-F238E27FC236}">
                <a16:creationId xmlns:a16="http://schemas.microsoft.com/office/drawing/2014/main" id="{22A2FDD8-AFCE-B2BF-DD1C-4E930786DB00}"/>
              </a:ext>
            </a:extLst>
          </p:cNvPr>
          <p:cNvSpPr/>
          <p:nvPr/>
        </p:nvSpPr>
        <p:spPr>
          <a:xfrm>
            <a:off x="4394725" y="4354631"/>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4" name="TextBox 3">
            <a:extLst>
              <a:ext uri="{FF2B5EF4-FFF2-40B4-BE49-F238E27FC236}">
                <a16:creationId xmlns:a16="http://schemas.microsoft.com/office/drawing/2014/main" id="{E01D6DD4-F4C2-B57F-78AE-7805A62359FA}"/>
              </a:ext>
            </a:extLst>
          </p:cNvPr>
          <p:cNvSpPr txBox="1"/>
          <p:nvPr/>
        </p:nvSpPr>
        <p:spPr>
          <a:xfrm>
            <a:off x="6348493" y="2382417"/>
            <a:ext cx="4847224" cy="646331"/>
          </a:xfrm>
          <a:prstGeom prst="rect">
            <a:avLst/>
          </a:prstGeom>
          <a:noFill/>
        </p:spPr>
        <p:txBody>
          <a:bodyPr wrap="none" rtlCol="0">
            <a:spAutoFit/>
          </a:bodyPr>
          <a:lstStyle/>
          <a:p>
            <a:r>
              <a:rPr lang="en-US"/>
              <a:t>Manufacturing Cost/unit: $37.31 + $2/month</a:t>
            </a:r>
          </a:p>
          <a:p>
            <a:r>
              <a:rPr lang="en-US"/>
              <a:t>Number of customers (worldwide):  ~3,160,544</a:t>
            </a:r>
          </a:p>
        </p:txBody>
      </p:sp>
      <p:sp>
        <p:nvSpPr>
          <p:cNvPr id="9" name="Rectangle 8">
            <a:extLst>
              <a:ext uri="{FF2B5EF4-FFF2-40B4-BE49-F238E27FC236}">
                <a16:creationId xmlns:a16="http://schemas.microsoft.com/office/drawing/2014/main" id="{53664B5A-75D4-4A72-6DA9-B3F6377BBA7E}"/>
              </a:ext>
            </a:extLst>
          </p:cNvPr>
          <p:cNvSpPr/>
          <p:nvPr/>
        </p:nvSpPr>
        <p:spPr>
          <a:xfrm>
            <a:off x="179882" y="5188657"/>
            <a:ext cx="5728539" cy="772188"/>
          </a:xfrm>
          <a:prstGeom prst="rect">
            <a:avLst/>
          </a:prstGeom>
          <a:solidFill>
            <a:srgbClr val="5DBA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Funding Grants</a:t>
            </a:r>
          </a:p>
          <a:p>
            <a:r>
              <a:rPr lang="en-US" sz="1400">
                <a:solidFill>
                  <a:schemeClr val="tx1"/>
                </a:solidFill>
              </a:rPr>
              <a:t>Innovation to Industry (by NIHC): Funding quantum capped at S$300,000</a:t>
            </a:r>
          </a:p>
        </p:txBody>
      </p:sp>
      <p:sp>
        <p:nvSpPr>
          <p:cNvPr id="13" name="TextBox 12">
            <a:extLst>
              <a:ext uri="{FF2B5EF4-FFF2-40B4-BE49-F238E27FC236}">
                <a16:creationId xmlns:a16="http://schemas.microsoft.com/office/drawing/2014/main" id="{695B23EE-ED02-CF82-F6F2-C2E2EA3B8B47}"/>
              </a:ext>
            </a:extLst>
          </p:cNvPr>
          <p:cNvSpPr txBox="1"/>
          <p:nvPr/>
        </p:nvSpPr>
        <p:spPr>
          <a:xfrm>
            <a:off x="179882" y="6495105"/>
            <a:ext cx="3877665" cy="307777"/>
          </a:xfrm>
          <a:prstGeom prst="rect">
            <a:avLst/>
          </a:prstGeom>
          <a:noFill/>
        </p:spPr>
        <p:txBody>
          <a:bodyPr wrap="none" rtlCol="0">
            <a:spAutoFit/>
          </a:bodyPr>
          <a:lstStyle/>
          <a:p>
            <a:r>
              <a:rPr lang="en-US" sz="1400" i="1"/>
              <a:t>Source: National Health Innovation in Singapore</a:t>
            </a:r>
          </a:p>
        </p:txBody>
      </p:sp>
    </p:spTree>
    <p:extLst>
      <p:ext uri="{BB962C8B-B14F-4D97-AF65-F5344CB8AC3E}">
        <p14:creationId xmlns:p14="http://schemas.microsoft.com/office/powerpoint/2010/main" val="747703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420EA-71F0-5774-1392-7E83BE79B3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7AF2F8-D23B-2306-EACE-8FBF6EA1C807}"/>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How are we going to distribute the funding? (5)</a:t>
            </a:r>
            <a:endParaRPr lang="en-US"/>
          </a:p>
        </p:txBody>
      </p:sp>
      <p:sp>
        <p:nvSpPr>
          <p:cNvPr id="5" name="Rectangle 4">
            <a:extLst>
              <a:ext uri="{FF2B5EF4-FFF2-40B4-BE49-F238E27FC236}">
                <a16:creationId xmlns:a16="http://schemas.microsoft.com/office/drawing/2014/main" id="{DAF12F56-036A-57D8-6416-C05A0A2BE3CD}"/>
              </a:ext>
            </a:extLst>
          </p:cNvPr>
          <p:cNvSpPr/>
          <p:nvPr/>
        </p:nvSpPr>
        <p:spPr>
          <a:xfrm rot="16200000">
            <a:off x="-1414103" y="3048437"/>
            <a:ext cx="3740009" cy="188060"/>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Phases</a:t>
            </a:r>
          </a:p>
        </p:txBody>
      </p:sp>
      <p:sp>
        <p:nvSpPr>
          <p:cNvPr id="6" name="Rectangle 5">
            <a:extLst>
              <a:ext uri="{FF2B5EF4-FFF2-40B4-BE49-F238E27FC236}">
                <a16:creationId xmlns:a16="http://schemas.microsoft.com/office/drawing/2014/main" id="{B3690DC4-0778-13E5-8EF0-264E852780E7}"/>
              </a:ext>
            </a:extLst>
          </p:cNvPr>
          <p:cNvSpPr/>
          <p:nvPr/>
        </p:nvSpPr>
        <p:spPr>
          <a:xfrm>
            <a:off x="664365" y="127246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Prototyping</a:t>
            </a:r>
          </a:p>
        </p:txBody>
      </p:sp>
      <p:sp>
        <p:nvSpPr>
          <p:cNvPr id="7" name="Rectangle 6">
            <a:extLst>
              <a:ext uri="{FF2B5EF4-FFF2-40B4-BE49-F238E27FC236}">
                <a16:creationId xmlns:a16="http://schemas.microsoft.com/office/drawing/2014/main" id="{71A84388-42DB-C8C0-79DE-A2357A595441}"/>
              </a:ext>
            </a:extLst>
          </p:cNvPr>
          <p:cNvSpPr/>
          <p:nvPr/>
        </p:nvSpPr>
        <p:spPr>
          <a:xfrm>
            <a:off x="664365" y="205087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Securing IP</a:t>
            </a:r>
          </a:p>
        </p:txBody>
      </p:sp>
      <p:sp>
        <p:nvSpPr>
          <p:cNvPr id="8" name="Rectangle 7">
            <a:extLst>
              <a:ext uri="{FF2B5EF4-FFF2-40B4-BE49-F238E27FC236}">
                <a16:creationId xmlns:a16="http://schemas.microsoft.com/office/drawing/2014/main" id="{3F2A4BB4-8879-E85F-9D51-A36842844C85}"/>
              </a:ext>
            </a:extLst>
          </p:cNvPr>
          <p:cNvSpPr/>
          <p:nvPr/>
        </p:nvSpPr>
        <p:spPr>
          <a:xfrm>
            <a:off x="664365" y="2829282"/>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Approvals &amp; Clinical Trials</a:t>
            </a:r>
          </a:p>
        </p:txBody>
      </p:sp>
      <p:sp>
        <p:nvSpPr>
          <p:cNvPr id="10" name="Rectangle 9">
            <a:extLst>
              <a:ext uri="{FF2B5EF4-FFF2-40B4-BE49-F238E27FC236}">
                <a16:creationId xmlns:a16="http://schemas.microsoft.com/office/drawing/2014/main" id="{C8B92CC8-CF73-1313-69BF-EB5A34D68F27}"/>
              </a:ext>
            </a:extLst>
          </p:cNvPr>
          <p:cNvSpPr/>
          <p:nvPr/>
        </p:nvSpPr>
        <p:spPr>
          <a:xfrm>
            <a:off x="4394725" y="126109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$9,000</a:t>
            </a:r>
          </a:p>
        </p:txBody>
      </p:sp>
      <p:sp>
        <p:nvSpPr>
          <p:cNvPr id="11" name="Rectangle 10">
            <a:extLst>
              <a:ext uri="{FF2B5EF4-FFF2-40B4-BE49-F238E27FC236}">
                <a16:creationId xmlns:a16="http://schemas.microsoft.com/office/drawing/2014/main" id="{6E15AECD-2B2F-DEF3-FF2C-EB8F835EA11B}"/>
              </a:ext>
            </a:extLst>
          </p:cNvPr>
          <p:cNvSpPr/>
          <p:nvPr/>
        </p:nvSpPr>
        <p:spPr>
          <a:xfrm>
            <a:off x="4405785" y="202614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$7,450</a:t>
            </a:r>
          </a:p>
        </p:txBody>
      </p:sp>
      <p:sp>
        <p:nvSpPr>
          <p:cNvPr id="12" name="Rectangle 11">
            <a:extLst>
              <a:ext uri="{FF2B5EF4-FFF2-40B4-BE49-F238E27FC236}">
                <a16:creationId xmlns:a16="http://schemas.microsoft.com/office/drawing/2014/main" id="{E20795C3-0296-BA55-97C3-9667C242ED6B}"/>
              </a:ext>
            </a:extLst>
          </p:cNvPr>
          <p:cNvSpPr/>
          <p:nvPr/>
        </p:nvSpPr>
        <p:spPr>
          <a:xfrm>
            <a:off x="4408378" y="2804557"/>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$324,362</a:t>
            </a:r>
          </a:p>
        </p:txBody>
      </p:sp>
      <p:sp>
        <p:nvSpPr>
          <p:cNvPr id="14" name="Right Brace 13">
            <a:extLst>
              <a:ext uri="{FF2B5EF4-FFF2-40B4-BE49-F238E27FC236}">
                <a16:creationId xmlns:a16="http://schemas.microsoft.com/office/drawing/2014/main" id="{34F5D1AC-221C-3FD4-7033-22884FB463CE}"/>
              </a:ext>
            </a:extLst>
          </p:cNvPr>
          <p:cNvSpPr/>
          <p:nvPr/>
        </p:nvSpPr>
        <p:spPr>
          <a:xfrm>
            <a:off x="5730856" y="4365996"/>
            <a:ext cx="152400" cy="646474"/>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B8357180-97E8-C7A7-B783-1B723E797CD5}"/>
              </a:ext>
            </a:extLst>
          </p:cNvPr>
          <p:cNvSpPr/>
          <p:nvPr/>
        </p:nvSpPr>
        <p:spPr>
          <a:xfrm>
            <a:off x="664364" y="3604319"/>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Mass Manufacturing</a:t>
            </a:r>
          </a:p>
        </p:txBody>
      </p:sp>
      <p:sp>
        <p:nvSpPr>
          <p:cNvPr id="20" name="Rectangle 19">
            <a:extLst>
              <a:ext uri="{FF2B5EF4-FFF2-40B4-BE49-F238E27FC236}">
                <a16:creationId xmlns:a16="http://schemas.microsoft.com/office/drawing/2014/main" id="{691BE198-B0D5-D7BA-4D94-F17352275649}"/>
              </a:ext>
            </a:extLst>
          </p:cNvPr>
          <p:cNvSpPr/>
          <p:nvPr/>
        </p:nvSpPr>
        <p:spPr>
          <a:xfrm>
            <a:off x="4408377" y="3579594"/>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22" name="Rectangle 21">
            <a:extLst>
              <a:ext uri="{FF2B5EF4-FFF2-40B4-BE49-F238E27FC236}">
                <a16:creationId xmlns:a16="http://schemas.microsoft.com/office/drawing/2014/main" id="{84C4DB61-7017-02A9-5F6F-4CF95AE971E1}"/>
              </a:ext>
            </a:extLst>
          </p:cNvPr>
          <p:cNvSpPr/>
          <p:nvPr/>
        </p:nvSpPr>
        <p:spPr>
          <a:xfrm>
            <a:off x="650712" y="4379356"/>
            <a:ext cx="3618516" cy="657839"/>
          </a:xfrm>
          <a:prstGeom prst="rect">
            <a:avLst/>
          </a:prstGeom>
          <a:solidFill>
            <a:srgbClr val="10233F"/>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Go-To-Market</a:t>
            </a:r>
          </a:p>
        </p:txBody>
      </p:sp>
      <p:sp>
        <p:nvSpPr>
          <p:cNvPr id="23" name="Rectangle 22">
            <a:extLst>
              <a:ext uri="{FF2B5EF4-FFF2-40B4-BE49-F238E27FC236}">
                <a16:creationId xmlns:a16="http://schemas.microsoft.com/office/drawing/2014/main" id="{1A1276EB-D5CA-D924-CA43-CDA47F622CC1}"/>
              </a:ext>
            </a:extLst>
          </p:cNvPr>
          <p:cNvSpPr/>
          <p:nvPr/>
        </p:nvSpPr>
        <p:spPr>
          <a:xfrm>
            <a:off x="4394725" y="4354631"/>
            <a:ext cx="1210634" cy="657839"/>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4" name="Rectangle 3">
            <a:extLst>
              <a:ext uri="{FF2B5EF4-FFF2-40B4-BE49-F238E27FC236}">
                <a16:creationId xmlns:a16="http://schemas.microsoft.com/office/drawing/2014/main" id="{87068263-31DD-A4BE-118C-E0603D497410}"/>
              </a:ext>
            </a:extLst>
          </p:cNvPr>
          <p:cNvSpPr/>
          <p:nvPr/>
        </p:nvSpPr>
        <p:spPr>
          <a:xfrm>
            <a:off x="6008753" y="4014010"/>
            <a:ext cx="4928260" cy="138348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endParaRPr>
          </a:p>
        </p:txBody>
      </p:sp>
      <p:sp>
        <p:nvSpPr>
          <p:cNvPr id="9" name="TextBox 8">
            <a:extLst>
              <a:ext uri="{FF2B5EF4-FFF2-40B4-BE49-F238E27FC236}">
                <a16:creationId xmlns:a16="http://schemas.microsoft.com/office/drawing/2014/main" id="{9EB62203-8467-F993-F16C-3C69DD76F924}"/>
              </a:ext>
            </a:extLst>
          </p:cNvPr>
          <p:cNvSpPr txBox="1"/>
          <p:nvPr/>
        </p:nvSpPr>
        <p:spPr>
          <a:xfrm>
            <a:off x="6169310" y="4183927"/>
            <a:ext cx="1506310" cy="369332"/>
          </a:xfrm>
          <a:prstGeom prst="rect">
            <a:avLst/>
          </a:prstGeom>
          <a:noFill/>
        </p:spPr>
        <p:txBody>
          <a:bodyPr wrap="none" rtlCol="0">
            <a:spAutoFit/>
          </a:bodyPr>
          <a:lstStyle/>
          <a:p>
            <a:r>
              <a:rPr lang="en-US" b="1"/>
              <a:t>B2B Strategy</a:t>
            </a:r>
          </a:p>
        </p:txBody>
      </p:sp>
      <p:sp>
        <p:nvSpPr>
          <p:cNvPr id="13" name="TextBox 12">
            <a:extLst>
              <a:ext uri="{FF2B5EF4-FFF2-40B4-BE49-F238E27FC236}">
                <a16:creationId xmlns:a16="http://schemas.microsoft.com/office/drawing/2014/main" id="{C553BF0F-3665-A54B-C8A8-FDCD772D300A}"/>
              </a:ext>
            </a:extLst>
          </p:cNvPr>
          <p:cNvSpPr txBox="1"/>
          <p:nvPr/>
        </p:nvSpPr>
        <p:spPr>
          <a:xfrm>
            <a:off x="6169310" y="4633964"/>
            <a:ext cx="4928260" cy="646331"/>
          </a:xfrm>
          <a:prstGeom prst="rect">
            <a:avLst/>
          </a:prstGeom>
          <a:noFill/>
        </p:spPr>
        <p:txBody>
          <a:bodyPr wrap="square" rtlCol="0">
            <a:spAutoFit/>
          </a:bodyPr>
          <a:lstStyle/>
          <a:p>
            <a:r>
              <a:rPr lang="en-US"/>
              <a:t>Costs will be borne in the form of distributor commission which cannot yet be estimated</a:t>
            </a:r>
          </a:p>
        </p:txBody>
      </p:sp>
    </p:spTree>
    <p:extLst>
      <p:ext uri="{BB962C8B-B14F-4D97-AF65-F5344CB8AC3E}">
        <p14:creationId xmlns:p14="http://schemas.microsoft.com/office/powerpoint/2010/main" val="1181905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1556F-7E8F-9283-2A17-168F5D11BC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CD7769-EF4E-8CAA-3B75-C20D212A8A68}"/>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is the manufacturing cost of each unit? (1)</a:t>
            </a:r>
            <a:endParaRPr lang="en-US"/>
          </a:p>
        </p:txBody>
      </p:sp>
      <p:graphicFrame>
        <p:nvGraphicFramePr>
          <p:cNvPr id="3" name="Table 2">
            <a:extLst>
              <a:ext uri="{FF2B5EF4-FFF2-40B4-BE49-F238E27FC236}">
                <a16:creationId xmlns:a16="http://schemas.microsoft.com/office/drawing/2014/main" id="{DC159DD5-968E-44CC-202F-54B3525D5E99}"/>
              </a:ext>
            </a:extLst>
          </p:cNvPr>
          <p:cNvGraphicFramePr>
            <a:graphicFrameLocks noGrp="1"/>
          </p:cNvGraphicFramePr>
          <p:nvPr>
            <p:extLst>
              <p:ext uri="{D42A27DB-BD31-4B8C-83A1-F6EECF244321}">
                <p14:modId xmlns:p14="http://schemas.microsoft.com/office/powerpoint/2010/main" val="1408262956"/>
              </p:ext>
            </p:extLst>
          </p:nvPr>
        </p:nvGraphicFramePr>
        <p:xfrm>
          <a:off x="469900" y="1278466"/>
          <a:ext cx="6485466" cy="4820920"/>
        </p:xfrm>
        <a:graphic>
          <a:graphicData uri="http://schemas.openxmlformats.org/drawingml/2006/table">
            <a:tbl>
              <a:tblPr firstRow="1" bandRow="1">
                <a:tableStyleId>{5C22544A-7EE6-4342-B048-85BDC9FD1C3A}</a:tableStyleId>
              </a:tblPr>
              <a:tblGrid>
                <a:gridCol w="3776133">
                  <a:extLst>
                    <a:ext uri="{9D8B030D-6E8A-4147-A177-3AD203B41FA5}">
                      <a16:colId xmlns:a16="http://schemas.microsoft.com/office/drawing/2014/main" val="506367339"/>
                    </a:ext>
                  </a:extLst>
                </a:gridCol>
                <a:gridCol w="2709333">
                  <a:extLst>
                    <a:ext uri="{9D8B030D-6E8A-4147-A177-3AD203B41FA5}">
                      <a16:colId xmlns:a16="http://schemas.microsoft.com/office/drawing/2014/main" val="2534669242"/>
                    </a:ext>
                  </a:extLst>
                </a:gridCol>
              </a:tblGrid>
              <a:tr h="370840">
                <a:tc>
                  <a:txBody>
                    <a:bodyPr/>
                    <a:lstStyle/>
                    <a:p>
                      <a:pPr algn="ctr"/>
                      <a:r>
                        <a:rPr lang="en-US"/>
                        <a:t>Component</a:t>
                      </a:r>
                    </a:p>
                  </a:txBody>
                  <a:tcPr>
                    <a:solidFill>
                      <a:schemeClr val="tx2"/>
                    </a:solidFill>
                  </a:tcPr>
                </a:tc>
                <a:tc>
                  <a:txBody>
                    <a:bodyPr/>
                    <a:lstStyle/>
                    <a:p>
                      <a:pPr algn="ctr"/>
                      <a:r>
                        <a:rPr lang="en-US"/>
                        <a:t>Estimated Cost (SGD)</a:t>
                      </a:r>
                    </a:p>
                  </a:txBody>
                  <a:tcPr>
                    <a:solidFill>
                      <a:schemeClr val="tx2"/>
                    </a:solidFill>
                  </a:tcPr>
                </a:tc>
                <a:extLst>
                  <a:ext uri="{0D108BD9-81ED-4DB2-BD59-A6C34878D82A}">
                    <a16:rowId xmlns:a16="http://schemas.microsoft.com/office/drawing/2014/main" val="4263507617"/>
                  </a:ext>
                </a:extLst>
              </a:tr>
              <a:tr h="370840">
                <a:tc>
                  <a:txBody>
                    <a:bodyPr/>
                    <a:lstStyle/>
                    <a:p>
                      <a:r>
                        <a:rPr lang="en-US"/>
                        <a:t>IMU Sensor</a:t>
                      </a:r>
                    </a:p>
                  </a:txBody>
                  <a:tcPr/>
                </a:tc>
                <a:tc>
                  <a:txBody>
                    <a:bodyPr/>
                    <a:lstStyle/>
                    <a:p>
                      <a:pPr algn="ctr"/>
                      <a:r>
                        <a:rPr lang="en-US"/>
                        <a:t>2.94</a:t>
                      </a:r>
                    </a:p>
                  </a:txBody>
                  <a:tcPr/>
                </a:tc>
                <a:extLst>
                  <a:ext uri="{0D108BD9-81ED-4DB2-BD59-A6C34878D82A}">
                    <a16:rowId xmlns:a16="http://schemas.microsoft.com/office/drawing/2014/main" val="2253357915"/>
                  </a:ext>
                </a:extLst>
              </a:tr>
              <a:tr h="370840">
                <a:tc>
                  <a:txBody>
                    <a:bodyPr/>
                    <a:lstStyle/>
                    <a:p>
                      <a:r>
                        <a:rPr lang="en-US"/>
                        <a:t>EMG Sensor</a:t>
                      </a:r>
                    </a:p>
                  </a:txBody>
                  <a:tcPr/>
                </a:tc>
                <a:tc>
                  <a:txBody>
                    <a:bodyPr/>
                    <a:lstStyle/>
                    <a:p>
                      <a:pPr algn="ctr"/>
                      <a:r>
                        <a:rPr lang="en-US"/>
                        <a:t>12.57</a:t>
                      </a:r>
                    </a:p>
                  </a:txBody>
                  <a:tcPr/>
                </a:tc>
                <a:extLst>
                  <a:ext uri="{0D108BD9-81ED-4DB2-BD59-A6C34878D82A}">
                    <a16:rowId xmlns:a16="http://schemas.microsoft.com/office/drawing/2014/main" val="119168769"/>
                  </a:ext>
                </a:extLst>
              </a:tr>
              <a:tr h="370840">
                <a:tc>
                  <a:txBody>
                    <a:bodyPr/>
                    <a:lstStyle/>
                    <a:p>
                      <a:r>
                        <a:rPr lang="en-US"/>
                        <a:t>Battery Pack</a:t>
                      </a:r>
                    </a:p>
                  </a:txBody>
                  <a:tcPr/>
                </a:tc>
                <a:tc>
                  <a:txBody>
                    <a:bodyPr/>
                    <a:lstStyle/>
                    <a:p>
                      <a:pPr algn="ctr"/>
                      <a:r>
                        <a:rPr lang="en-US"/>
                        <a:t>1.86</a:t>
                      </a:r>
                    </a:p>
                  </a:txBody>
                  <a:tcPr/>
                </a:tc>
                <a:extLst>
                  <a:ext uri="{0D108BD9-81ED-4DB2-BD59-A6C34878D82A}">
                    <a16:rowId xmlns:a16="http://schemas.microsoft.com/office/drawing/2014/main" val="734262445"/>
                  </a:ext>
                </a:extLst>
              </a:tr>
              <a:tr h="370840">
                <a:tc>
                  <a:txBody>
                    <a:bodyPr/>
                    <a:lstStyle/>
                    <a:p>
                      <a:r>
                        <a:rPr lang="en-US"/>
                        <a:t>4x Electrode Patch</a:t>
                      </a:r>
                    </a:p>
                  </a:txBody>
                  <a:tcPr/>
                </a:tc>
                <a:tc>
                  <a:txBody>
                    <a:bodyPr/>
                    <a:lstStyle/>
                    <a:p>
                      <a:pPr algn="ctr"/>
                      <a:r>
                        <a:rPr lang="en-US"/>
                        <a:t>0.80</a:t>
                      </a:r>
                    </a:p>
                  </a:txBody>
                  <a:tcPr/>
                </a:tc>
                <a:extLst>
                  <a:ext uri="{0D108BD9-81ED-4DB2-BD59-A6C34878D82A}">
                    <a16:rowId xmlns:a16="http://schemas.microsoft.com/office/drawing/2014/main" val="1014790563"/>
                  </a:ext>
                </a:extLst>
              </a:tr>
              <a:tr h="370840">
                <a:tc>
                  <a:txBody>
                    <a:bodyPr/>
                    <a:lstStyle/>
                    <a:p>
                      <a:r>
                        <a:rPr lang="en-US"/>
                        <a:t>Conductive Layer (Carbon Fiber)</a:t>
                      </a:r>
                    </a:p>
                  </a:txBody>
                  <a:tcPr/>
                </a:tc>
                <a:tc>
                  <a:txBody>
                    <a:bodyPr/>
                    <a:lstStyle/>
                    <a:p>
                      <a:pPr algn="ctr"/>
                      <a:r>
                        <a:rPr lang="en-US"/>
                        <a:t>1.45</a:t>
                      </a:r>
                    </a:p>
                  </a:txBody>
                  <a:tcPr/>
                </a:tc>
                <a:extLst>
                  <a:ext uri="{0D108BD9-81ED-4DB2-BD59-A6C34878D82A}">
                    <a16:rowId xmlns:a16="http://schemas.microsoft.com/office/drawing/2014/main" val="3930342612"/>
                  </a:ext>
                </a:extLst>
              </a:tr>
              <a:tr h="370840">
                <a:tc>
                  <a:txBody>
                    <a:bodyPr/>
                    <a:lstStyle/>
                    <a:p>
                      <a:r>
                        <a:rPr lang="en-US"/>
                        <a:t>Smooth Layer (Fabric)</a:t>
                      </a:r>
                    </a:p>
                  </a:txBody>
                  <a:tcPr/>
                </a:tc>
                <a:tc>
                  <a:txBody>
                    <a:bodyPr/>
                    <a:lstStyle/>
                    <a:p>
                      <a:pPr algn="ctr"/>
                      <a:r>
                        <a:rPr lang="en-US"/>
                        <a:t>0.77</a:t>
                      </a:r>
                    </a:p>
                  </a:txBody>
                  <a:tcPr/>
                </a:tc>
                <a:extLst>
                  <a:ext uri="{0D108BD9-81ED-4DB2-BD59-A6C34878D82A}">
                    <a16:rowId xmlns:a16="http://schemas.microsoft.com/office/drawing/2014/main" val="2613292046"/>
                  </a:ext>
                </a:extLst>
              </a:tr>
              <a:tr h="370840">
                <a:tc>
                  <a:txBody>
                    <a:bodyPr/>
                    <a:lstStyle/>
                    <a:p>
                      <a:r>
                        <a:rPr lang="en-US"/>
                        <a:t>TENS System</a:t>
                      </a:r>
                    </a:p>
                  </a:txBody>
                  <a:tcPr/>
                </a:tc>
                <a:tc>
                  <a:txBody>
                    <a:bodyPr/>
                    <a:lstStyle/>
                    <a:p>
                      <a:pPr algn="ctr"/>
                      <a:r>
                        <a:rPr lang="en-US"/>
                        <a:t>3.00</a:t>
                      </a:r>
                    </a:p>
                  </a:txBody>
                  <a:tcPr/>
                </a:tc>
                <a:extLst>
                  <a:ext uri="{0D108BD9-81ED-4DB2-BD59-A6C34878D82A}">
                    <a16:rowId xmlns:a16="http://schemas.microsoft.com/office/drawing/2014/main" val="2546598017"/>
                  </a:ext>
                </a:extLst>
              </a:tr>
              <a:tr h="370840">
                <a:tc>
                  <a:txBody>
                    <a:bodyPr/>
                    <a:lstStyle/>
                    <a:p>
                      <a:r>
                        <a:rPr lang="en-US"/>
                        <a:t>NMES System</a:t>
                      </a:r>
                    </a:p>
                  </a:txBody>
                  <a:tcPr/>
                </a:tc>
                <a:tc>
                  <a:txBody>
                    <a:bodyPr/>
                    <a:lstStyle/>
                    <a:p>
                      <a:pPr algn="ctr"/>
                      <a:r>
                        <a:rPr lang="en-US"/>
                        <a:t>11.50</a:t>
                      </a:r>
                    </a:p>
                  </a:txBody>
                  <a:tcPr/>
                </a:tc>
                <a:extLst>
                  <a:ext uri="{0D108BD9-81ED-4DB2-BD59-A6C34878D82A}">
                    <a16:rowId xmlns:a16="http://schemas.microsoft.com/office/drawing/2014/main" val="470253925"/>
                  </a:ext>
                </a:extLst>
              </a:tr>
              <a:tr h="370840">
                <a:tc>
                  <a:txBody>
                    <a:bodyPr/>
                    <a:lstStyle/>
                    <a:p>
                      <a:r>
                        <a:rPr lang="en-US"/>
                        <a:t>ESP32 Microcontroller</a:t>
                      </a:r>
                    </a:p>
                  </a:txBody>
                  <a:tcPr/>
                </a:tc>
                <a:tc>
                  <a:txBody>
                    <a:bodyPr/>
                    <a:lstStyle/>
                    <a:p>
                      <a:pPr algn="ctr"/>
                      <a:r>
                        <a:rPr lang="en-US"/>
                        <a:t>2.12</a:t>
                      </a:r>
                    </a:p>
                  </a:txBody>
                  <a:tcPr/>
                </a:tc>
                <a:extLst>
                  <a:ext uri="{0D108BD9-81ED-4DB2-BD59-A6C34878D82A}">
                    <a16:rowId xmlns:a16="http://schemas.microsoft.com/office/drawing/2014/main" val="3981201768"/>
                  </a:ext>
                </a:extLst>
              </a:tr>
              <a:tr h="370840">
                <a:tc>
                  <a:txBody>
                    <a:bodyPr/>
                    <a:lstStyle/>
                    <a:p>
                      <a:r>
                        <a:rPr lang="en-US"/>
                        <a:t>Assembly</a:t>
                      </a:r>
                    </a:p>
                  </a:txBody>
                  <a:tcPr/>
                </a:tc>
                <a:tc>
                  <a:txBody>
                    <a:bodyPr/>
                    <a:lstStyle/>
                    <a:p>
                      <a:pPr algn="ctr"/>
                      <a:r>
                        <a:rPr lang="en-US"/>
                        <a:t>0.30</a:t>
                      </a:r>
                    </a:p>
                  </a:txBody>
                  <a:tcPr/>
                </a:tc>
                <a:extLst>
                  <a:ext uri="{0D108BD9-81ED-4DB2-BD59-A6C34878D82A}">
                    <a16:rowId xmlns:a16="http://schemas.microsoft.com/office/drawing/2014/main" val="2905263706"/>
                  </a:ext>
                </a:extLst>
              </a:tr>
              <a:tr h="370840">
                <a:tc>
                  <a:txBody>
                    <a:bodyPr/>
                    <a:lstStyle/>
                    <a:p>
                      <a:r>
                        <a:rPr lang="en-US"/>
                        <a:t>Cloud Training on AWS</a:t>
                      </a:r>
                    </a:p>
                  </a:txBody>
                  <a:tcPr/>
                </a:tc>
                <a:tc>
                  <a:txBody>
                    <a:bodyPr/>
                    <a:lstStyle/>
                    <a:p>
                      <a:pPr algn="ctr"/>
                      <a:r>
                        <a:rPr lang="en-US"/>
                        <a:t>~$2/user/month</a:t>
                      </a:r>
                    </a:p>
                  </a:txBody>
                  <a:tcPr/>
                </a:tc>
                <a:extLst>
                  <a:ext uri="{0D108BD9-81ED-4DB2-BD59-A6C34878D82A}">
                    <a16:rowId xmlns:a16="http://schemas.microsoft.com/office/drawing/2014/main" val="1096473880"/>
                  </a:ext>
                </a:extLst>
              </a:tr>
              <a:tr h="370840">
                <a:tc>
                  <a:txBody>
                    <a:bodyPr/>
                    <a:lstStyle/>
                    <a:p>
                      <a:pPr algn="ctr"/>
                      <a:r>
                        <a:rPr lang="en-US" b="1"/>
                        <a:t>Total Cost</a:t>
                      </a:r>
                    </a:p>
                  </a:txBody>
                  <a:tcPr/>
                </a:tc>
                <a:tc>
                  <a:txBody>
                    <a:bodyPr/>
                    <a:lstStyle/>
                    <a:p>
                      <a:pPr algn="ctr"/>
                      <a:r>
                        <a:rPr lang="en-US" b="1"/>
                        <a:t>$37.31 + $2/month</a:t>
                      </a:r>
                    </a:p>
                  </a:txBody>
                  <a:tcPr/>
                </a:tc>
                <a:extLst>
                  <a:ext uri="{0D108BD9-81ED-4DB2-BD59-A6C34878D82A}">
                    <a16:rowId xmlns:a16="http://schemas.microsoft.com/office/drawing/2014/main" val="549461844"/>
                  </a:ext>
                </a:extLst>
              </a:tr>
            </a:tbl>
          </a:graphicData>
        </a:graphic>
      </p:graphicFrame>
      <p:sp>
        <p:nvSpPr>
          <p:cNvPr id="6" name="Right Brace 5">
            <a:extLst>
              <a:ext uri="{FF2B5EF4-FFF2-40B4-BE49-F238E27FC236}">
                <a16:creationId xmlns:a16="http://schemas.microsoft.com/office/drawing/2014/main" id="{734F577D-6F05-92C5-2CE1-851A5B91D57B}"/>
              </a:ext>
            </a:extLst>
          </p:cNvPr>
          <p:cNvSpPr/>
          <p:nvPr/>
        </p:nvSpPr>
        <p:spPr>
          <a:xfrm>
            <a:off x="7002706" y="1656461"/>
            <a:ext cx="180875" cy="3673431"/>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B1933076-3F77-4089-6007-DCB7FBBCAB0F}"/>
              </a:ext>
            </a:extLst>
          </p:cNvPr>
          <p:cNvSpPr/>
          <p:nvPr/>
        </p:nvSpPr>
        <p:spPr>
          <a:xfrm rot="16200000">
            <a:off x="-1108" y="5374814"/>
            <a:ext cx="468587" cy="378743"/>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Variable</a:t>
            </a:r>
          </a:p>
        </p:txBody>
      </p:sp>
      <p:sp>
        <p:nvSpPr>
          <p:cNvPr id="9" name="Rectangle 8">
            <a:extLst>
              <a:ext uri="{FF2B5EF4-FFF2-40B4-BE49-F238E27FC236}">
                <a16:creationId xmlns:a16="http://schemas.microsoft.com/office/drawing/2014/main" id="{48353D71-6CAA-16CC-4CE7-9E8B69F832B9}"/>
              </a:ext>
            </a:extLst>
          </p:cNvPr>
          <p:cNvSpPr/>
          <p:nvPr/>
        </p:nvSpPr>
        <p:spPr>
          <a:xfrm rot="16200000">
            <a:off x="-1584391" y="3284667"/>
            <a:ext cx="3635154" cy="37874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Fixed</a:t>
            </a:r>
          </a:p>
        </p:txBody>
      </p:sp>
      <p:sp>
        <p:nvSpPr>
          <p:cNvPr id="13" name="TextBox 12">
            <a:extLst>
              <a:ext uri="{FF2B5EF4-FFF2-40B4-BE49-F238E27FC236}">
                <a16:creationId xmlns:a16="http://schemas.microsoft.com/office/drawing/2014/main" id="{214CD965-4D1D-3DCB-B570-3B4FF4A36D31}"/>
              </a:ext>
            </a:extLst>
          </p:cNvPr>
          <p:cNvSpPr txBox="1"/>
          <p:nvPr/>
        </p:nvSpPr>
        <p:spPr>
          <a:xfrm>
            <a:off x="7321358" y="3005115"/>
            <a:ext cx="3291286" cy="646331"/>
          </a:xfrm>
          <a:prstGeom prst="rect">
            <a:avLst/>
          </a:prstGeom>
          <a:noFill/>
        </p:spPr>
        <p:txBody>
          <a:bodyPr wrap="none" rtlCol="0">
            <a:spAutoFit/>
          </a:bodyPr>
          <a:lstStyle/>
          <a:p>
            <a:r>
              <a:rPr lang="en-US" i="1">
                <a:hlinkClick r:id="rId3"/>
              </a:rPr>
              <a:t>Digikey Electronic Components</a:t>
            </a:r>
            <a:endParaRPr lang="en-US" i="1"/>
          </a:p>
          <a:p>
            <a:r>
              <a:rPr lang="en-US" i="1">
                <a:hlinkClick r:id="rId4"/>
              </a:rPr>
              <a:t>PCBway Assembly</a:t>
            </a:r>
            <a:endParaRPr lang="en-US" i="1"/>
          </a:p>
        </p:txBody>
      </p:sp>
      <p:sp>
        <p:nvSpPr>
          <p:cNvPr id="4" name="Right Brace 3">
            <a:extLst>
              <a:ext uri="{FF2B5EF4-FFF2-40B4-BE49-F238E27FC236}">
                <a16:creationId xmlns:a16="http://schemas.microsoft.com/office/drawing/2014/main" id="{11C2569D-1F2A-4B0F-ECDE-C8ED84D1973A}"/>
              </a:ext>
            </a:extLst>
          </p:cNvPr>
          <p:cNvSpPr/>
          <p:nvPr/>
        </p:nvSpPr>
        <p:spPr>
          <a:xfrm>
            <a:off x="7230921" y="3853561"/>
            <a:ext cx="180875" cy="781939"/>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8DCC9EF-69FE-327B-7398-ADEEBF19E660}"/>
              </a:ext>
            </a:extLst>
          </p:cNvPr>
          <p:cNvSpPr txBox="1"/>
          <p:nvPr/>
        </p:nvSpPr>
        <p:spPr>
          <a:xfrm>
            <a:off x="7459136" y="3921364"/>
            <a:ext cx="3325206" cy="646331"/>
          </a:xfrm>
          <a:prstGeom prst="rect">
            <a:avLst/>
          </a:prstGeom>
          <a:noFill/>
        </p:spPr>
        <p:txBody>
          <a:bodyPr wrap="none" rtlCol="0">
            <a:spAutoFit/>
          </a:bodyPr>
          <a:lstStyle/>
          <a:p>
            <a:r>
              <a:rPr lang="en-US" i="1">
                <a:hlinkClick r:id="rId5"/>
              </a:rPr>
              <a:t>Alibaba Portable TENS Unit</a:t>
            </a:r>
            <a:endParaRPr lang="en-US" i="1"/>
          </a:p>
          <a:p>
            <a:r>
              <a:rPr lang="en-US" i="1">
                <a:hlinkClick r:id="rId6"/>
              </a:rPr>
              <a:t>Alibaba Therapy NMES Machine</a:t>
            </a:r>
            <a:endParaRPr lang="en-US" i="1"/>
          </a:p>
        </p:txBody>
      </p:sp>
    </p:spTree>
    <p:extLst>
      <p:ext uri="{BB962C8B-B14F-4D97-AF65-F5344CB8AC3E}">
        <p14:creationId xmlns:p14="http://schemas.microsoft.com/office/powerpoint/2010/main" val="4109608405"/>
      </p:ext>
    </p:extLst>
  </p:cSld>
  <p:clrMapOvr>
    <a:masterClrMapping/>
  </p:clrMapOvr>
  <p:extLst>
    <p:ext uri="{6950BFC3-D8DA-4A85-94F7-54DA5524770B}">
      <p188:commentRel xmlns:p188="http://schemas.microsoft.com/office/powerpoint/2018/8/main" r:id="rId2"/>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B196C-65D6-D6E3-9FE9-5E30D5959F7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0DE02D-F149-4DE9-79E8-8981CD8262A6}"/>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is the manufacturing cost of each unit? (2)</a:t>
            </a:r>
            <a:endParaRPr lang="en-US"/>
          </a:p>
        </p:txBody>
      </p:sp>
      <p:sp>
        <p:nvSpPr>
          <p:cNvPr id="4" name="TextBox 3">
            <a:extLst>
              <a:ext uri="{FF2B5EF4-FFF2-40B4-BE49-F238E27FC236}">
                <a16:creationId xmlns:a16="http://schemas.microsoft.com/office/drawing/2014/main" id="{975FC2E4-9E2B-FD51-37EB-547437C81736}"/>
              </a:ext>
            </a:extLst>
          </p:cNvPr>
          <p:cNvSpPr txBox="1"/>
          <p:nvPr/>
        </p:nvSpPr>
        <p:spPr>
          <a:xfrm>
            <a:off x="7261512" y="3269540"/>
            <a:ext cx="4886673" cy="2308324"/>
          </a:xfrm>
          <a:prstGeom prst="rect">
            <a:avLst/>
          </a:prstGeom>
          <a:noFill/>
          <a:ln w="19050">
            <a:solidFill>
              <a:schemeClr val="tx2"/>
            </a:solidFill>
          </a:ln>
        </p:spPr>
        <p:txBody>
          <a:bodyPr wrap="square" rtlCol="0">
            <a:spAutoFit/>
          </a:bodyPr>
          <a:lstStyle/>
          <a:p>
            <a:r>
              <a:rPr lang="en-SG"/>
              <a:t>Clinical Trials will help us determine:</a:t>
            </a:r>
          </a:p>
          <a:p>
            <a:endParaRPr lang="en-SG"/>
          </a:p>
          <a:p>
            <a:endParaRPr lang="en-SG"/>
          </a:p>
          <a:p>
            <a:endParaRPr lang="en-SG"/>
          </a:p>
          <a:p>
            <a:endParaRPr lang="en-SG"/>
          </a:p>
          <a:p>
            <a:endParaRPr lang="en-SG"/>
          </a:p>
          <a:p>
            <a:endParaRPr lang="en-SG"/>
          </a:p>
          <a:p>
            <a:r>
              <a:rPr lang="en-SG"/>
              <a:t> </a:t>
            </a:r>
          </a:p>
        </p:txBody>
      </p:sp>
      <p:sp>
        <p:nvSpPr>
          <p:cNvPr id="6" name="Right Brace 5">
            <a:extLst>
              <a:ext uri="{FF2B5EF4-FFF2-40B4-BE49-F238E27FC236}">
                <a16:creationId xmlns:a16="http://schemas.microsoft.com/office/drawing/2014/main" id="{928A2897-17A0-2606-A46B-189412FA2162}"/>
              </a:ext>
            </a:extLst>
          </p:cNvPr>
          <p:cNvSpPr/>
          <p:nvPr/>
        </p:nvSpPr>
        <p:spPr>
          <a:xfrm>
            <a:off x="7033490" y="5414962"/>
            <a:ext cx="141574" cy="298449"/>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18768BE4-E4D5-6ECE-6D48-B742137A3976}"/>
              </a:ext>
            </a:extLst>
          </p:cNvPr>
          <p:cNvGraphicFramePr>
            <a:graphicFrameLocks noGrp="1"/>
          </p:cNvGraphicFramePr>
          <p:nvPr>
            <p:extLst>
              <p:ext uri="{D42A27DB-BD31-4B8C-83A1-F6EECF244321}">
                <p14:modId xmlns:p14="http://schemas.microsoft.com/office/powerpoint/2010/main" val="4234656554"/>
              </p:ext>
            </p:extLst>
          </p:nvPr>
        </p:nvGraphicFramePr>
        <p:xfrm>
          <a:off x="7419919" y="3700566"/>
          <a:ext cx="4569857" cy="1651000"/>
        </p:xfrm>
        <a:graphic>
          <a:graphicData uri="http://schemas.openxmlformats.org/drawingml/2006/table">
            <a:tbl>
              <a:tblPr firstRow="1" bandRow="1"/>
              <a:tblGrid>
                <a:gridCol w="2027766">
                  <a:extLst>
                    <a:ext uri="{9D8B030D-6E8A-4147-A177-3AD203B41FA5}">
                      <a16:colId xmlns:a16="http://schemas.microsoft.com/office/drawing/2014/main" val="3307115673"/>
                    </a:ext>
                  </a:extLst>
                </a:gridCol>
                <a:gridCol w="2542091">
                  <a:extLst>
                    <a:ext uri="{9D8B030D-6E8A-4147-A177-3AD203B41FA5}">
                      <a16:colId xmlns:a16="http://schemas.microsoft.com/office/drawing/2014/main" val="2688529704"/>
                    </a:ext>
                  </a:extLst>
                </a:gridCol>
              </a:tblGrid>
              <a:tr h="370840">
                <a:tc>
                  <a:txBody>
                    <a:bodyPr/>
                    <a:lstStyle/>
                    <a:p>
                      <a:pPr algn="ctr">
                        <a:buNone/>
                      </a:pPr>
                      <a:r>
                        <a:rPr lang="en-SG" sz="1100" b="1"/>
                        <a:t>Measure</a:t>
                      </a:r>
                    </a:p>
                  </a:txBody>
                  <a:tcPr anchor="ctr"/>
                </a:tc>
                <a:tc>
                  <a:txBody>
                    <a:bodyPr/>
                    <a:lstStyle/>
                    <a:p>
                      <a:pPr algn="ctr">
                        <a:buNone/>
                      </a:pPr>
                      <a:r>
                        <a:rPr lang="en-SG" sz="1100" b="1"/>
                        <a:t>Why it affects cost</a:t>
                      </a:r>
                    </a:p>
                  </a:txBody>
                  <a:tcPr anchor="ctr"/>
                </a:tc>
                <a:extLst>
                  <a:ext uri="{0D108BD9-81ED-4DB2-BD59-A6C34878D82A}">
                    <a16:rowId xmlns:a16="http://schemas.microsoft.com/office/drawing/2014/main" val="1494201698"/>
                  </a:ext>
                </a:extLst>
              </a:tr>
              <a:tr h="370840">
                <a:tc>
                  <a:txBody>
                    <a:bodyPr/>
                    <a:lstStyle/>
                    <a:p>
                      <a:pPr algn="ctr">
                        <a:buNone/>
                      </a:pPr>
                      <a:r>
                        <a:rPr lang="en-SG" sz="1100"/>
                        <a:t>How often users wear the device</a:t>
                      </a:r>
                      <a:endParaRPr lang="en-SG" sz="1100" b="0"/>
                    </a:p>
                  </a:txBody>
                  <a:tcPr anchor="ctr"/>
                </a:tc>
                <a:tc>
                  <a:txBody>
                    <a:bodyPr/>
                    <a:lstStyle/>
                    <a:p>
                      <a:pPr algn="ctr">
                        <a:buNone/>
                      </a:pPr>
                      <a:r>
                        <a:rPr lang="en-SG" sz="1100"/>
                        <a:t>Determines data frequency &amp; volume sent to the cloud</a:t>
                      </a:r>
                      <a:endParaRPr lang="en-SG" sz="1100" b="0"/>
                    </a:p>
                  </a:txBody>
                  <a:tcPr anchor="ctr"/>
                </a:tc>
                <a:extLst>
                  <a:ext uri="{0D108BD9-81ED-4DB2-BD59-A6C34878D82A}">
                    <a16:rowId xmlns:a16="http://schemas.microsoft.com/office/drawing/2014/main" val="281656761"/>
                  </a:ext>
                </a:extLst>
              </a:tr>
              <a:tr h="370840">
                <a:tc>
                  <a:txBody>
                    <a:bodyPr/>
                    <a:lstStyle/>
                    <a:p>
                      <a:pPr algn="ctr">
                        <a:buNone/>
                      </a:pPr>
                      <a:r>
                        <a:rPr lang="en-SG" sz="1100"/>
                        <a:t>How much variation there is between users</a:t>
                      </a:r>
                      <a:endParaRPr lang="en-SG" sz="1100" b="0"/>
                    </a:p>
                  </a:txBody>
                  <a:tcPr anchor="ctr"/>
                </a:tc>
                <a:tc>
                  <a:txBody>
                    <a:bodyPr/>
                    <a:lstStyle/>
                    <a:p>
                      <a:pPr algn="ctr">
                        <a:buNone/>
                      </a:pPr>
                      <a:r>
                        <a:rPr lang="en-SG" sz="1100"/>
                        <a:t>Affects need for personalized retraining</a:t>
                      </a:r>
                      <a:endParaRPr lang="en-SG" sz="1100" b="0"/>
                    </a:p>
                  </a:txBody>
                  <a:tcPr anchor="ctr"/>
                </a:tc>
                <a:extLst>
                  <a:ext uri="{0D108BD9-81ED-4DB2-BD59-A6C34878D82A}">
                    <a16:rowId xmlns:a16="http://schemas.microsoft.com/office/drawing/2014/main" val="1388285867"/>
                  </a:ext>
                </a:extLst>
              </a:tr>
              <a:tr h="370840">
                <a:tc>
                  <a:txBody>
                    <a:bodyPr/>
                    <a:lstStyle/>
                    <a:p>
                      <a:pPr algn="ctr">
                        <a:buNone/>
                      </a:pPr>
                      <a:r>
                        <a:rPr lang="en-SG" sz="1100"/>
                        <a:t>How often retraining is needed</a:t>
                      </a:r>
                      <a:endParaRPr lang="en-SG" sz="1100" b="0"/>
                    </a:p>
                  </a:txBody>
                  <a:tcPr anchor="ctr"/>
                </a:tc>
                <a:tc>
                  <a:txBody>
                    <a:bodyPr/>
                    <a:lstStyle/>
                    <a:p>
                      <a:pPr algn="ctr">
                        <a:buNone/>
                      </a:pPr>
                      <a:r>
                        <a:rPr lang="en-SG" sz="1100"/>
                        <a:t>Weekly? Monthly? Based on significant gait change?</a:t>
                      </a:r>
                      <a:endParaRPr lang="en-SG" sz="1100" b="0"/>
                    </a:p>
                  </a:txBody>
                  <a:tcPr anchor="ctr"/>
                </a:tc>
                <a:extLst>
                  <a:ext uri="{0D108BD9-81ED-4DB2-BD59-A6C34878D82A}">
                    <a16:rowId xmlns:a16="http://schemas.microsoft.com/office/drawing/2014/main" val="1745902999"/>
                  </a:ext>
                </a:extLst>
              </a:tr>
            </a:tbl>
          </a:graphicData>
        </a:graphic>
      </p:graphicFrame>
      <p:sp>
        <p:nvSpPr>
          <p:cNvPr id="11" name="Rectangle 10">
            <a:extLst>
              <a:ext uri="{FF2B5EF4-FFF2-40B4-BE49-F238E27FC236}">
                <a16:creationId xmlns:a16="http://schemas.microsoft.com/office/drawing/2014/main" id="{59A32B5B-6595-8A6B-2485-A5ED52327493}"/>
              </a:ext>
            </a:extLst>
          </p:cNvPr>
          <p:cNvSpPr/>
          <p:nvPr/>
        </p:nvSpPr>
        <p:spPr>
          <a:xfrm>
            <a:off x="7261512" y="1504994"/>
            <a:ext cx="4886674" cy="164484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Cloud Training costs can only be determined once clinical trials are completed as it </a:t>
            </a:r>
            <a:r>
              <a:rPr lang="en-SG">
                <a:solidFill>
                  <a:sysClr val="windowText" lastClr="000000"/>
                </a:solidFill>
              </a:rPr>
              <a:t>depends on the AI model’s complexity: </a:t>
            </a:r>
          </a:p>
          <a:p>
            <a:pPr marL="285750" indent="-285750">
              <a:buFontTx/>
              <a:buChar char="-"/>
            </a:pPr>
            <a:r>
              <a:rPr lang="en-SG">
                <a:solidFill>
                  <a:sysClr val="windowText" lastClr="000000"/>
                </a:solidFill>
              </a:rPr>
              <a:t>Size of Model</a:t>
            </a:r>
          </a:p>
          <a:p>
            <a:pPr marL="285750" indent="-285750">
              <a:buFontTx/>
              <a:buChar char="-"/>
            </a:pPr>
            <a:r>
              <a:rPr lang="en-SG">
                <a:solidFill>
                  <a:sysClr val="windowText" lastClr="000000"/>
                </a:solidFill>
              </a:rPr>
              <a:t>Amount of User Data</a:t>
            </a:r>
          </a:p>
        </p:txBody>
      </p:sp>
      <p:sp>
        <p:nvSpPr>
          <p:cNvPr id="12" name="TextBox 11">
            <a:extLst>
              <a:ext uri="{FF2B5EF4-FFF2-40B4-BE49-F238E27FC236}">
                <a16:creationId xmlns:a16="http://schemas.microsoft.com/office/drawing/2014/main" id="{49150B27-41D3-181B-D86F-42BA082DF850}"/>
              </a:ext>
            </a:extLst>
          </p:cNvPr>
          <p:cNvSpPr txBox="1"/>
          <p:nvPr/>
        </p:nvSpPr>
        <p:spPr>
          <a:xfrm>
            <a:off x="7261511" y="5713411"/>
            <a:ext cx="4886674" cy="646331"/>
          </a:xfrm>
          <a:prstGeom prst="rect">
            <a:avLst/>
          </a:prstGeom>
          <a:noFill/>
          <a:ln w="19050">
            <a:solidFill>
              <a:schemeClr val="tx2"/>
            </a:solidFill>
          </a:ln>
        </p:spPr>
        <p:txBody>
          <a:bodyPr wrap="square" rtlCol="0">
            <a:spAutoFit/>
          </a:bodyPr>
          <a:lstStyle/>
          <a:p>
            <a:r>
              <a:rPr lang="en-US"/>
              <a:t>Conservative estimate used for cloud training using a benchmark cloud provider like AWS</a:t>
            </a:r>
            <a:endParaRPr lang="en-SG"/>
          </a:p>
        </p:txBody>
      </p:sp>
      <p:sp>
        <p:nvSpPr>
          <p:cNvPr id="15" name="Rectangle 14">
            <a:extLst>
              <a:ext uri="{FF2B5EF4-FFF2-40B4-BE49-F238E27FC236}">
                <a16:creationId xmlns:a16="http://schemas.microsoft.com/office/drawing/2014/main" id="{7EFF20F0-8141-1B08-EE25-F118918633E2}"/>
              </a:ext>
            </a:extLst>
          </p:cNvPr>
          <p:cNvSpPr/>
          <p:nvPr/>
        </p:nvSpPr>
        <p:spPr>
          <a:xfrm rot="16200000">
            <a:off x="-1108" y="5374814"/>
            <a:ext cx="468587" cy="378743"/>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Variable</a:t>
            </a:r>
          </a:p>
        </p:txBody>
      </p:sp>
      <p:sp>
        <p:nvSpPr>
          <p:cNvPr id="16" name="Rectangle 15">
            <a:extLst>
              <a:ext uri="{FF2B5EF4-FFF2-40B4-BE49-F238E27FC236}">
                <a16:creationId xmlns:a16="http://schemas.microsoft.com/office/drawing/2014/main" id="{8048821A-CA10-FD7A-E448-036FEB4ADF9B}"/>
              </a:ext>
            </a:extLst>
          </p:cNvPr>
          <p:cNvSpPr/>
          <p:nvPr/>
        </p:nvSpPr>
        <p:spPr>
          <a:xfrm rot="16200000">
            <a:off x="-1584391" y="3284667"/>
            <a:ext cx="3635154" cy="37874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Fixed</a:t>
            </a:r>
          </a:p>
        </p:txBody>
      </p:sp>
      <p:graphicFrame>
        <p:nvGraphicFramePr>
          <p:cNvPr id="3" name="Table 2">
            <a:extLst>
              <a:ext uri="{FF2B5EF4-FFF2-40B4-BE49-F238E27FC236}">
                <a16:creationId xmlns:a16="http://schemas.microsoft.com/office/drawing/2014/main" id="{E6435159-B2A0-D3E2-D853-1F8553F96A13}"/>
              </a:ext>
            </a:extLst>
          </p:cNvPr>
          <p:cNvGraphicFramePr>
            <a:graphicFrameLocks noGrp="1"/>
          </p:cNvGraphicFramePr>
          <p:nvPr>
            <p:extLst>
              <p:ext uri="{D42A27DB-BD31-4B8C-83A1-F6EECF244321}">
                <p14:modId xmlns:p14="http://schemas.microsoft.com/office/powerpoint/2010/main" val="4118869148"/>
              </p:ext>
            </p:extLst>
          </p:nvPr>
        </p:nvGraphicFramePr>
        <p:xfrm>
          <a:off x="469900" y="1278466"/>
          <a:ext cx="6485466" cy="4820920"/>
        </p:xfrm>
        <a:graphic>
          <a:graphicData uri="http://schemas.openxmlformats.org/drawingml/2006/table">
            <a:tbl>
              <a:tblPr firstRow="1" bandRow="1">
                <a:tableStyleId>{5C22544A-7EE6-4342-B048-85BDC9FD1C3A}</a:tableStyleId>
              </a:tblPr>
              <a:tblGrid>
                <a:gridCol w="3776133">
                  <a:extLst>
                    <a:ext uri="{9D8B030D-6E8A-4147-A177-3AD203B41FA5}">
                      <a16:colId xmlns:a16="http://schemas.microsoft.com/office/drawing/2014/main" val="506367339"/>
                    </a:ext>
                  </a:extLst>
                </a:gridCol>
                <a:gridCol w="2709333">
                  <a:extLst>
                    <a:ext uri="{9D8B030D-6E8A-4147-A177-3AD203B41FA5}">
                      <a16:colId xmlns:a16="http://schemas.microsoft.com/office/drawing/2014/main" val="2534669242"/>
                    </a:ext>
                  </a:extLst>
                </a:gridCol>
              </a:tblGrid>
              <a:tr h="370840">
                <a:tc>
                  <a:txBody>
                    <a:bodyPr/>
                    <a:lstStyle/>
                    <a:p>
                      <a:pPr algn="ctr"/>
                      <a:r>
                        <a:rPr lang="en-US"/>
                        <a:t>Component</a:t>
                      </a:r>
                    </a:p>
                  </a:txBody>
                  <a:tcPr>
                    <a:solidFill>
                      <a:schemeClr val="tx2"/>
                    </a:solidFill>
                  </a:tcPr>
                </a:tc>
                <a:tc>
                  <a:txBody>
                    <a:bodyPr/>
                    <a:lstStyle/>
                    <a:p>
                      <a:pPr algn="ctr"/>
                      <a:r>
                        <a:rPr lang="en-US"/>
                        <a:t>Estimated Cost (SGD)</a:t>
                      </a:r>
                    </a:p>
                  </a:txBody>
                  <a:tcPr>
                    <a:solidFill>
                      <a:schemeClr val="tx2"/>
                    </a:solidFill>
                  </a:tcPr>
                </a:tc>
                <a:extLst>
                  <a:ext uri="{0D108BD9-81ED-4DB2-BD59-A6C34878D82A}">
                    <a16:rowId xmlns:a16="http://schemas.microsoft.com/office/drawing/2014/main" val="4263507617"/>
                  </a:ext>
                </a:extLst>
              </a:tr>
              <a:tr h="370840">
                <a:tc>
                  <a:txBody>
                    <a:bodyPr/>
                    <a:lstStyle/>
                    <a:p>
                      <a:r>
                        <a:rPr lang="en-US"/>
                        <a:t>IMU Sensor</a:t>
                      </a:r>
                    </a:p>
                  </a:txBody>
                  <a:tcPr/>
                </a:tc>
                <a:tc>
                  <a:txBody>
                    <a:bodyPr/>
                    <a:lstStyle/>
                    <a:p>
                      <a:pPr algn="ctr"/>
                      <a:r>
                        <a:rPr lang="en-US"/>
                        <a:t>2.94</a:t>
                      </a:r>
                    </a:p>
                  </a:txBody>
                  <a:tcPr/>
                </a:tc>
                <a:extLst>
                  <a:ext uri="{0D108BD9-81ED-4DB2-BD59-A6C34878D82A}">
                    <a16:rowId xmlns:a16="http://schemas.microsoft.com/office/drawing/2014/main" val="2253357915"/>
                  </a:ext>
                </a:extLst>
              </a:tr>
              <a:tr h="370840">
                <a:tc>
                  <a:txBody>
                    <a:bodyPr/>
                    <a:lstStyle/>
                    <a:p>
                      <a:r>
                        <a:rPr lang="en-US"/>
                        <a:t>EMG Sensor</a:t>
                      </a:r>
                    </a:p>
                  </a:txBody>
                  <a:tcPr/>
                </a:tc>
                <a:tc>
                  <a:txBody>
                    <a:bodyPr/>
                    <a:lstStyle/>
                    <a:p>
                      <a:pPr algn="ctr"/>
                      <a:r>
                        <a:rPr lang="en-US"/>
                        <a:t>12.57</a:t>
                      </a:r>
                    </a:p>
                  </a:txBody>
                  <a:tcPr/>
                </a:tc>
                <a:extLst>
                  <a:ext uri="{0D108BD9-81ED-4DB2-BD59-A6C34878D82A}">
                    <a16:rowId xmlns:a16="http://schemas.microsoft.com/office/drawing/2014/main" val="119168769"/>
                  </a:ext>
                </a:extLst>
              </a:tr>
              <a:tr h="370840">
                <a:tc>
                  <a:txBody>
                    <a:bodyPr/>
                    <a:lstStyle/>
                    <a:p>
                      <a:r>
                        <a:rPr lang="en-US"/>
                        <a:t>Battery Pack</a:t>
                      </a:r>
                    </a:p>
                  </a:txBody>
                  <a:tcPr/>
                </a:tc>
                <a:tc>
                  <a:txBody>
                    <a:bodyPr/>
                    <a:lstStyle/>
                    <a:p>
                      <a:pPr algn="ctr"/>
                      <a:r>
                        <a:rPr lang="en-US"/>
                        <a:t>1.86</a:t>
                      </a:r>
                    </a:p>
                  </a:txBody>
                  <a:tcPr/>
                </a:tc>
                <a:extLst>
                  <a:ext uri="{0D108BD9-81ED-4DB2-BD59-A6C34878D82A}">
                    <a16:rowId xmlns:a16="http://schemas.microsoft.com/office/drawing/2014/main" val="734262445"/>
                  </a:ext>
                </a:extLst>
              </a:tr>
              <a:tr h="370840">
                <a:tc>
                  <a:txBody>
                    <a:bodyPr/>
                    <a:lstStyle/>
                    <a:p>
                      <a:r>
                        <a:rPr lang="en-US"/>
                        <a:t>4x Electrode Patch</a:t>
                      </a:r>
                    </a:p>
                  </a:txBody>
                  <a:tcPr/>
                </a:tc>
                <a:tc>
                  <a:txBody>
                    <a:bodyPr/>
                    <a:lstStyle/>
                    <a:p>
                      <a:pPr algn="ctr"/>
                      <a:r>
                        <a:rPr lang="en-US"/>
                        <a:t>0.80</a:t>
                      </a:r>
                    </a:p>
                  </a:txBody>
                  <a:tcPr/>
                </a:tc>
                <a:extLst>
                  <a:ext uri="{0D108BD9-81ED-4DB2-BD59-A6C34878D82A}">
                    <a16:rowId xmlns:a16="http://schemas.microsoft.com/office/drawing/2014/main" val="1014790563"/>
                  </a:ext>
                </a:extLst>
              </a:tr>
              <a:tr h="370840">
                <a:tc>
                  <a:txBody>
                    <a:bodyPr/>
                    <a:lstStyle/>
                    <a:p>
                      <a:r>
                        <a:rPr lang="en-US"/>
                        <a:t>Conductive Layer (Carbon Fiber)</a:t>
                      </a:r>
                    </a:p>
                  </a:txBody>
                  <a:tcPr/>
                </a:tc>
                <a:tc>
                  <a:txBody>
                    <a:bodyPr/>
                    <a:lstStyle/>
                    <a:p>
                      <a:pPr algn="ctr"/>
                      <a:r>
                        <a:rPr lang="en-US"/>
                        <a:t>1.45</a:t>
                      </a:r>
                    </a:p>
                  </a:txBody>
                  <a:tcPr/>
                </a:tc>
                <a:extLst>
                  <a:ext uri="{0D108BD9-81ED-4DB2-BD59-A6C34878D82A}">
                    <a16:rowId xmlns:a16="http://schemas.microsoft.com/office/drawing/2014/main" val="3930342612"/>
                  </a:ext>
                </a:extLst>
              </a:tr>
              <a:tr h="370840">
                <a:tc>
                  <a:txBody>
                    <a:bodyPr/>
                    <a:lstStyle/>
                    <a:p>
                      <a:r>
                        <a:rPr lang="en-US"/>
                        <a:t>Smooth Layer (Fabric)</a:t>
                      </a:r>
                    </a:p>
                  </a:txBody>
                  <a:tcPr/>
                </a:tc>
                <a:tc>
                  <a:txBody>
                    <a:bodyPr/>
                    <a:lstStyle/>
                    <a:p>
                      <a:pPr algn="ctr"/>
                      <a:r>
                        <a:rPr lang="en-US"/>
                        <a:t>0.77</a:t>
                      </a:r>
                    </a:p>
                  </a:txBody>
                  <a:tcPr/>
                </a:tc>
                <a:extLst>
                  <a:ext uri="{0D108BD9-81ED-4DB2-BD59-A6C34878D82A}">
                    <a16:rowId xmlns:a16="http://schemas.microsoft.com/office/drawing/2014/main" val="2613292046"/>
                  </a:ext>
                </a:extLst>
              </a:tr>
              <a:tr h="370840">
                <a:tc>
                  <a:txBody>
                    <a:bodyPr/>
                    <a:lstStyle/>
                    <a:p>
                      <a:r>
                        <a:rPr lang="en-US"/>
                        <a:t>TENS System</a:t>
                      </a:r>
                    </a:p>
                  </a:txBody>
                  <a:tcPr/>
                </a:tc>
                <a:tc>
                  <a:txBody>
                    <a:bodyPr/>
                    <a:lstStyle/>
                    <a:p>
                      <a:pPr algn="ctr"/>
                      <a:r>
                        <a:rPr lang="en-US"/>
                        <a:t>3.00</a:t>
                      </a:r>
                    </a:p>
                  </a:txBody>
                  <a:tcPr/>
                </a:tc>
                <a:extLst>
                  <a:ext uri="{0D108BD9-81ED-4DB2-BD59-A6C34878D82A}">
                    <a16:rowId xmlns:a16="http://schemas.microsoft.com/office/drawing/2014/main" val="2546598017"/>
                  </a:ext>
                </a:extLst>
              </a:tr>
              <a:tr h="370840">
                <a:tc>
                  <a:txBody>
                    <a:bodyPr/>
                    <a:lstStyle/>
                    <a:p>
                      <a:r>
                        <a:rPr lang="en-US"/>
                        <a:t>NMES System</a:t>
                      </a:r>
                    </a:p>
                  </a:txBody>
                  <a:tcPr/>
                </a:tc>
                <a:tc>
                  <a:txBody>
                    <a:bodyPr/>
                    <a:lstStyle/>
                    <a:p>
                      <a:pPr algn="ctr"/>
                      <a:r>
                        <a:rPr lang="en-US"/>
                        <a:t>11.50</a:t>
                      </a:r>
                    </a:p>
                  </a:txBody>
                  <a:tcPr/>
                </a:tc>
                <a:extLst>
                  <a:ext uri="{0D108BD9-81ED-4DB2-BD59-A6C34878D82A}">
                    <a16:rowId xmlns:a16="http://schemas.microsoft.com/office/drawing/2014/main" val="470253925"/>
                  </a:ext>
                </a:extLst>
              </a:tr>
              <a:tr h="370840">
                <a:tc>
                  <a:txBody>
                    <a:bodyPr/>
                    <a:lstStyle/>
                    <a:p>
                      <a:r>
                        <a:rPr lang="en-US"/>
                        <a:t>ESP32 Microcontroller</a:t>
                      </a:r>
                    </a:p>
                  </a:txBody>
                  <a:tcPr/>
                </a:tc>
                <a:tc>
                  <a:txBody>
                    <a:bodyPr/>
                    <a:lstStyle/>
                    <a:p>
                      <a:pPr algn="ctr"/>
                      <a:r>
                        <a:rPr lang="en-US"/>
                        <a:t>2.12</a:t>
                      </a:r>
                    </a:p>
                  </a:txBody>
                  <a:tcPr/>
                </a:tc>
                <a:extLst>
                  <a:ext uri="{0D108BD9-81ED-4DB2-BD59-A6C34878D82A}">
                    <a16:rowId xmlns:a16="http://schemas.microsoft.com/office/drawing/2014/main" val="3981201768"/>
                  </a:ext>
                </a:extLst>
              </a:tr>
              <a:tr h="370840">
                <a:tc>
                  <a:txBody>
                    <a:bodyPr/>
                    <a:lstStyle/>
                    <a:p>
                      <a:r>
                        <a:rPr lang="en-US"/>
                        <a:t>Assembly</a:t>
                      </a:r>
                    </a:p>
                  </a:txBody>
                  <a:tcPr/>
                </a:tc>
                <a:tc>
                  <a:txBody>
                    <a:bodyPr/>
                    <a:lstStyle/>
                    <a:p>
                      <a:pPr algn="ctr"/>
                      <a:r>
                        <a:rPr lang="en-US"/>
                        <a:t>0.30</a:t>
                      </a:r>
                    </a:p>
                  </a:txBody>
                  <a:tcPr/>
                </a:tc>
                <a:extLst>
                  <a:ext uri="{0D108BD9-81ED-4DB2-BD59-A6C34878D82A}">
                    <a16:rowId xmlns:a16="http://schemas.microsoft.com/office/drawing/2014/main" val="2905263706"/>
                  </a:ext>
                </a:extLst>
              </a:tr>
              <a:tr h="370840">
                <a:tc>
                  <a:txBody>
                    <a:bodyPr/>
                    <a:lstStyle/>
                    <a:p>
                      <a:r>
                        <a:rPr lang="en-US"/>
                        <a:t>Cloud Training on AWS</a:t>
                      </a:r>
                    </a:p>
                  </a:txBody>
                  <a:tcPr/>
                </a:tc>
                <a:tc>
                  <a:txBody>
                    <a:bodyPr/>
                    <a:lstStyle/>
                    <a:p>
                      <a:pPr algn="ctr"/>
                      <a:r>
                        <a:rPr lang="en-US"/>
                        <a:t>~$2/user/month</a:t>
                      </a:r>
                    </a:p>
                  </a:txBody>
                  <a:tcPr/>
                </a:tc>
                <a:extLst>
                  <a:ext uri="{0D108BD9-81ED-4DB2-BD59-A6C34878D82A}">
                    <a16:rowId xmlns:a16="http://schemas.microsoft.com/office/drawing/2014/main" val="1096473880"/>
                  </a:ext>
                </a:extLst>
              </a:tr>
              <a:tr h="370840">
                <a:tc>
                  <a:txBody>
                    <a:bodyPr/>
                    <a:lstStyle/>
                    <a:p>
                      <a:pPr algn="ctr"/>
                      <a:r>
                        <a:rPr lang="en-US" b="1"/>
                        <a:t>Total Cost</a:t>
                      </a:r>
                    </a:p>
                  </a:txBody>
                  <a:tcPr/>
                </a:tc>
                <a:tc>
                  <a:txBody>
                    <a:bodyPr/>
                    <a:lstStyle/>
                    <a:p>
                      <a:pPr algn="ctr"/>
                      <a:r>
                        <a:rPr lang="en-US" b="1"/>
                        <a:t>$37.31 + $2/month</a:t>
                      </a:r>
                    </a:p>
                  </a:txBody>
                  <a:tcPr/>
                </a:tc>
                <a:extLst>
                  <a:ext uri="{0D108BD9-81ED-4DB2-BD59-A6C34878D82A}">
                    <a16:rowId xmlns:a16="http://schemas.microsoft.com/office/drawing/2014/main" val="549461844"/>
                  </a:ext>
                </a:extLst>
              </a:tr>
            </a:tbl>
          </a:graphicData>
        </a:graphic>
      </p:graphicFrame>
    </p:spTree>
    <p:extLst>
      <p:ext uri="{BB962C8B-B14F-4D97-AF65-F5344CB8AC3E}">
        <p14:creationId xmlns:p14="http://schemas.microsoft.com/office/powerpoint/2010/main" val="3253204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BB5F4-6A88-8CD8-9296-CA15842D50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84B529-998A-EF27-C786-93AF13A78A0D}"/>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What is the retail price of each unit? </a:t>
            </a:r>
            <a:endParaRPr lang="en-US"/>
          </a:p>
        </p:txBody>
      </p:sp>
      <p:sp>
        <p:nvSpPr>
          <p:cNvPr id="8" name="Rectangle 7">
            <a:extLst>
              <a:ext uri="{FF2B5EF4-FFF2-40B4-BE49-F238E27FC236}">
                <a16:creationId xmlns:a16="http://schemas.microsoft.com/office/drawing/2014/main" id="{DFEBD309-8D97-5D10-56A6-295D423CE372}"/>
              </a:ext>
            </a:extLst>
          </p:cNvPr>
          <p:cNvSpPr/>
          <p:nvPr/>
        </p:nvSpPr>
        <p:spPr>
          <a:xfrm rot="16200000">
            <a:off x="-1108" y="5374814"/>
            <a:ext cx="468587" cy="378743"/>
          </a:xfrm>
          <a:prstGeom prst="rect">
            <a:avLst/>
          </a:prstGeom>
          <a:solidFill>
            <a:srgbClr val="E387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Variable</a:t>
            </a:r>
          </a:p>
        </p:txBody>
      </p:sp>
      <p:sp>
        <p:nvSpPr>
          <p:cNvPr id="9" name="Rectangle 8">
            <a:extLst>
              <a:ext uri="{FF2B5EF4-FFF2-40B4-BE49-F238E27FC236}">
                <a16:creationId xmlns:a16="http://schemas.microsoft.com/office/drawing/2014/main" id="{0CFD48E3-D94C-E4D4-7D56-6EEBC393C7E8}"/>
              </a:ext>
            </a:extLst>
          </p:cNvPr>
          <p:cNvSpPr/>
          <p:nvPr/>
        </p:nvSpPr>
        <p:spPr>
          <a:xfrm rot="16200000">
            <a:off x="-1584391" y="3284667"/>
            <a:ext cx="3635154" cy="378744"/>
          </a:xfrm>
          <a:prstGeom prst="rect">
            <a:avLst/>
          </a:prstGeom>
          <a:solidFill>
            <a:srgbClr val="59B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Fixed</a:t>
            </a:r>
          </a:p>
        </p:txBody>
      </p:sp>
      <p:sp>
        <p:nvSpPr>
          <p:cNvPr id="7" name="Rectangle 6">
            <a:extLst>
              <a:ext uri="{FF2B5EF4-FFF2-40B4-BE49-F238E27FC236}">
                <a16:creationId xmlns:a16="http://schemas.microsoft.com/office/drawing/2014/main" id="{1483B70D-5C86-4F46-C5A3-699A195EC8D9}"/>
              </a:ext>
            </a:extLst>
          </p:cNvPr>
          <p:cNvSpPr/>
          <p:nvPr/>
        </p:nvSpPr>
        <p:spPr>
          <a:xfrm>
            <a:off x="7238423" y="4188401"/>
            <a:ext cx="2834968" cy="46166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Retail Price</a:t>
            </a:r>
          </a:p>
        </p:txBody>
      </p:sp>
      <p:sp>
        <p:nvSpPr>
          <p:cNvPr id="10" name="Rectangle 9">
            <a:extLst>
              <a:ext uri="{FF2B5EF4-FFF2-40B4-BE49-F238E27FC236}">
                <a16:creationId xmlns:a16="http://schemas.microsoft.com/office/drawing/2014/main" id="{3407A74D-6A2E-66A0-0099-2E1B262F8BBD}"/>
              </a:ext>
            </a:extLst>
          </p:cNvPr>
          <p:cNvSpPr/>
          <p:nvPr/>
        </p:nvSpPr>
        <p:spPr>
          <a:xfrm>
            <a:off x="10227094" y="4192320"/>
            <a:ext cx="1508992" cy="46166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$93.95</a:t>
            </a:r>
          </a:p>
        </p:txBody>
      </p:sp>
      <p:graphicFrame>
        <p:nvGraphicFramePr>
          <p:cNvPr id="5" name="Table 4">
            <a:extLst>
              <a:ext uri="{FF2B5EF4-FFF2-40B4-BE49-F238E27FC236}">
                <a16:creationId xmlns:a16="http://schemas.microsoft.com/office/drawing/2014/main" id="{D77C0E8A-BDF8-4388-CCA2-475DB5E86EAB}"/>
              </a:ext>
            </a:extLst>
          </p:cNvPr>
          <p:cNvGraphicFramePr>
            <a:graphicFrameLocks noGrp="1"/>
          </p:cNvGraphicFramePr>
          <p:nvPr>
            <p:extLst>
              <p:ext uri="{D42A27DB-BD31-4B8C-83A1-F6EECF244321}">
                <p14:modId xmlns:p14="http://schemas.microsoft.com/office/powerpoint/2010/main" val="4016178807"/>
              </p:ext>
            </p:extLst>
          </p:nvPr>
        </p:nvGraphicFramePr>
        <p:xfrm>
          <a:off x="469900" y="1278466"/>
          <a:ext cx="6485466" cy="4820920"/>
        </p:xfrm>
        <a:graphic>
          <a:graphicData uri="http://schemas.openxmlformats.org/drawingml/2006/table">
            <a:tbl>
              <a:tblPr firstRow="1" bandRow="1">
                <a:tableStyleId>{5C22544A-7EE6-4342-B048-85BDC9FD1C3A}</a:tableStyleId>
              </a:tblPr>
              <a:tblGrid>
                <a:gridCol w="3776133">
                  <a:extLst>
                    <a:ext uri="{9D8B030D-6E8A-4147-A177-3AD203B41FA5}">
                      <a16:colId xmlns:a16="http://schemas.microsoft.com/office/drawing/2014/main" val="506367339"/>
                    </a:ext>
                  </a:extLst>
                </a:gridCol>
                <a:gridCol w="2709333">
                  <a:extLst>
                    <a:ext uri="{9D8B030D-6E8A-4147-A177-3AD203B41FA5}">
                      <a16:colId xmlns:a16="http://schemas.microsoft.com/office/drawing/2014/main" val="2534669242"/>
                    </a:ext>
                  </a:extLst>
                </a:gridCol>
              </a:tblGrid>
              <a:tr h="370840">
                <a:tc>
                  <a:txBody>
                    <a:bodyPr/>
                    <a:lstStyle/>
                    <a:p>
                      <a:pPr algn="ctr"/>
                      <a:r>
                        <a:rPr lang="en-US"/>
                        <a:t>Component</a:t>
                      </a:r>
                    </a:p>
                  </a:txBody>
                  <a:tcPr>
                    <a:solidFill>
                      <a:schemeClr val="tx2"/>
                    </a:solidFill>
                  </a:tcPr>
                </a:tc>
                <a:tc>
                  <a:txBody>
                    <a:bodyPr/>
                    <a:lstStyle/>
                    <a:p>
                      <a:pPr algn="ctr"/>
                      <a:r>
                        <a:rPr lang="en-US"/>
                        <a:t>Estimated Cost (SGD)</a:t>
                      </a:r>
                    </a:p>
                  </a:txBody>
                  <a:tcPr>
                    <a:solidFill>
                      <a:schemeClr val="tx2"/>
                    </a:solidFill>
                  </a:tcPr>
                </a:tc>
                <a:extLst>
                  <a:ext uri="{0D108BD9-81ED-4DB2-BD59-A6C34878D82A}">
                    <a16:rowId xmlns:a16="http://schemas.microsoft.com/office/drawing/2014/main" val="4263507617"/>
                  </a:ext>
                </a:extLst>
              </a:tr>
              <a:tr h="370840">
                <a:tc>
                  <a:txBody>
                    <a:bodyPr/>
                    <a:lstStyle/>
                    <a:p>
                      <a:r>
                        <a:rPr lang="en-US"/>
                        <a:t>IMU Sensor</a:t>
                      </a:r>
                    </a:p>
                  </a:txBody>
                  <a:tcPr/>
                </a:tc>
                <a:tc>
                  <a:txBody>
                    <a:bodyPr/>
                    <a:lstStyle/>
                    <a:p>
                      <a:pPr algn="ctr"/>
                      <a:r>
                        <a:rPr lang="en-US"/>
                        <a:t>2.94</a:t>
                      </a:r>
                    </a:p>
                  </a:txBody>
                  <a:tcPr/>
                </a:tc>
                <a:extLst>
                  <a:ext uri="{0D108BD9-81ED-4DB2-BD59-A6C34878D82A}">
                    <a16:rowId xmlns:a16="http://schemas.microsoft.com/office/drawing/2014/main" val="2253357915"/>
                  </a:ext>
                </a:extLst>
              </a:tr>
              <a:tr h="370840">
                <a:tc>
                  <a:txBody>
                    <a:bodyPr/>
                    <a:lstStyle/>
                    <a:p>
                      <a:r>
                        <a:rPr lang="en-US"/>
                        <a:t>EMG Sensor</a:t>
                      </a:r>
                    </a:p>
                  </a:txBody>
                  <a:tcPr/>
                </a:tc>
                <a:tc>
                  <a:txBody>
                    <a:bodyPr/>
                    <a:lstStyle/>
                    <a:p>
                      <a:pPr algn="ctr"/>
                      <a:r>
                        <a:rPr lang="en-US"/>
                        <a:t>12.57</a:t>
                      </a:r>
                    </a:p>
                  </a:txBody>
                  <a:tcPr/>
                </a:tc>
                <a:extLst>
                  <a:ext uri="{0D108BD9-81ED-4DB2-BD59-A6C34878D82A}">
                    <a16:rowId xmlns:a16="http://schemas.microsoft.com/office/drawing/2014/main" val="119168769"/>
                  </a:ext>
                </a:extLst>
              </a:tr>
              <a:tr h="370840">
                <a:tc>
                  <a:txBody>
                    <a:bodyPr/>
                    <a:lstStyle/>
                    <a:p>
                      <a:r>
                        <a:rPr lang="en-US"/>
                        <a:t>Battery Pack</a:t>
                      </a:r>
                    </a:p>
                  </a:txBody>
                  <a:tcPr/>
                </a:tc>
                <a:tc>
                  <a:txBody>
                    <a:bodyPr/>
                    <a:lstStyle/>
                    <a:p>
                      <a:pPr algn="ctr"/>
                      <a:r>
                        <a:rPr lang="en-US"/>
                        <a:t>1.86</a:t>
                      </a:r>
                    </a:p>
                  </a:txBody>
                  <a:tcPr/>
                </a:tc>
                <a:extLst>
                  <a:ext uri="{0D108BD9-81ED-4DB2-BD59-A6C34878D82A}">
                    <a16:rowId xmlns:a16="http://schemas.microsoft.com/office/drawing/2014/main" val="734262445"/>
                  </a:ext>
                </a:extLst>
              </a:tr>
              <a:tr h="370840">
                <a:tc>
                  <a:txBody>
                    <a:bodyPr/>
                    <a:lstStyle/>
                    <a:p>
                      <a:r>
                        <a:rPr lang="en-US"/>
                        <a:t>4x Electrode Patch</a:t>
                      </a:r>
                    </a:p>
                  </a:txBody>
                  <a:tcPr/>
                </a:tc>
                <a:tc>
                  <a:txBody>
                    <a:bodyPr/>
                    <a:lstStyle/>
                    <a:p>
                      <a:pPr algn="ctr"/>
                      <a:r>
                        <a:rPr lang="en-US"/>
                        <a:t>0.80</a:t>
                      </a:r>
                    </a:p>
                  </a:txBody>
                  <a:tcPr/>
                </a:tc>
                <a:extLst>
                  <a:ext uri="{0D108BD9-81ED-4DB2-BD59-A6C34878D82A}">
                    <a16:rowId xmlns:a16="http://schemas.microsoft.com/office/drawing/2014/main" val="1014790563"/>
                  </a:ext>
                </a:extLst>
              </a:tr>
              <a:tr h="370840">
                <a:tc>
                  <a:txBody>
                    <a:bodyPr/>
                    <a:lstStyle/>
                    <a:p>
                      <a:r>
                        <a:rPr lang="en-US"/>
                        <a:t>Conductive Layer (Carbon Fiber)</a:t>
                      </a:r>
                    </a:p>
                  </a:txBody>
                  <a:tcPr/>
                </a:tc>
                <a:tc>
                  <a:txBody>
                    <a:bodyPr/>
                    <a:lstStyle/>
                    <a:p>
                      <a:pPr algn="ctr"/>
                      <a:r>
                        <a:rPr lang="en-US"/>
                        <a:t>1.45</a:t>
                      </a:r>
                    </a:p>
                  </a:txBody>
                  <a:tcPr/>
                </a:tc>
                <a:extLst>
                  <a:ext uri="{0D108BD9-81ED-4DB2-BD59-A6C34878D82A}">
                    <a16:rowId xmlns:a16="http://schemas.microsoft.com/office/drawing/2014/main" val="3930342612"/>
                  </a:ext>
                </a:extLst>
              </a:tr>
              <a:tr h="370840">
                <a:tc>
                  <a:txBody>
                    <a:bodyPr/>
                    <a:lstStyle/>
                    <a:p>
                      <a:r>
                        <a:rPr lang="en-US"/>
                        <a:t>Smooth Layer (Fabric)</a:t>
                      </a:r>
                    </a:p>
                  </a:txBody>
                  <a:tcPr/>
                </a:tc>
                <a:tc>
                  <a:txBody>
                    <a:bodyPr/>
                    <a:lstStyle/>
                    <a:p>
                      <a:pPr algn="ctr"/>
                      <a:r>
                        <a:rPr lang="en-US"/>
                        <a:t>0.77</a:t>
                      </a:r>
                    </a:p>
                  </a:txBody>
                  <a:tcPr/>
                </a:tc>
                <a:extLst>
                  <a:ext uri="{0D108BD9-81ED-4DB2-BD59-A6C34878D82A}">
                    <a16:rowId xmlns:a16="http://schemas.microsoft.com/office/drawing/2014/main" val="2613292046"/>
                  </a:ext>
                </a:extLst>
              </a:tr>
              <a:tr h="370840">
                <a:tc>
                  <a:txBody>
                    <a:bodyPr/>
                    <a:lstStyle/>
                    <a:p>
                      <a:r>
                        <a:rPr lang="en-US"/>
                        <a:t>TENS System</a:t>
                      </a:r>
                    </a:p>
                  </a:txBody>
                  <a:tcPr/>
                </a:tc>
                <a:tc>
                  <a:txBody>
                    <a:bodyPr/>
                    <a:lstStyle/>
                    <a:p>
                      <a:pPr algn="ctr"/>
                      <a:r>
                        <a:rPr lang="en-US"/>
                        <a:t>3.00</a:t>
                      </a:r>
                    </a:p>
                  </a:txBody>
                  <a:tcPr/>
                </a:tc>
                <a:extLst>
                  <a:ext uri="{0D108BD9-81ED-4DB2-BD59-A6C34878D82A}">
                    <a16:rowId xmlns:a16="http://schemas.microsoft.com/office/drawing/2014/main" val="2546598017"/>
                  </a:ext>
                </a:extLst>
              </a:tr>
              <a:tr h="370840">
                <a:tc>
                  <a:txBody>
                    <a:bodyPr/>
                    <a:lstStyle/>
                    <a:p>
                      <a:r>
                        <a:rPr lang="en-US"/>
                        <a:t>NMES System</a:t>
                      </a:r>
                    </a:p>
                  </a:txBody>
                  <a:tcPr/>
                </a:tc>
                <a:tc>
                  <a:txBody>
                    <a:bodyPr/>
                    <a:lstStyle/>
                    <a:p>
                      <a:pPr algn="ctr"/>
                      <a:r>
                        <a:rPr lang="en-US"/>
                        <a:t>11.50</a:t>
                      </a:r>
                    </a:p>
                  </a:txBody>
                  <a:tcPr/>
                </a:tc>
                <a:extLst>
                  <a:ext uri="{0D108BD9-81ED-4DB2-BD59-A6C34878D82A}">
                    <a16:rowId xmlns:a16="http://schemas.microsoft.com/office/drawing/2014/main" val="470253925"/>
                  </a:ext>
                </a:extLst>
              </a:tr>
              <a:tr h="370840">
                <a:tc>
                  <a:txBody>
                    <a:bodyPr/>
                    <a:lstStyle/>
                    <a:p>
                      <a:r>
                        <a:rPr lang="en-US"/>
                        <a:t>ESP32 Microcontroller</a:t>
                      </a:r>
                    </a:p>
                  </a:txBody>
                  <a:tcPr/>
                </a:tc>
                <a:tc>
                  <a:txBody>
                    <a:bodyPr/>
                    <a:lstStyle/>
                    <a:p>
                      <a:pPr algn="ctr"/>
                      <a:r>
                        <a:rPr lang="en-US"/>
                        <a:t>2.12</a:t>
                      </a:r>
                    </a:p>
                  </a:txBody>
                  <a:tcPr/>
                </a:tc>
                <a:extLst>
                  <a:ext uri="{0D108BD9-81ED-4DB2-BD59-A6C34878D82A}">
                    <a16:rowId xmlns:a16="http://schemas.microsoft.com/office/drawing/2014/main" val="3981201768"/>
                  </a:ext>
                </a:extLst>
              </a:tr>
              <a:tr h="370840">
                <a:tc>
                  <a:txBody>
                    <a:bodyPr/>
                    <a:lstStyle/>
                    <a:p>
                      <a:r>
                        <a:rPr lang="en-US"/>
                        <a:t>Assembly</a:t>
                      </a:r>
                    </a:p>
                  </a:txBody>
                  <a:tcPr/>
                </a:tc>
                <a:tc>
                  <a:txBody>
                    <a:bodyPr/>
                    <a:lstStyle/>
                    <a:p>
                      <a:pPr algn="ctr"/>
                      <a:r>
                        <a:rPr lang="en-US"/>
                        <a:t>0.30</a:t>
                      </a:r>
                    </a:p>
                  </a:txBody>
                  <a:tcPr/>
                </a:tc>
                <a:extLst>
                  <a:ext uri="{0D108BD9-81ED-4DB2-BD59-A6C34878D82A}">
                    <a16:rowId xmlns:a16="http://schemas.microsoft.com/office/drawing/2014/main" val="2905263706"/>
                  </a:ext>
                </a:extLst>
              </a:tr>
              <a:tr h="370840">
                <a:tc>
                  <a:txBody>
                    <a:bodyPr/>
                    <a:lstStyle/>
                    <a:p>
                      <a:r>
                        <a:rPr lang="en-US"/>
                        <a:t>Cloud Training on AWS</a:t>
                      </a:r>
                    </a:p>
                  </a:txBody>
                  <a:tcPr/>
                </a:tc>
                <a:tc>
                  <a:txBody>
                    <a:bodyPr/>
                    <a:lstStyle/>
                    <a:p>
                      <a:pPr algn="ctr"/>
                      <a:r>
                        <a:rPr lang="en-US"/>
                        <a:t>~$2/user/month</a:t>
                      </a:r>
                    </a:p>
                  </a:txBody>
                  <a:tcPr/>
                </a:tc>
                <a:extLst>
                  <a:ext uri="{0D108BD9-81ED-4DB2-BD59-A6C34878D82A}">
                    <a16:rowId xmlns:a16="http://schemas.microsoft.com/office/drawing/2014/main" val="1096473880"/>
                  </a:ext>
                </a:extLst>
              </a:tr>
              <a:tr h="370840">
                <a:tc>
                  <a:txBody>
                    <a:bodyPr/>
                    <a:lstStyle/>
                    <a:p>
                      <a:pPr algn="ctr"/>
                      <a:r>
                        <a:rPr lang="en-US" b="1"/>
                        <a:t>Total Cost</a:t>
                      </a:r>
                    </a:p>
                  </a:txBody>
                  <a:tcPr/>
                </a:tc>
                <a:tc>
                  <a:txBody>
                    <a:bodyPr/>
                    <a:lstStyle/>
                    <a:p>
                      <a:pPr algn="ctr"/>
                      <a:r>
                        <a:rPr lang="en-US" b="1"/>
                        <a:t>$37.31 + $2/month</a:t>
                      </a:r>
                    </a:p>
                  </a:txBody>
                  <a:tcPr/>
                </a:tc>
                <a:extLst>
                  <a:ext uri="{0D108BD9-81ED-4DB2-BD59-A6C34878D82A}">
                    <a16:rowId xmlns:a16="http://schemas.microsoft.com/office/drawing/2014/main" val="549461844"/>
                  </a:ext>
                </a:extLst>
              </a:tr>
            </a:tbl>
          </a:graphicData>
        </a:graphic>
      </p:graphicFrame>
      <p:sp>
        <p:nvSpPr>
          <p:cNvPr id="11" name="TextBox 10">
            <a:extLst>
              <a:ext uri="{FF2B5EF4-FFF2-40B4-BE49-F238E27FC236}">
                <a16:creationId xmlns:a16="http://schemas.microsoft.com/office/drawing/2014/main" id="{212F40CB-211C-CE58-6497-847D61C61E2C}"/>
              </a:ext>
            </a:extLst>
          </p:cNvPr>
          <p:cNvSpPr txBox="1"/>
          <p:nvPr/>
        </p:nvSpPr>
        <p:spPr>
          <a:xfrm>
            <a:off x="7248092" y="3765336"/>
            <a:ext cx="4448464" cy="369332"/>
          </a:xfrm>
          <a:prstGeom prst="rect">
            <a:avLst/>
          </a:prstGeom>
          <a:noFill/>
        </p:spPr>
        <p:txBody>
          <a:bodyPr wrap="square" rtlCol="0">
            <a:spAutoFit/>
          </a:bodyPr>
          <a:lstStyle/>
          <a:p>
            <a:r>
              <a:rPr lang="en-US" i="1"/>
              <a:t>*Using a conservative margin of 60%</a:t>
            </a:r>
          </a:p>
        </p:txBody>
      </p:sp>
      <p:grpSp>
        <p:nvGrpSpPr>
          <p:cNvPr id="18" name="Group 17">
            <a:extLst>
              <a:ext uri="{FF2B5EF4-FFF2-40B4-BE49-F238E27FC236}">
                <a16:creationId xmlns:a16="http://schemas.microsoft.com/office/drawing/2014/main" id="{C5D684B3-1F92-37AD-143F-38A16B96240A}"/>
              </a:ext>
            </a:extLst>
          </p:cNvPr>
          <p:cNvGrpSpPr/>
          <p:nvPr/>
        </p:nvGrpSpPr>
        <p:grpSpPr>
          <a:xfrm>
            <a:off x="7238423" y="1146276"/>
            <a:ext cx="4675530" cy="1714883"/>
            <a:chOff x="7238423" y="1746270"/>
            <a:chExt cx="4675530" cy="1714883"/>
          </a:xfrm>
        </p:grpSpPr>
        <p:sp>
          <p:nvSpPr>
            <p:cNvPr id="4" name="TextBox 3">
              <a:extLst>
                <a:ext uri="{FF2B5EF4-FFF2-40B4-BE49-F238E27FC236}">
                  <a16:creationId xmlns:a16="http://schemas.microsoft.com/office/drawing/2014/main" id="{7735BC06-BADF-8B17-55A5-1D71EB3D9D08}"/>
                </a:ext>
              </a:extLst>
            </p:cNvPr>
            <p:cNvSpPr txBox="1"/>
            <p:nvPr/>
          </p:nvSpPr>
          <p:spPr>
            <a:xfrm>
              <a:off x="7238423" y="1746270"/>
              <a:ext cx="4448464" cy="923330"/>
            </a:xfrm>
            <a:prstGeom prst="rect">
              <a:avLst/>
            </a:prstGeom>
            <a:noFill/>
          </p:spPr>
          <p:txBody>
            <a:bodyPr wrap="square" rtlCol="0">
              <a:spAutoFit/>
            </a:bodyPr>
            <a:lstStyle/>
            <a:p>
              <a:r>
                <a:rPr lang="en-US"/>
                <a:t>Industry standard profit margin: 60-70% </a:t>
              </a:r>
            </a:p>
            <a:p>
              <a:r>
                <a:rPr lang="en-US" i="1"/>
                <a:t>(Multiple Case Studies of Medical Wearables such as Quell by </a:t>
              </a:r>
              <a:r>
                <a:rPr lang="en-US" i="1" err="1"/>
                <a:t>Neurometrix</a:t>
              </a:r>
              <a:r>
                <a:rPr lang="en-US" i="1"/>
                <a:t>)</a:t>
              </a:r>
            </a:p>
          </p:txBody>
        </p:sp>
        <p:pic>
          <p:nvPicPr>
            <p:cNvPr id="6" name="Picture 5">
              <a:extLst>
                <a:ext uri="{FF2B5EF4-FFF2-40B4-BE49-F238E27FC236}">
                  <a16:creationId xmlns:a16="http://schemas.microsoft.com/office/drawing/2014/main" id="{0E8653EB-08FE-1A16-0B27-C84C936C7BD7}"/>
                </a:ext>
              </a:extLst>
            </p:cNvPr>
            <p:cNvPicPr>
              <a:picLocks noChangeAspect="1"/>
            </p:cNvPicPr>
            <p:nvPr/>
          </p:nvPicPr>
          <p:blipFill>
            <a:blip r:embed="rId2"/>
            <a:stretch>
              <a:fillRect/>
            </a:stretch>
          </p:blipFill>
          <p:spPr>
            <a:xfrm>
              <a:off x="7362582" y="2962268"/>
              <a:ext cx="4551371" cy="498885"/>
            </a:xfrm>
            <a:prstGeom prst="rect">
              <a:avLst/>
            </a:prstGeom>
          </p:spPr>
        </p:pic>
        <p:sp>
          <p:nvSpPr>
            <p:cNvPr id="12" name="Rectangle 11">
              <a:extLst>
                <a:ext uri="{FF2B5EF4-FFF2-40B4-BE49-F238E27FC236}">
                  <a16:creationId xmlns:a16="http://schemas.microsoft.com/office/drawing/2014/main" id="{A6989888-9978-B622-C796-121DCA0389B3}"/>
                </a:ext>
              </a:extLst>
            </p:cNvPr>
            <p:cNvSpPr/>
            <p:nvPr/>
          </p:nvSpPr>
          <p:spPr>
            <a:xfrm>
              <a:off x="9032875" y="3092450"/>
              <a:ext cx="650875" cy="1524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86790BCC-29FD-20DB-3986-9CA5B84C2C89}"/>
              </a:ext>
            </a:extLst>
          </p:cNvPr>
          <p:cNvSpPr/>
          <p:nvPr/>
        </p:nvSpPr>
        <p:spPr>
          <a:xfrm>
            <a:off x="7258389" y="6098610"/>
            <a:ext cx="2834968" cy="48166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Reduction </a:t>
            </a:r>
            <a:r>
              <a:rPr lang="en-US">
                <a:solidFill>
                  <a:schemeClr val="tx1"/>
                </a:solidFill>
              </a:rPr>
              <a:t>in expenses</a:t>
            </a:r>
          </a:p>
        </p:txBody>
      </p:sp>
      <p:sp>
        <p:nvSpPr>
          <p:cNvPr id="15" name="Rectangle 14">
            <a:extLst>
              <a:ext uri="{FF2B5EF4-FFF2-40B4-BE49-F238E27FC236}">
                <a16:creationId xmlns:a16="http://schemas.microsoft.com/office/drawing/2014/main" id="{49DC216C-5431-98B0-7B2F-1110C9506969}"/>
              </a:ext>
            </a:extLst>
          </p:cNvPr>
          <p:cNvSpPr/>
          <p:nvPr/>
        </p:nvSpPr>
        <p:spPr>
          <a:xfrm>
            <a:off x="7248091" y="4755289"/>
            <a:ext cx="2834968" cy="48166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Status Quo Expenses</a:t>
            </a:r>
          </a:p>
        </p:txBody>
      </p:sp>
      <p:sp>
        <p:nvSpPr>
          <p:cNvPr id="16" name="Rectangle 15">
            <a:extLst>
              <a:ext uri="{FF2B5EF4-FFF2-40B4-BE49-F238E27FC236}">
                <a16:creationId xmlns:a16="http://schemas.microsoft.com/office/drawing/2014/main" id="{EA7E3CBD-4EB6-2997-EA56-FA95DBB5BC64}"/>
              </a:ext>
            </a:extLst>
          </p:cNvPr>
          <p:cNvSpPr/>
          <p:nvPr/>
        </p:nvSpPr>
        <p:spPr>
          <a:xfrm>
            <a:off x="10262071" y="6144127"/>
            <a:ext cx="1474015" cy="46166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89.4%</a:t>
            </a:r>
          </a:p>
        </p:txBody>
      </p:sp>
      <p:sp>
        <p:nvSpPr>
          <p:cNvPr id="17" name="Rectangle 16">
            <a:extLst>
              <a:ext uri="{FF2B5EF4-FFF2-40B4-BE49-F238E27FC236}">
                <a16:creationId xmlns:a16="http://schemas.microsoft.com/office/drawing/2014/main" id="{2C3C5089-C452-662B-7703-04AAB9A0A529}"/>
              </a:ext>
            </a:extLst>
          </p:cNvPr>
          <p:cNvSpPr/>
          <p:nvPr/>
        </p:nvSpPr>
        <p:spPr>
          <a:xfrm>
            <a:off x="10227094" y="4780805"/>
            <a:ext cx="1508992" cy="46166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$886.50</a:t>
            </a:r>
          </a:p>
        </p:txBody>
      </p:sp>
      <p:cxnSp>
        <p:nvCxnSpPr>
          <p:cNvPr id="20" name="Straight Arrow Connector 19">
            <a:extLst>
              <a:ext uri="{FF2B5EF4-FFF2-40B4-BE49-F238E27FC236}">
                <a16:creationId xmlns:a16="http://schemas.microsoft.com/office/drawing/2014/main" id="{72ADD6C2-232F-9330-349E-58F4644163AD}"/>
              </a:ext>
            </a:extLst>
          </p:cNvPr>
          <p:cNvCxnSpPr/>
          <p:nvPr/>
        </p:nvCxnSpPr>
        <p:spPr>
          <a:xfrm>
            <a:off x="9413823" y="3132944"/>
            <a:ext cx="0" cy="632392"/>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F91FB77-0A61-C91E-BDAA-E73161871095}"/>
              </a:ext>
            </a:extLst>
          </p:cNvPr>
          <p:cNvCxnSpPr/>
          <p:nvPr/>
        </p:nvCxnSpPr>
        <p:spPr>
          <a:xfrm>
            <a:off x="9371351" y="5396243"/>
            <a:ext cx="0" cy="632392"/>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7CA9C31-69A4-4FC8-A76F-429FAB0F44D9}"/>
              </a:ext>
            </a:extLst>
          </p:cNvPr>
          <p:cNvSpPr txBox="1"/>
          <p:nvPr/>
        </p:nvSpPr>
        <p:spPr>
          <a:xfrm>
            <a:off x="455914" y="6374959"/>
            <a:ext cx="6635260" cy="369332"/>
          </a:xfrm>
          <a:prstGeom prst="rect">
            <a:avLst/>
          </a:prstGeom>
          <a:noFill/>
        </p:spPr>
        <p:txBody>
          <a:bodyPr wrap="square">
            <a:spAutoFit/>
          </a:bodyPr>
          <a:lstStyle/>
          <a:p>
            <a:r>
              <a:rPr lang="en-SG">
                <a:hlinkClick r:id="rId3"/>
              </a:rPr>
              <a:t>Sources: PubMed Study, 2009</a:t>
            </a:r>
            <a:r>
              <a:rPr lang="en-SG"/>
              <a:t>, </a:t>
            </a:r>
            <a:r>
              <a:rPr lang="en-SG">
                <a:hlinkClick r:id="rId4"/>
              </a:rPr>
              <a:t>AdventHealth, 2023</a:t>
            </a:r>
            <a:endParaRPr lang="en-SG"/>
          </a:p>
        </p:txBody>
      </p:sp>
    </p:spTree>
    <p:extLst>
      <p:ext uri="{BB962C8B-B14F-4D97-AF65-F5344CB8AC3E}">
        <p14:creationId xmlns:p14="http://schemas.microsoft.com/office/powerpoint/2010/main" val="2906897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59C95-B11E-E290-AEBF-0719483A1B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96DF5C-4E08-A74F-C3FE-41BBF29F30A6}"/>
              </a:ext>
            </a:extLst>
          </p:cNvPr>
          <p:cNvSpPr txBox="1"/>
          <p:nvPr/>
        </p:nvSpPr>
        <p:spPr>
          <a:xfrm>
            <a:off x="196770" y="347242"/>
            <a:ext cx="10311281" cy="461665"/>
          </a:xfrm>
          <a:prstGeom prst="rect">
            <a:avLst/>
          </a:prstGeom>
          <a:noFill/>
        </p:spPr>
        <p:txBody>
          <a:bodyPr wrap="square" lIns="91440" tIns="45720" rIns="91440" bIns="45720" rtlCol="0" anchor="t">
            <a:spAutoFit/>
          </a:bodyPr>
          <a:lstStyle/>
          <a:p>
            <a:r>
              <a:rPr lang="en-US" sz="2400">
                <a:solidFill>
                  <a:srgbClr val="112541"/>
                </a:solidFill>
                <a:latin typeface="Aharoni"/>
                <a:ea typeface="+mn-lt"/>
                <a:cs typeface="+mn-lt"/>
              </a:rPr>
              <a:t>Symptoms that OA patients struggle with</a:t>
            </a:r>
            <a:endParaRPr lang="en-US" sz="2400">
              <a:latin typeface="Aharoni"/>
              <a:cs typeface="Aharoni"/>
            </a:endParaRPr>
          </a:p>
        </p:txBody>
      </p:sp>
      <p:cxnSp>
        <p:nvCxnSpPr>
          <p:cNvPr id="22" name="Straight Connector 21">
            <a:extLst>
              <a:ext uri="{FF2B5EF4-FFF2-40B4-BE49-F238E27FC236}">
                <a16:creationId xmlns:a16="http://schemas.microsoft.com/office/drawing/2014/main" id="{550372D5-0D13-EC5F-EFFF-CF4AF4F33C04}"/>
              </a:ext>
            </a:extLst>
          </p:cNvPr>
          <p:cNvCxnSpPr>
            <a:cxnSpLocks/>
          </p:cNvCxnSpPr>
          <p:nvPr/>
        </p:nvCxnSpPr>
        <p:spPr>
          <a:xfrm>
            <a:off x="8176257" y="1151112"/>
            <a:ext cx="0" cy="49921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4" name="Graphic 3" descr="Earth globe: Americas with solid fill">
            <a:extLst>
              <a:ext uri="{FF2B5EF4-FFF2-40B4-BE49-F238E27FC236}">
                <a16:creationId xmlns:a16="http://schemas.microsoft.com/office/drawing/2014/main" id="{2123CFE4-5A0D-0C36-765C-40E7D6111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76257" y="1244751"/>
            <a:ext cx="3989362" cy="3989362"/>
          </a:xfrm>
          <a:prstGeom prst="rect">
            <a:avLst/>
          </a:prstGeom>
        </p:spPr>
      </p:pic>
      <p:pic>
        <p:nvPicPr>
          <p:cNvPr id="7" name="Graphic 6" descr="Marker with solid fill">
            <a:extLst>
              <a:ext uri="{FF2B5EF4-FFF2-40B4-BE49-F238E27FC236}">
                <a16:creationId xmlns:a16="http://schemas.microsoft.com/office/drawing/2014/main" id="{9B447FFF-189F-DC18-7891-4C5147E765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8838" y="1465778"/>
            <a:ext cx="1023307" cy="1016642"/>
          </a:xfrm>
          <a:prstGeom prst="rect">
            <a:avLst/>
          </a:prstGeom>
        </p:spPr>
      </p:pic>
      <p:pic>
        <p:nvPicPr>
          <p:cNvPr id="9" name="Graphic 8" descr="Marker with solid fill">
            <a:extLst>
              <a:ext uri="{FF2B5EF4-FFF2-40B4-BE49-F238E27FC236}">
                <a16:creationId xmlns:a16="http://schemas.microsoft.com/office/drawing/2014/main" id="{1FBE5484-C96E-EC3F-F260-C214F3BBCB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3337" y="1857909"/>
            <a:ext cx="1023307" cy="1016642"/>
          </a:xfrm>
          <a:prstGeom prst="rect">
            <a:avLst/>
          </a:prstGeom>
        </p:spPr>
      </p:pic>
      <p:pic>
        <p:nvPicPr>
          <p:cNvPr id="11" name="Graphic 10" descr="Marker with solid fill">
            <a:extLst>
              <a:ext uri="{FF2B5EF4-FFF2-40B4-BE49-F238E27FC236}">
                <a16:creationId xmlns:a16="http://schemas.microsoft.com/office/drawing/2014/main" id="{A714C1A3-AEB7-8195-EFE5-8597C51DAD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9751" y="1376088"/>
            <a:ext cx="1023307" cy="1016642"/>
          </a:xfrm>
          <a:prstGeom prst="rect">
            <a:avLst/>
          </a:prstGeom>
        </p:spPr>
      </p:pic>
      <p:pic>
        <p:nvPicPr>
          <p:cNvPr id="12" name="Graphic 11" descr="Marker with solid fill">
            <a:extLst>
              <a:ext uri="{FF2B5EF4-FFF2-40B4-BE49-F238E27FC236}">
                <a16:creationId xmlns:a16="http://schemas.microsoft.com/office/drawing/2014/main" id="{D236EA8D-B420-7789-0F08-1EF01E362F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0024" y="2975422"/>
            <a:ext cx="1023307" cy="1016642"/>
          </a:xfrm>
          <a:prstGeom prst="rect">
            <a:avLst/>
          </a:prstGeom>
        </p:spPr>
      </p:pic>
      <p:pic>
        <p:nvPicPr>
          <p:cNvPr id="15" name="Graphic 14" descr="Marker with solid fill">
            <a:extLst>
              <a:ext uri="{FF2B5EF4-FFF2-40B4-BE49-F238E27FC236}">
                <a16:creationId xmlns:a16="http://schemas.microsoft.com/office/drawing/2014/main" id="{8A855BEB-ED47-8A07-1C36-027812D41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53303" y="3420058"/>
            <a:ext cx="1023307" cy="1016642"/>
          </a:xfrm>
          <a:prstGeom prst="rect">
            <a:avLst/>
          </a:prstGeom>
        </p:spPr>
      </p:pic>
      <p:pic>
        <p:nvPicPr>
          <p:cNvPr id="16" name="Graphic 15" descr="Marker with solid fill">
            <a:extLst>
              <a:ext uri="{FF2B5EF4-FFF2-40B4-BE49-F238E27FC236}">
                <a16:creationId xmlns:a16="http://schemas.microsoft.com/office/drawing/2014/main" id="{BDB74FCE-BCFD-6E29-FCB2-13D5A596B1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29995" y="2132185"/>
            <a:ext cx="1023307" cy="1016642"/>
          </a:xfrm>
          <a:prstGeom prst="rect">
            <a:avLst/>
          </a:prstGeom>
        </p:spPr>
      </p:pic>
      <p:pic>
        <p:nvPicPr>
          <p:cNvPr id="18" name="Graphic 17" descr="Marker with solid fill">
            <a:extLst>
              <a:ext uri="{FF2B5EF4-FFF2-40B4-BE49-F238E27FC236}">
                <a16:creationId xmlns:a16="http://schemas.microsoft.com/office/drawing/2014/main" id="{F62882C9-6D28-A0B6-BAC7-60AA5ABA7E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2248" y="2827323"/>
            <a:ext cx="1023307" cy="1016642"/>
          </a:xfrm>
          <a:prstGeom prst="rect">
            <a:avLst/>
          </a:prstGeom>
        </p:spPr>
      </p:pic>
      <p:pic>
        <p:nvPicPr>
          <p:cNvPr id="21" name="Graphic 20" descr="Marker with solid fill">
            <a:extLst>
              <a:ext uri="{FF2B5EF4-FFF2-40B4-BE49-F238E27FC236}">
                <a16:creationId xmlns:a16="http://schemas.microsoft.com/office/drawing/2014/main" id="{E43A6E27-6DF4-36D8-FB88-160FE2D34B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9086" y="1557428"/>
            <a:ext cx="1023307" cy="1016642"/>
          </a:xfrm>
          <a:prstGeom prst="rect">
            <a:avLst/>
          </a:prstGeom>
        </p:spPr>
      </p:pic>
      <p:pic>
        <p:nvPicPr>
          <p:cNvPr id="23" name="Graphic 22" descr="Marker with solid fill">
            <a:extLst>
              <a:ext uri="{FF2B5EF4-FFF2-40B4-BE49-F238E27FC236}">
                <a16:creationId xmlns:a16="http://schemas.microsoft.com/office/drawing/2014/main" id="{7193073B-BE9E-50F6-9575-E6688A2945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3136" y="1058718"/>
            <a:ext cx="1023307" cy="1016642"/>
          </a:xfrm>
          <a:prstGeom prst="rect">
            <a:avLst/>
          </a:prstGeom>
        </p:spPr>
      </p:pic>
      <p:grpSp>
        <p:nvGrpSpPr>
          <p:cNvPr id="27" name="Group 26">
            <a:extLst>
              <a:ext uri="{FF2B5EF4-FFF2-40B4-BE49-F238E27FC236}">
                <a16:creationId xmlns:a16="http://schemas.microsoft.com/office/drawing/2014/main" id="{7EA31656-EAC1-5FD8-5D95-62E7904EBE4B}"/>
              </a:ext>
            </a:extLst>
          </p:cNvPr>
          <p:cNvGrpSpPr/>
          <p:nvPr/>
        </p:nvGrpSpPr>
        <p:grpSpPr>
          <a:xfrm>
            <a:off x="8897595" y="4836241"/>
            <a:ext cx="2584312" cy="1229487"/>
            <a:chOff x="8897595" y="4836241"/>
            <a:chExt cx="2584312" cy="1229487"/>
          </a:xfrm>
        </p:grpSpPr>
        <p:sp>
          <p:nvSpPr>
            <p:cNvPr id="24" name="TextBox 23">
              <a:extLst>
                <a:ext uri="{FF2B5EF4-FFF2-40B4-BE49-F238E27FC236}">
                  <a16:creationId xmlns:a16="http://schemas.microsoft.com/office/drawing/2014/main" id="{FD32C7FE-983F-4424-DE24-3F730B46F23C}"/>
                </a:ext>
              </a:extLst>
            </p:cNvPr>
            <p:cNvSpPr txBox="1"/>
            <p:nvPr/>
          </p:nvSpPr>
          <p:spPr>
            <a:xfrm>
              <a:off x="8897595" y="4836241"/>
              <a:ext cx="2584312" cy="1015663"/>
            </a:xfrm>
            <a:prstGeom prst="rect">
              <a:avLst/>
            </a:prstGeom>
            <a:noFill/>
          </p:spPr>
          <p:txBody>
            <a:bodyPr wrap="square">
              <a:spAutoFit/>
            </a:bodyPr>
            <a:lstStyle/>
            <a:p>
              <a:pPr algn="ctr"/>
              <a:r>
                <a:rPr lang="en-GB" sz="6000">
                  <a:solidFill>
                    <a:srgbClr val="5DBBF2"/>
                  </a:solidFill>
                  <a:latin typeface="Impact" panose="020B0806030902050204" pitchFamily="34" charset="0"/>
                </a:rPr>
                <a:t>595</a:t>
              </a:r>
            </a:p>
          </p:txBody>
        </p:sp>
        <p:sp>
          <p:nvSpPr>
            <p:cNvPr id="25" name="TextBox 24">
              <a:extLst>
                <a:ext uri="{FF2B5EF4-FFF2-40B4-BE49-F238E27FC236}">
                  <a16:creationId xmlns:a16="http://schemas.microsoft.com/office/drawing/2014/main" id="{C1788F0B-4567-00A6-16EB-960C1B65E7FF}"/>
                </a:ext>
              </a:extLst>
            </p:cNvPr>
            <p:cNvSpPr txBox="1"/>
            <p:nvPr/>
          </p:nvSpPr>
          <p:spPr>
            <a:xfrm>
              <a:off x="8928838" y="5696396"/>
              <a:ext cx="2534256" cy="369332"/>
            </a:xfrm>
            <a:prstGeom prst="rect">
              <a:avLst/>
            </a:prstGeom>
            <a:noFill/>
          </p:spPr>
          <p:txBody>
            <a:bodyPr wrap="square">
              <a:spAutoFit/>
            </a:bodyPr>
            <a:lstStyle/>
            <a:p>
              <a:pPr algn="ctr"/>
              <a:r>
                <a:rPr lang="en-GB" sz="1800">
                  <a:solidFill>
                    <a:srgbClr val="5DBBF2"/>
                  </a:solidFill>
                  <a:latin typeface="Impact" panose="020B0806030902050204" pitchFamily="34" charset="0"/>
                </a:rPr>
                <a:t>million</a:t>
              </a:r>
            </a:p>
          </p:txBody>
        </p:sp>
      </p:grpSp>
      <p:sp>
        <p:nvSpPr>
          <p:cNvPr id="33" name="Rounded Rectangle 32">
            <a:extLst>
              <a:ext uri="{FF2B5EF4-FFF2-40B4-BE49-F238E27FC236}">
                <a16:creationId xmlns:a16="http://schemas.microsoft.com/office/drawing/2014/main" id="{804BFF03-503C-8A71-3D66-F294967B350B}"/>
              </a:ext>
            </a:extLst>
          </p:cNvPr>
          <p:cNvSpPr/>
          <p:nvPr/>
        </p:nvSpPr>
        <p:spPr>
          <a:xfrm>
            <a:off x="1959119" y="1919844"/>
            <a:ext cx="5499984" cy="738466"/>
          </a:xfrm>
          <a:prstGeom prst="roundRect">
            <a:avLst/>
          </a:prstGeom>
          <a:solidFill>
            <a:srgbClr val="10244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en-SG" sz="2000" b="1">
                <a:solidFill>
                  <a:schemeClr val="bg1"/>
                </a:solidFill>
                <a:ea typeface="+mn-lt"/>
                <a:cs typeface="+mn-lt"/>
              </a:rPr>
              <a:t>Of patients experience </a:t>
            </a:r>
            <a:r>
              <a:rPr lang="en-SG" sz="2000" b="1">
                <a:solidFill>
                  <a:srgbClr val="5EC9F4"/>
                </a:solidFill>
                <a:ea typeface="+mn-lt"/>
                <a:cs typeface="+mn-lt"/>
              </a:rPr>
              <a:t>walking difficulties </a:t>
            </a:r>
            <a:endParaRPr lang="en-SG" sz="2000" b="1">
              <a:solidFill>
                <a:srgbClr val="5EC9F4"/>
              </a:solidFill>
            </a:endParaRPr>
          </a:p>
        </p:txBody>
      </p:sp>
      <p:sp>
        <p:nvSpPr>
          <p:cNvPr id="34" name="TextBox 33">
            <a:extLst>
              <a:ext uri="{FF2B5EF4-FFF2-40B4-BE49-F238E27FC236}">
                <a16:creationId xmlns:a16="http://schemas.microsoft.com/office/drawing/2014/main" id="{F60DBB6A-8D61-4266-1C6E-2794FDEBC5C4}"/>
              </a:ext>
            </a:extLst>
          </p:cNvPr>
          <p:cNvSpPr txBox="1"/>
          <p:nvPr/>
        </p:nvSpPr>
        <p:spPr>
          <a:xfrm>
            <a:off x="616214" y="2141015"/>
            <a:ext cx="676910" cy="369332"/>
          </a:xfrm>
          <a:prstGeom prst="rect">
            <a:avLst/>
          </a:prstGeom>
          <a:noFill/>
        </p:spPr>
        <p:txBody>
          <a:bodyPr wrap="square">
            <a:spAutoFit/>
          </a:bodyPr>
          <a:lstStyle/>
          <a:p>
            <a:r>
              <a:rPr lang="en-US" b="1">
                <a:solidFill>
                  <a:srgbClr val="102440"/>
                </a:solidFill>
                <a:latin typeface="Open Sans" panose="020B0606030504020204" pitchFamily="34" charset="0"/>
                <a:ea typeface="Open Sans" panose="020B0606030504020204" pitchFamily="34" charset="0"/>
                <a:cs typeface="Open Sans" panose="020B0606030504020204" pitchFamily="34" charset="0"/>
              </a:rPr>
              <a:t>80%</a:t>
            </a:r>
          </a:p>
        </p:txBody>
      </p:sp>
      <p:sp>
        <p:nvSpPr>
          <p:cNvPr id="36" name="Rounded Rectangle 35">
            <a:extLst>
              <a:ext uri="{FF2B5EF4-FFF2-40B4-BE49-F238E27FC236}">
                <a16:creationId xmlns:a16="http://schemas.microsoft.com/office/drawing/2014/main" id="{28273176-692A-AB14-AF12-2927DF69DF52}"/>
              </a:ext>
            </a:extLst>
          </p:cNvPr>
          <p:cNvSpPr/>
          <p:nvPr/>
        </p:nvSpPr>
        <p:spPr>
          <a:xfrm>
            <a:off x="1951712" y="3202626"/>
            <a:ext cx="5493114" cy="738466"/>
          </a:xfrm>
          <a:prstGeom prst="roundRect">
            <a:avLst/>
          </a:prstGeom>
          <a:solidFill>
            <a:srgbClr val="10244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en-SG" sz="2000" b="1">
                <a:solidFill>
                  <a:schemeClr val="bg1"/>
                </a:solidFill>
                <a:ea typeface="+mn-lt"/>
                <a:cs typeface="+mn-lt"/>
              </a:rPr>
              <a:t>Report experiencing </a:t>
            </a:r>
            <a:r>
              <a:rPr lang="en-SG" sz="2000" b="1">
                <a:solidFill>
                  <a:srgbClr val="5EC9F4"/>
                </a:solidFill>
                <a:ea typeface="+mn-lt"/>
                <a:cs typeface="+mn-lt"/>
              </a:rPr>
              <a:t>sleep disturbances</a:t>
            </a:r>
            <a:endParaRPr lang="en-SG" sz="2000" b="1">
              <a:solidFill>
                <a:srgbClr val="5EC9F4"/>
              </a:solidFill>
            </a:endParaRPr>
          </a:p>
        </p:txBody>
      </p:sp>
      <p:sp>
        <p:nvSpPr>
          <p:cNvPr id="38" name="Rounded Rectangle 37">
            <a:extLst>
              <a:ext uri="{FF2B5EF4-FFF2-40B4-BE49-F238E27FC236}">
                <a16:creationId xmlns:a16="http://schemas.microsoft.com/office/drawing/2014/main" id="{24733F6E-C88A-538F-C9AB-EC53FD9F2224}"/>
              </a:ext>
            </a:extLst>
          </p:cNvPr>
          <p:cNvSpPr/>
          <p:nvPr/>
        </p:nvSpPr>
        <p:spPr>
          <a:xfrm>
            <a:off x="1959119" y="4424483"/>
            <a:ext cx="5493114" cy="738466"/>
          </a:xfrm>
          <a:prstGeom prst="roundRect">
            <a:avLst/>
          </a:prstGeom>
          <a:solidFill>
            <a:srgbClr val="10244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en-SG" sz="2000" b="1">
                <a:solidFill>
                  <a:schemeClr val="bg1"/>
                </a:solidFill>
                <a:ea typeface="+mn-lt"/>
                <a:cs typeface="+mn-lt"/>
              </a:rPr>
              <a:t>Face much higher risk of </a:t>
            </a:r>
            <a:r>
              <a:rPr lang="en-SG" sz="2000" b="1">
                <a:solidFill>
                  <a:srgbClr val="5EC9F4"/>
                </a:solidFill>
                <a:ea typeface="+mn-lt"/>
                <a:cs typeface="+mn-lt"/>
              </a:rPr>
              <a:t>social isolation</a:t>
            </a:r>
            <a:endParaRPr lang="en-SG" sz="2000" b="1">
              <a:solidFill>
                <a:srgbClr val="5EC9F4"/>
              </a:solidFill>
            </a:endParaRPr>
          </a:p>
        </p:txBody>
      </p:sp>
      <p:sp>
        <p:nvSpPr>
          <p:cNvPr id="40" name="Doughnut 39">
            <a:extLst>
              <a:ext uri="{FF2B5EF4-FFF2-40B4-BE49-F238E27FC236}">
                <a16:creationId xmlns:a16="http://schemas.microsoft.com/office/drawing/2014/main" id="{9FA115E5-779B-B745-22BD-A3E7417BD7D7}"/>
              </a:ext>
            </a:extLst>
          </p:cNvPr>
          <p:cNvSpPr/>
          <p:nvPr/>
        </p:nvSpPr>
        <p:spPr>
          <a:xfrm>
            <a:off x="468669" y="1842325"/>
            <a:ext cx="972000" cy="972000"/>
          </a:xfrm>
          <a:prstGeom prst="donut">
            <a:avLst>
              <a:gd name="adj" fmla="val 1202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c 40">
            <a:extLst>
              <a:ext uri="{FF2B5EF4-FFF2-40B4-BE49-F238E27FC236}">
                <a16:creationId xmlns:a16="http://schemas.microsoft.com/office/drawing/2014/main" id="{BCA5F1AB-3463-5221-14BE-90CDD339C70F}"/>
              </a:ext>
            </a:extLst>
          </p:cNvPr>
          <p:cNvSpPr/>
          <p:nvPr/>
        </p:nvSpPr>
        <p:spPr>
          <a:xfrm>
            <a:off x="522669" y="1893681"/>
            <a:ext cx="864000" cy="864000"/>
          </a:xfrm>
          <a:prstGeom prst="arc">
            <a:avLst>
              <a:gd name="adj1" fmla="val 16200000"/>
              <a:gd name="adj2" fmla="val 13438172"/>
            </a:avLst>
          </a:prstGeom>
          <a:ln w="127000">
            <a:solidFill>
              <a:srgbClr val="1024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80860333-DA87-4558-CC3C-6556B907DC0B}"/>
              </a:ext>
            </a:extLst>
          </p:cNvPr>
          <p:cNvSpPr txBox="1"/>
          <p:nvPr/>
        </p:nvSpPr>
        <p:spPr>
          <a:xfrm>
            <a:off x="616214" y="3375178"/>
            <a:ext cx="676910" cy="369332"/>
          </a:xfrm>
          <a:prstGeom prst="rect">
            <a:avLst/>
          </a:prstGeom>
          <a:noFill/>
        </p:spPr>
        <p:txBody>
          <a:bodyPr wrap="square">
            <a:spAutoFit/>
          </a:bodyPr>
          <a:lstStyle/>
          <a:p>
            <a:r>
              <a:rPr lang="en-US" b="1">
                <a:solidFill>
                  <a:srgbClr val="102440"/>
                </a:solidFill>
                <a:latin typeface="Open Sans" panose="020B0606030504020204" pitchFamily="34" charset="0"/>
                <a:ea typeface="Open Sans" panose="020B0606030504020204" pitchFamily="34" charset="0"/>
                <a:cs typeface="Open Sans" panose="020B0606030504020204" pitchFamily="34" charset="0"/>
              </a:rPr>
              <a:t>77%</a:t>
            </a:r>
          </a:p>
        </p:txBody>
      </p:sp>
      <p:sp>
        <p:nvSpPr>
          <p:cNvPr id="43" name="Doughnut 42">
            <a:extLst>
              <a:ext uri="{FF2B5EF4-FFF2-40B4-BE49-F238E27FC236}">
                <a16:creationId xmlns:a16="http://schemas.microsoft.com/office/drawing/2014/main" id="{B79EA7E6-5D0C-990A-3A01-93FA3C96A3D1}"/>
              </a:ext>
            </a:extLst>
          </p:cNvPr>
          <p:cNvSpPr/>
          <p:nvPr/>
        </p:nvSpPr>
        <p:spPr>
          <a:xfrm>
            <a:off x="468669" y="3076488"/>
            <a:ext cx="972000" cy="972000"/>
          </a:xfrm>
          <a:prstGeom prst="donut">
            <a:avLst>
              <a:gd name="adj" fmla="val 1202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Arc 43">
            <a:extLst>
              <a:ext uri="{FF2B5EF4-FFF2-40B4-BE49-F238E27FC236}">
                <a16:creationId xmlns:a16="http://schemas.microsoft.com/office/drawing/2014/main" id="{92C435A9-EF56-730C-4EBC-E82854CE8F79}"/>
              </a:ext>
            </a:extLst>
          </p:cNvPr>
          <p:cNvSpPr/>
          <p:nvPr/>
        </p:nvSpPr>
        <p:spPr>
          <a:xfrm>
            <a:off x="522669" y="3127844"/>
            <a:ext cx="864000" cy="864000"/>
          </a:xfrm>
          <a:prstGeom prst="arc">
            <a:avLst>
              <a:gd name="adj1" fmla="val 16200000"/>
              <a:gd name="adj2" fmla="val 11666894"/>
            </a:avLst>
          </a:prstGeom>
          <a:ln w="127000">
            <a:solidFill>
              <a:srgbClr val="1024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AA5A33B4-44A9-429F-0172-437F7DA15E1F}"/>
              </a:ext>
            </a:extLst>
          </p:cNvPr>
          <p:cNvSpPr txBox="1"/>
          <p:nvPr/>
        </p:nvSpPr>
        <p:spPr>
          <a:xfrm>
            <a:off x="621425" y="4610173"/>
            <a:ext cx="676910" cy="369332"/>
          </a:xfrm>
          <a:prstGeom prst="rect">
            <a:avLst/>
          </a:prstGeom>
          <a:noFill/>
        </p:spPr>
        <p:txBody>
          <a:bodyPr wrap="square">
            <a:spAutoFit/>
          </a:bodyPr>
          <a:lstStyle/>
          <a:p>
            <a:r>
              <a:rPr lang="en-US" b="1">
                <a:solidFill>
                  <a:srgbClr val="102440"/>
                </a:solidFill>
                <a:latin typeface="Open Sans" panose="020B0606030504020204" pitchFamily="34" charset="0"/>
                <a:ea typeface="Open Sans" panose="020B0606030504020204" pitchFamily="34" charset="0"/>
                <a:cs typeface="Open Sans" panose="020B0606030504020204" pitchFamily="34" charset="0"/>
              </a:rPr>
              <a:t>47%</a:t>
            </a:r>
          </a:p>
        </p:txBody>
      </p:sp>
      <p:sp>
        <p:nvSpPr>
          <p:cNvPr id="58" name="Arc 57">
            <a:extLst>
              <a:ext uri="{FF2B5EF4-FFF2-40B4-BE49-F238E27FC236}">
                <a16:creationId xmlns:a16="http://schemas.microsoft.com/office/drawing/2014/main" id="{0685ABAD-90BC-6B30-87FA-97013CD7D131}"/>
              </a:ext>
            </a:extLst>
          </p:cNvPr>
          <p:cNvSpPr/>
          <p:nvPr/>
        </p:nvSpPr>
        <p:spPr>
          <a:xfrm>
            <a:off x="522669" y="4358727"/>
            <a:ext cx="864000" cy="864000"/>
          </a:xfrm>
          <a:prstGeom prst="arc">
            <a:avLst>
              <a:gd name="adj1" fmla="val 16317695"/>
              <a:gd name="adj2" fmla="val 9636779"/>
            </a:avLst>
          </a:prstGeom>
          <a:ln w="127000">
            <a:solidFill>
              <a:srgbClr val="10244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E2C6EF6-D938-AAAD-14D0-606FE0B44985}"/>
              </a:ext>
            </a:extLst>
          </p:cNvPr>
          <p:cNvSpPr/>
          <p:nvPr/>
        </p:nvSpPr>
        <p:spPr>
          <a:xfrm>
            <a:off x="522669" y="4337583"/>
            <a:ext cx="864000" cy="885143"/>
          </a:xfrm>
          <a:prstGeom prst="arc">
            <a:avLst>
              <a:gd name="adj1" fmla="val 4640169"/>
              <a:gd name="adj2" fmla="val 9698282"/>
            </a:avLst>
          </a:prstGeom>
          <a:noFill/>
          <a:ln w="1397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Doughnut 59">
            <a:extLst>
              <a:ext uri="{FF2B5EF4-FFF2-40B4-BE49-F238E27FC236}">
                <a16:creationId xmlns:a16="http://schemas.microsoft.com/office/drawing/2014/main" id="{5EC52ABE-49CC-E892-AFB2-524DCF87A4E2}"/>
              </a:ext>
            </a:extLst>
          </p:cNvPr>
          <p:cNvSpPr/>
          <p:nvPr/>
        </p:nvSpPr>
        <p:spPr>
          <a:xfrm>
            <a:off x="473880" y="4311483"/>
            <a:ext cx="972000" cy="968400"/>
          </a:xfrm>
          <a:prstGeom prst="donut">
            <a:avLst>
              <a:gd name="adj" fmla="val 1202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1949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00" fill="hold"/>
                                        <p:tgtEl>
                                          <p:spTgt spid="7"/>
                                        </p:tgtEl>
                                        <p:attrNameLst>
                                          <p:attrName>ppt_x</p:attrName>
                                        </p:attrNameLst>
                                      </p:cBhvr>
                                      <p:tavLst>
                                        <p:tav tm="0">
                                          <p:val>
                                            <p:strVal val="#ppt_x"/>
                                          </p:val>
                                        </p:tav>
                                        <p:tav tm="100000">
                                          <p:val>
                                            <p:strVal val="#ppt_x"/>
                                          </p:val>
                                        </p:tav>
                                      </p:tavLst>
                                    </p:anim>
                                    <p:anim calcmode="lin" valueType="num">
                                      <p:cBhvr additive="base">
                                        <p:cTn id="15" dur="200" fill="hold"/>
                                        <p:tgtEl>
                                          <p:spTgt spid="7"/>
                                        </p:tgtEl>
                                        <p:attrNameLst>
                                          <p:attrName>ppt_y</p:attrName>
                                        </p:attrNameLst>
                                      </p:cBhvr>
                                      <p:tavLst>
                                        <p:tav tm="0">
                                          <p:val>
                                            <p:strVal val="0-#ppt_h/2"/>
                                          </p:val>
                                        </p:tav>
                                        <p:tav tm="100000">
                                          <p:val>
                                            <p:strVal val="#ppt_y"/>
                                          </p:val>
                                        </p:tav>
                                      </p:tavLst>
                                    </p:anim>
                                  </p:childTnLst>
                                </p:cTn>
                              </p:par>
                            </p:childTnLst>
                          </p:cTn>
                        </p:par>
                        <p:par>
                          <p:cTn id="16" fill="hold">
                            <p:stCondLst>
                              <p:cond delay="700"/>
                            </p:stCondLst>
                            <p:childTnLst>
                              <p:par>
                                <p:cTn id="17" presetID="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00" fill="hold"/>
                                        <p:tgtEl>
                                          <p:spTgt spid="9"/>
                                        </p:tgtEl>
                                        <p:attrNameLst>
                                          <p:attrName>ppt_x</p:attrName>
                                        </p:attrNameLst>
                                      </p:cBhvr>
                                      <p:tavLst>
                                        <p:tav tm="0">
                                          <p:val>
                                            <p:strVal val="#ppt_x"/>
                                          </p:val>
                                        </p:tav>
                                        <p:tav tm="100000">
                                          <p:val>
                                            <p:strVal val="#ppt_x"/>
                                          </p:val>
                                        </p:tav>
                                      </p:tavLst>
                                    </p:anim>
                                    <p:anim calcmode="lin" valueType="num">
                                      <p:cBhvr additive="base">
                                        <p:cTn id="20" dur="2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900"/>
                            </p:stCondLst>
                            <p:childTnLst>
                              <p:par>
                                <p:cTn id="22" presetID="2" presetClass="entr" presetSubtype="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200" fill="hold"/>
                                        <p:tgtEl>
                                          <p:spTgt spid="12"/>
                                        </p:tgtEl>
                                        <p:attrNameLst>
                                          <p:attrName>ppt_x</p:attrName>
                                        </p:attrNameLst>
                                      </p:cBhvr>
                                      <p:tavLst>
                                        <p:tav tm="0">
                                          <p:val>
                                            <p:strVal val="#ppt_x"/>
                                          </p:val>
                                        </p:tav>
                                        <p:tav tm="100000">
                                          <p:val>
                                            <p:strVal val="#ppt_x"/>
                                          </p:val>
                                        </p:tav>
                                      </p:tavLst>
                                    </p:anim>
                                    <p:anim calcmode="lin" valueType="num">
                                      <p:cBhvr additive="base">
                                        <p:cTn id="25" dur="200" fill="hold"/>
                                        <p:tgtEl>
                                          <p:spTgt spid="12"/>
                                        </p:tgtEl>
                                        <p:attrNameLst>
                                          <p:attrName>ppt_y</p:attrName>
                                        </p:attrNameLst>
                                      </p:cBhvr>
                                      <p:tavLst>
                                        <p:tav tm="0">
                                          <p:val>
                                            <p:strVal val="0-#ppt_h/2"/>
                                          </p:val>
                                        </p:tav>
                                        <p:tav tm="100000">
                                          <p:val>
                                            <p:strVal val="#ppt_y"/>
                                          </p:val>
                                        </p:tav>
                                      </p:tavLst>
                                    </p:anim>
                                  </p:childTnLst>
                                </p:cTn>
                              </p:par>
                            </p:childTnLst>
                          </p:cTn>
                        </p:par>
                        <p:par>
                          <p:cTn id="26" fill="hold">
                            <p:stCondLst>
                              <p:cond delay="1100"/>
                            </p:stCondLst>
                            <p:childTnLst>
                              <p:par>
                                <p:cTn id="27" presetID="2" presetClass="entr" presetSubtype="1"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200" fill="hold"/>
                                        <p:tgtEl>
                                          <p:spTgt spid="18"/>
                                        </p:tgtEl>
                                        <p:attrNameLst>
                                          <p:attrName>ppt_x</p:attrName>
                                        </p:attrNameLst>
                                      </p:cBhvr>
                                      <p:tavLst>
                                        <p:tav tm="0">
                                          <p:val>
                                            <p:strVal val="#ppt_x"/>
                                          </p:val>
                                        </p:tav>
                                        <p:tav tm="100000">
                                          <p:val>
                                            <p:strVal val="#ppt_x"/>
                                          </p:val>
                                        </p:tav>
                                      </p:tavLst>
                                    </p:anim>
                                    <p:anim calcmode="lin" valueType="num">
                                      <p:cBhvr additive="base">
                                        <p:cTn id="30" dur="2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1300"/>
                            </p:stCondLst>
                            <p:childTnLst>
                              <p:par>
                                <p:cTn id="32" presetID="2" presetClass="entr" presetSubtype="1"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200" fill="hold"/>
                                        <p:tgtEl>
                                          <p:spTgt spid="16"/>
                                        </p:tgtEl>
                                        <p:attrNameLst>
                                          <p:attrName>ppt_x</p:attrName>
                                        </p:attrNameLst>
                                      </p:cBhvr>
                                      <p:tavLst>
                                        <p:tav tm="0">
                                          <p:val>
                                            <p:strVal val="#ppt_x"/>
                                          </p:val>
                                        </p:tav>
                                        <p:tav tm="100000">
                                          <p:val>
                                            <p:strVal val="#ppt_x"/>
                                          </p:val>
                                        </p:tav>
                                      </p:tavLst>
                                    </p:anim>
                                    <p:anim calcmode="lin" valueType="num">
                                      <p:cBhvr additive="base">
                                        <p:cTn id="35" dur="200" fill="hold"/>
                                        <p:tgtEl>
                                          <p:spTgt spid="16"/>
                                        </p:tgtEl>
                                        <p:attrNameLst>
                                          <p:attrName>ppt_y</p:attrName>
                                        </p:attrNameLst>
                                      </p:cBhvr>
                                      <p:tavLst>
                                        <p:tav tm="0">
                                          <p:val>
                                            <p:strVal val="0-#ppt_h/2"/>
                                          </p:val>
                                        </p:tav>
                                        <p:tav tm="100000">
                                          <p:val>
                                            <p:strVal val="#ppt_y"/>
                                          </p:val>
                                        </p:tav>
                                      </p:tavLst>
                                    </p:anim>
                                  </p:childTnLst>
                                </p:cTn>
                              </p:par>
                            </p:childTnLst>
                          </p:cTn>
                        </p:par>
                        <p:par>
                          <p:cTn id="36" fill="hold">
                            <p:stCondLst>
                              <p:cond delay="1500"/>
                            </p:stCondLst>
                            <p:childTnLst>
                              <p:par>
                                <p:cTn id="37" presetID="2" presetClass="entr" presetSubtype="1"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200" fill="hold"/>
                                        <p:tgtEl>
                                          <p:spTgt spid="21"/>
                                        </p:tgtEl>
                                        <p:attrNameLst>
                                          <p:attrName>ppt_x</p:attrName>
                                        </p:attrNameLst>
                                      </p:cBhvr>
                                      <p:tavLst>
                                        <p:tav tm="0">
                                          <p:val>
                                            <p:strVal val="#ppt_x"/>
                                          </p:val>
                                        </p:tav>
                                        <p:tav tm="100000">
                                          <p:val>
                                            <p:strVal val="#ppt_x"/>
                                          </p:val>
                                        </p:tav>
                                      </p:tavLst>
                                    </p:anim>
                                    <p:anim calcmode="lin" valueType="num">
                                      <p:cBhvr additive="base">
                                        <p:cTn id="40" dur="200" fill="hold"/>
                                        <p:tgtEl>
                                          <p:spTgt spid="21"/>
                                        </p:tgtEl>
                                        <p:attrNameLst>
                                          <p:attrName>ppt_y</p:attrName>
                                        </p:attrNameLst>
                                      </p:cBhvr>
                                      <p:tavLst>
                                        <p:tav tm="0">
                                          <p:val>
                                            <p:strVal val="0-#ppt_h/2"/>
                                          </p:val>
                                        </p:tav>
                                        <p:tav tm="100000">
                                          <p:val>
                                            <p:strVal val="#ppt_y"/>
                                          </p:val>
                                        </p:tav>
                                      </p:tavLst>
                                    </p:anim>
                                  </p:childTnLst>
                                </p:cTn>
                              </p:par>
                            </p:childTnLst>
                          </p:cTn>
                        </p:par>
                        <p:par>
                          <p:cTn id="41" fill="hold">
                            <p:stCondLst>
                              <p:cond delay="1700"/>
                            </p:stCondLst>
                            <p:childTnLst>
                              <p:par>
                                <p:cTn id="42" presetID="2" presetClass="entr" presetSubtype="1"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200" fill="hold"/>
                                        <p:tgtEl>
                                          <p:spTgt spid="15"/>
                                        </p:tgtEl>
                                        <p:attrNameLst>
                                          <p:attrName>ppt_x</p:attrName>
                                        </p:attrNameLst>
                                      </p:cBhvr>
                                      <p:tavLst>
                                        <p:tav tm="0">
                                          <p:val>
                                            <p:strVal val="#ppt_x"/>
                                          </p:val>
                                        </p:tav>
                                        <p:tav tm="100000">
                                          <p:val>
                                            <p:strVal val="#ppt_x"/>
                                          </p:val>
                                        </p:tav>
                                      </p:tavLst>
                                    </p:anim>
                                    <p:anim calcmode="lin" valueType="num">
                                      <p:cBhvr additive="base">
                                        <p:cTn id="45" dur="200" fill="hold"/>
                                        <p:tgtEl>
                                          <p:spTgt spid="15"/>
                                        </p:tgtEl>
                                        <p:attrNameLst>
                                          <p:attrName>ppt_y</p:attrName>
                                        </p:attrNameLst>
                                      </p:cBhvr>
                                      <p:tavLst>
                                        <p:tav tm="0">
                                          <p:val>
                                            <p:strVal val="0-#ppt_h/2"/>
                                          </p:val>
                                        </p:tav>
                                        <p:tav tm="100000">
                                          <p:val>
                                            <p:strVal val="#ppt_y"/>
                                          </p:val>
                                        </p:tav>
                                      </p:tavLst>
                                    </p:anim>
                                  </p:childTnLst>
                                </p:cTn>
                              </p:par>
                            </p:childTnLst>
                          </p:cTn>
                        </p:par>
                        <p:par>
                          <p:cTn id="46" fill="hold">
                            <p:stCondLst>
                              <p:cond delay="1900"/>
                            </p:stCondLst>
                            <p:childTnLst>
                              <p:par>
                                <p:cTn id="47" presetID="2" presetClass="entr" presetSubtype="1"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200" fill="hold"/>
                                        <p:tgtEl>
                                          <p:spTgt spid="23"/>
                                        </p:tgtEl>
                                        <p:attrNameLst>
                                          <p:attrName>ppt_x</p:attrName>
                                        </p:attrNameLst>
                                      </p:cBhvr>
                                      <p:tavLst>
                                        <p:tav tm="0">
                                          <p:val>
                                            <p:strVal val="#ppt_x"/>
                                          </p:val>
                                        </p:tav>
                                        <p:tav tm="100000">
                                          <p:val>
                                            <p:strVal val="#ppt_x"/>
                                          </p:val>
                                        </p:tav>
                                      </p:tavLst>
                                    </p:anim>
                                    <p:anim calcmode="lin" valueType="num">
                                      <p:cBhvr additive="base">
                                        <p:cTn id="50" dur="2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E0A09B8-EFD0-120B-D5AF-469A87AFE81A}"/>
              </a:ext>
            </a:extLst>
          </p:cNvPr>
          <p:cNvGraphicFramePr>
            <a:graphicFrameLocks noGrp="1"/>
          </p:cNvGraphicFramePr>
          <p:nvPr>
            <p:extLst>
              <p:ext uri="{D42A27DB-BD31-4B8C-83A1-F6EECF244321}">
                <p14:modId xmlns:p14="http://schemas.microsoft.com/office/powerpoint/2010/main" val="235043194"/>
              </p:ext>
            </p:extLst>
          </p:nvPr>
        </p:nvGraphicFramePr>
        <p:xfrm>
          <a:off x="558198" y="1126768"/>
          <a:ext cx="11075604" cy="5524244"/>
        </p:xfrm>
        <a:graphic>
          <a:graphicData uri="http://schemas.openxmlformats.org/drawingml/2006/table">
            <a:tbl>
              <a:tblPr/>
              <a:tblGrid>
                <a:gridCol w="2768901">
                  <a:extLst>
                    <a:ext uri="{9D8B030D-6E8A-4147-A177-3AD203B41FA5}">
                      <a16:colId xmlns:a16="http://schemas.microsoft.com/office/drawing/2014/main" val="727341698"/>
                    </a:ext>
                  </a:extLst>
                </a:gridCol>
                <a:gridCol w="2768901">
                  <a:extLst>
                    <a:ext uri="{9D8B030D-6E8A-4147-A177-3AD203B41FA5}">
                      <a16:colId xmlns:a16="http://schemas.microsoft.com/office/drawing/2014/main" val="2082267040"/>
                    </a:ext>
                  </a:extLst>
                </a:gridCol>
                <a:gridCol w="2768901">
                  <a:extLst>
                    <a:ext uri="{9D8B030D-6E8A-4147-A177-3AD203B41FA5}">
                      <a16:colId xmlns:a16="http://schemas.microsoft.com/office/drawing/2014/main" val="2837813054"/>
                    </a:ext>
                  </a:extLst>
                </a:gridCol>
                <a:gridCol w="2768901">
                  <a:extLst>
                    <a:ext uri="{9D8B030D-6E8A-4147-A177-3AD203B41FA5}">
                      <a16:colId xmlns:a16="http://schemas.microsoft.com/office/drawing/2014/main" val="2679532391"/>
                    </a:ext>
                  </a:extLst>
                </a:gridCol>
              </a:tblGrid>
              <a:tr h="364474">
                <a:tc>
                  <a:txBody>
                    <a:bodyPr/>
                    <a:lstStyle/>
                    <a:p>
                      <a:pPr algn="ctr">
                        <a:buNone/>
                      </a:pPr>
                      <a:r>
                        <a:rPr lang="en-SG" sz="1800" b="1">
                          <a:solidFill>
                            <a:schemeClr val="bg1"/>
                          </a:solidFill>
                        </a:rPr>
                        <a:t>Category</a:t>
                      </a:r>
                      <a:endParaRPr lang="en-SG" sz="1800">
                        <a:solidFill>
                          <a:schemeClr val="bg1"/>
                        </a:solidFill>
                      </a:endParaRP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buNone/>
                      </a:pPr>
                      <a:r>
                        <a:rPr lang="en-SG" sz="1800" b="1">
                          <a:solidFill>
                            <a:schemeClr val="bg1"/>
                          </a:solidFill>
                        </a:rPr>
                        <a:t>Quell (</a:t>
                      </a:r>
                      <a:r>
                        <a:rPr lang="en-SG" sz="1800" b="1" err="1">
                          <a:solidFill>
                            <a:schemeClr val="bg1"/>
                          </a:solidFill>
                        </a:rPr>
                        <a:t>Neurometrix</a:t>
                      </a:r>
                      <a:r>
                        <a:rPr lang="en-SG" sz="1800" b="1">
                          <a:solidFill>
                            <a:schemeClr val="bg1"/>
                          </a:solidFill>
                        </a:rPr>
                        <a:t>)</a:t>
                      </a:r>
                      <a:endParaRPr lang="en-SG" sz="1800">
                        <a:solidFill>
                          <a:schemeClr val="bg1"/>
                        </a:solidFill>
                      </a:endParaRP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buNone/>
                      </a:pPr>
                      <a:r>
                        <a:rPr lang="en-SG" sz="1800" b="1" err="1">
                          <a:solidFill>
                            <a:schemeClr val="bg1"/>
                          </a:solidFill>
                        </a:rPr>
                        <a:t>Neurostride</a:t>
                      </a:r>
                      <a:endParaRPr lang="en-SG" sz="1800">
                        <a:solidFill>
                          <a:schemeClr val="bg1"/>
                        </a:solidFill>
                      </a:endParaRP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buNone/>
                      </a:pPr>
                      <a:r>
                        <a:rPr lang="en-SG" sz="1800" b="1">
                          <a:solidFill>
                            <a:schemeClr val="bg1"/>
                          </a:solidFill>
                        </a:rPr>
                        <a:t>Inspiration/Impact</a:t>
                      </a:r>
                      <a:endParaRPr lang="en-SG" sz="1800">
                        <a:solidFill>
                          <a:schemeClr val="bg1"/>
                        </a:solidFill>
                      </a:endParaRP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970372868"/>
                  </a:ext>
                </a:extLst>
              </a:tr>
              <a:tr h="577218">
                <a:tc>
                  <a:txBody>
                    <a:bodyPr/>
                    <a:lstStyle/>
                    <a:p>
                      <a:pPr algn="ctr">
                        <a:buNone/>
                      </a:pPr>
                      <a:r>
                        <a:rPr lang="en-SG" sz="1800" b="1"/>
                        <a:t>Electrical Stimulation</a:t>
                      </a:r>
                      <a:endParaRPr lang="en-SG" sz="1800"/>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Uses TENS/NMES for pain relief via wearable stimulator</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Uses NMES to activate muscles and improve gait stability</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Proves wearable electrical therapy can be safe, effective, and user-friendly</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9526117"/>
                  </a:ext>
                </a:extLst>
              </a:tr>
              <a:tr h="577218">
                <a:tc>
                  <a:txBody>
                    <a:bodyPr/>
                    <a:lstStyle/>
                    <a:p>
                      <a:pPr algn="ctr">
                        <a:buNone/>
                      </a:pPr>
                      <a:r>
                        <a:rPr lang="en-SG" sz="1800" b="1"/>
                        <a:t>Sensor Adaptation</a:t>
                      </a:r>
                      <a:endParaRPr lang="en-SG" sz="1800"/>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Tracks usage and activity; adjusts stimulation patterns accordingly</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Real-time EMG &amp; IMU data used for adaptive stimulation or feedback</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Inspired use of responsive stimulation based on physiological input</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559749"/>
                  </a:ext>
                </a:extLst>
              </a:tr>
              <a:tr h="710422">
                <a:tc>
                  <a:txBody>
                    <a:bodyPr/>
                    <a:lstStyle/>
                    <a:p>
                      <a:pPr algn="ctr">
                        <a:buNone/>
                      </a:pPr>
                      <a:r>
                        <a:rPr lang="en-SG" sz="1800" b="1"/>
                        <a:t>Smartphone Integration</a:t>
                      </a:r>
                      <a:endParaRPr lang="en-SG" sz="1800"/>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Mobile app controls intensity, logs data, shows usage history</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Phone app handles real-time inference, displays gait insights, syncs to cloud</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Validates the importance of a smartphone companion to improve usability</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9572494"/>
                  </a:ext>
                </a:extLst>
              </a:tr>
              <a:tr h="577218">
                <a:tc>
                  <a:txBody>
                    <a:bodyPr/>
                    <a:lstStyle/>
                    <a:p>
                      <a:pPr algn="ctr">
                        <a:buNone/>
                      </a:pPr>
                      <a:r>
                        <a:rPr lang="en-SG" sz="1800" b="1"/>
                        <a:t>Hybrid Local–Cloud Architecture</a:t>
                      </a:r>
                      <a:endParaRPr lang="en-SG" sz="1800"/>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Stimulation runs on-device; data uploaded for insights and updates</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Inference on phone; periodic cloud syncing for personalized retraining</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Inspired cost-saving and privacy-focused architecture, balancing local/cloud</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397433"/>
                  </a:ext>
                </a:extLst>
              </a:tr>
              <a:tr h="577218">
                <a:tc>
                  <a:txBody>
                    <a:bodyPr/>
                    <a:lstStyle/>
                    <a:p>
                      <a:pPr algn="ctr">
                        <a:buNone/>
                      </a:pPr>
                      <a:r>
                        <a:rPr lang="en-SG" sz="1800" b="1"/>
                        <a:t>Personalized Feedback</a:t>
                      </a:r>
                      <a:endParaRPr lang="en-SG" sz="1800"/>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Adjusts therapy based on user data and reported outcomes</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Personalized gait model updates from clinical/real-world data</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SG" sz="1800" b="0"/>
                        <a:t>Validated that personalized neuromodulation improves outcomes</a:t>
                      </a:r>
                    </a:p>
                  </a:txBody>
                  <a:tcPr marL="44401" marR="44401" marT="22201" marB="222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3763169"/>
                  </a:ext>
                </a:extLst>
              </a:tr>
            </a:tbl>
          </a:graphicData>
        </a:graphic>
      </p:graphicFrame>
      <p:sp>
        <p:nvSpPr>
          <p:cNvPr id="3" name="TextBox 2">
            <a:extLst>
              <a:ext uri="{FF2B5EF4-FFF2-40B4-BE49-F238E27FC236}">
                <a16:creationId xmlns:a16="http://schemas.microsoft.com/office/drawing/2014/main" id="{468ABE4D-F093-5657-3A01-ADB4D3BBE292}"/>
              </a:ext>
            </a:extLst>
          </p:cNvPr>
          <p:cNvSpPr txBox="1"/>
          <p:nvPr/>
        </p:nvSpPr>
        <p:spPr>
          <a:xfrm>
            <a:off x="361870" y="334542"/>
            <a:ext cx="9276398"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Is there any case study to prove how feasible </a:t>
            </a:r>
            <a:r>
              <a:rPr lang="en-US" sz="2400" err="1">
                <a:solidFill>
                  <a:srgbClr val="112541"/>
                </a:solidFill>
                <a:latin typeface="Aharoni"/>
                <a:cs typeface="Aharoni"/>
              </a:rPr>
              <a:t>Neurostride</a:t>
            </a:r>
            <a:r>
              <a:rPr lang="en-US" sz="2400">
                <a:solidFill>
                  <a:srgbClr val="112541"/>
                </a:solidFill>
                <a:latin typeface="Aharoni"/>
                <a:cs typeface="Aharoni"/>
              </a:rPr>
              <a:t> is?</a:t>
            </a:r>
            <a:endParaRPr lang="en-US"/>
          </a:p>
        </p:txBody>
      </p:sp>
    </p:spTree>
    <p:extLst>
      <p:ext uri="{BB962C8B-B14F-4D97-AF65-F5344CB8AC3E}">
        <p14:creationId xmlns:p14="http://schemas.microsoft.com/office/powerpoint/2010/main" val="2919455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A02E2-5CF1-05EA-3140-D86A2EC172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FFBC05-7C11-30AD-1F56-D010369DFFBC}"/>
              </a:ext>
            </a:extLst>
          </p:cNvPr>
          <p:cNvSpPr txBox="1"/>
          <p:nvPr/>
        </p:nvSpPr>
        <p:spPr>
          <a:xfrm>
            <a:off x="196770" y="347242"/>
            <a:ext cx="7095281" cy="461665"/>
          </a:xfrm>
          <a:prstGeom prst="rect">
            <a:avLst/>
          </a:prstGeom>
          <a:noFill/>
        </p:spPr>
        <p:txBody>
          <a:bodyPr wrap="square" lIns="91440" tIns="45720" rIns="91440" bIns="45720" rtlCol="0" anchor="t">
            <a:spAutoFit/>
          </a:bodyPr>
          <a:lstStyle/>
          <a:p>
            <a:r>
              <a:rPr lang="en-US" sz="2400">
                <a:solidFill>
                  <a:srgbClr val="112541"/>
                </a:solidFill>
                <a:latin typeface="Aharoni"/>
                <a:cs typeface="Aharoni"/>
              </a:rPr>
              <a:t>Monetary and physical cost of waiting</a:t>
            </a:r>
            <a:endParaRPr lang="en-US"/>
          </a:p>
        </p:txBody>
      </p:sp>
      <p:sp>
        <p:nvSpPr>
          <p:cNvPr id="2" name="TextBox 1">
            <a:extLst>
              <a:ext uri="{FF2B5EF4-FFF2-40B4-BE49-F238E27FC236}">
                <a16:creationId xmlns:a16="http://schemas.microsoft.com/office/drawing/2014/main" id="{EA5A03F6-4D1C-0415-B3E6-FD381E2C9A2C}"/>
              </a:ext>
            </a:extLst>
          </p:cNvPr>
          <p:cNvSpPr txBox="1"/>
          <p:nvPr/>
        </p:nvSpPr>
        <p:spPr>
          <a:xfrm>
            <a:off x="6532049" y="3119382"/>
            <a:ext cx="172510" cy="342932"/>
          </a:xfrm>
          <a:prstGeom prst="rect">
            <a:avLst/>
          </a:prstGeom>
          <a:noFill/>
        </p:spPr>
        <p:txBody>
          <a:bodyPr wrap="none" rtlCol="0">
            <a:spAutoFit/>
          </a:bodyPr>
          <a:lstStyle/>
          <a:p>
            <a:endParaRPr lang="en-US"/>
          </a:p>
        </p:txBody>
      </p:sp>
      <p:sp>
        <p:nvSpPr>
          <p:cNvPr id="20" name="Rounded Rectangle 19">
            <a:extLst>
              <a:ext uri="{FF2B5EF4-FFF2-40B4-BE49-F238E27FC236}">
                <a16:creationId xmlns:a16="http://schemas.microsoft.com/office/drawing/2014/main" id="{EB5F8B15-353A-C81D-3FDA-48FAD579CCC1}"/>
              </a:ext>
            </a:extLst>
          </p:cNvPr>
          <p:cNvSpPr/>
          <p:nvPr/>
        </p:nvSpPr>
        <p:spPr>
          <a:xfrm>
            <a:off x="7370820" y="2030118"/>
            <a:ext cx="3973453" cy="5400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p>
            <a:r>
              <a:rPr lang="en-US" sz="2400"/>
              <a:t>Endure pain</a:t>
            </a:r>
          </a:p>
        </p:txBody>
      </p:sp>
      <p:sp>
        <p:nvSpPr>
          <p:cNvPr id="21" name="Rounded Rectangle 20">
            <a:extLst>
              <a:ext uri="{FF2B5EF4-FFF2-40B4-BE49-F238E27FC236}">
                <a16:creationId xmlns:a16="http://schemas.microsoft.com/office/drawing/2014/main" id="{49FC892A-0422-C2D5-C4B8-1A67EBE2A07C}"/>
              </a:ext>
            </a:extLst>
          </p:cNvPr>
          <p:cNvSpPr/>
          <p:nvPr/>
        </p:nvSpPr>
        <p:spPr>
          <a:xfrm>
            <a:off x="7370820" y="3043188"/>
            <a:ext cx="3973453" cy="5400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p>
            <a:r>
              <a:rPr lang="en-US" sz="2400"/>
              <a:t>Reduced knee function</a:t>
            </a:r>
          </a:p>
        </p:txBody>
      </p:sp>
      <p:sp>
        <p:nvSpPr>
          <p:cNvPr id="22" name="Rounded Rectangle 21">
            <a:extLst>
              <a:ext uri="{FF2B5EF4-FFF2-40B4-BE49-F238E27FC236}">
                <a16:creationId xmlns:a16="http://schemas.microsoft.com/office/drawing/2014/main" id="{1C6857DF-ECD1-5454-4C23-40B53E3F46F4}"/>
              </a:ext>
            </a:extLst>
          </p:cNvPr>
          <p:cNvSpPr/>
          <p:nvPr/>
        </p:nvSpPr>
        <p:spPr>
          <a:xfrm>
            <a:off x="7370820" y="4050441"/>
            <a:ext cx="3973453" cy="5400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rtlCol="0" anchor="ctr"/>
          <a:lstStyle/>
          <a:p>
            <a:r>
              <a:rPr lang="en-US" sz="2400"/>
              <a:t>Declining quality of life</a:t>
            </a:r>
          </a:p>
        </p:txBody>
      </p:sp>
      <p:sp>
        <p:nvSpPr>
          <p:cNvPr id="5" name="TextBox 4">
            <a:extLst>
              <a:ext uri="{FF2B5EF4-FFF2-40B4-BE49-F238E27FC236}">
                <a16:creationId xmlns:a16="http://schemas.microsoft.com/office/drawing/2014/main" id="{E97D5ED2-8BDC-534E-195D-CBD1E81890EA}"/>
              </a:ext>
            </a:extLst>
          </p:cNvPr>
          <p:cNvSpPr txBox="1"/>
          <p:nvPr/>
        </p:nvSpPr>
        <p:spPr>
          <a:xfrm>
            <a:off x="1595894" y="5549245"/>
            <a:ext cx="9000211" cy="569387"/>
          </a:xfrm>
          <a:prstGeom prst="rect">
            <a:avLst/>
          </a:prstGeom>
          <a:noFill/>
        </p:spPr>
        <p:txBody>
          <a:bodyPr wrap="square" lIns="91440" tIns="45720" rIns="91440" bIns="45720" anchor="t">
            <a:spAutoFit/>
          </a:bodyPr>
          <a:lstStyle/>
          <a:p>
            <a:pPr algn="ctr"/>
            <a:r>
              <a:rPr lang="en-SG" sz="1500" i="1">
                <a:solidFill>
                  <a:srgbClr val="000000"/>
                </a:solidFill>
                <a:ea typeface="+mn-lt"/>
                <a:cs typeface="+mn-lt"/>
              </a:rPr>
              <a:t>Sources: </a:t>
            </a:r>
            <a:r>
              <a:rPr lang="en-SG" sz="1500" b="0" i="1">
                <a:solidFill>
                  <a:srgbClr val="000000"/>
                </a:solidFill>
                <a:effectLst/>
                <a:ea typeface="+mn-lt"/>
                <a:cs typeface="+mn-lt"/>
              </a:rPr>
              <a:t>Global Burden of Disease Study 2021,</a:t>
            </a:r>
            <a:r>
              <a:rPr lang="en-SG" sz="1500" i="1">
                <a:solidFill>
                  <a:srgbClr val="000000"/>
                </a:solidFill>
                <a:ea typeface="+mn-lt"/>
                <a:cs typeface="+mn-lt"/>
              </a:rPr>
              <a:t> </a:t>
            </a:r>
            <a:r>
              <a:rPr lang="en-SG" sz="1500" b="0" i="1">
                <a:solidFill>
                  <a:srgbClr val="000000"/>
                </a:solidFill>
                <a:effectLst/>
                <a:ea typeface="+mn-lt"/>
                <a:cs typeface="+mn-lt"/>
              </a:rPr>
              <a:t>The Lancet Rheumatology. Lifetime medical costs of knee osteoarthritis management in the United States, </a:t>
            </a:r>
            <a:r>
              <a:rPr lang="en-SG" sz="1500" i="1">
                <a:solidFill>
                  <a:srgbClr val="000000"/>
                </a:solidFill>
                <a:ea typeface="+mn-lt"/>
                <a:cs typeface="+mn-lt"/>
              </a:rPr>
              <a:t>2015, </a:t>
            </a:r>
            <a:r>
              <a:rPr lang="en-SG" sz="1500" b="0" i="1">
                <a:solidFill>
                  <a:srgbClr val="212121"/>
                </a:solidFill>
                <a:effectLst/>
              </a:rPr>
              <a:t>American College of Rheumatology</a:t>
            </a:r>
            <a:r>
              <a:rPr lang="en-SG" sz="1500" i="1">
                <a:solidFill>
                  <a:srgbClr val="000000"/>
                </a:solidFill>
                <a:ea typeface="+mn-lt"/>
                <a:cs typeface="+mn-lt"/>
              </a:rPr>
              <a:t>. </a:t>
            </a:r>
            <a:endParaRPr lang="en-SG" sz="1500" b="0" i="1">
              <a:solidFill>
                <a:srgbClr val="000000"/>
              </a:solidFill>
              <a:effectLst/>
              <a:ea typeface="+mn-lt"/>
              <a:cs typeface="+mn-lt"/>
            </a:endParaRPr>
          </a:p>
        </p:txBody>
      </p:sp>
      <p:sp>
        <p:nvSpPr>
          <p:cNvPr id="4" name="Rounded Rectangle 3">
            <a:extLst>
              <a:ext uri="{FF2B5EF4-FFF2-40B4-BE49-F238E27FC236}">
                <a16:creationId xmlns:a16="http://schemas.microsoft.com/office/drawing/2014/main" id="{4905E3E2-96F9-606C-C01B-E842F86BAF4E}"/>
              </a:ext>
            </a:extLst>
          </p:cNvPr>
          <p:cNvSpPr/>
          <p:nvPr/>
        </p:nvSpPr>
        <p:spPr>
          <a:xfrm>
            <a:off x="1361785" y="1848315"/>
            <a:ext cx="5170264" cy="75978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en-SG" sz="2400" b="1">
                <a:solidFill>
                  <a:srgbClr val="102440"/>
                </a:solidFill>
                <a:ea typeface="+mn-lt"/>
                <a:cs typeface="+mn-lt"/>
              </a:rPr>
              <a:t>2 in 5 </a:t>
            </a:r>
            <a:r>
              <a:rPr lang="en-SG" sz="2400">
                <a:solidFill>
                  <a:srgbClr val="102440"/>
                </a:solidFill>
                <a:ea typeface="+mn-lt"/>
                <a:cs typeface="+mn-lt"/>
              </a:rPr>
              <a:t>elderly aged 70 and older have knee OA</a:t>
            </a:r>
            <a:endParaRPr lang="en-SG" sz="2400">
              <a:solidFill>
                <a:srgbClr val="102440"/>
              </a:solidFill>
            </a:endParaRPr>
          </a:p>
        </p:txBody>
      </p:sp>
      <p:grpSp>
        <p:nvGrpSpPr>
          <p:cNvPr id="7" name="Group 6">
            <a:extLst>
              <a:ext uri="{FF2B5EF4-FFF2-40B4-BE49-F238E27FC236}">
                <a16:creationId xmlns:a16="http://schemas.microsoft.com/office/drawing/2014/main" id="{F1125276-6CE5-B225-7A3D-197A47C3C611}"/>
              </a:ext>
            </a:extLst>
          </p:cNvPr>
          <p:cNvGrpSpPr/>
          <p:nvPr/>
        </p:nvGrpSpPr>
        <p:grpSpPr>
          <a:xfrm>
            <a:off x="617301" y="1746010"/>
            <a:ext cx="880278" cy="782726"/>
            <a:chOff x="573768" y="1690651"/>
            <a:chExt cx="1420549" cy="1362837"/>
          </a:xfrm>
        </p:grpSpPr>
        <p:pic>
          <p:nvPicPr>
            <p:cNvPr id="17" name="Graphic 16" descr="Man with solid fill">
              <a:extLst>
                <a:ext uri="{FF2B5EF4-FFF2-40B4-BE49-F238E27FC236}">
                  <a16:creationId xmlns:a16="http://schemas.microsoft.com/office/drawing/2014/main" id="{A1B89C99-20D3-84D5-1648-D40D873FB0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525" y="1690651"/>
              <a:ext cx="661244" cy="679406"/>
            </a:xfrm>
            <a:prstGeom prst="rect">
              <a:avLst/>
            </a:prstGeom>
          </p:spPr>
        </p:pic>
        <p:pic>
          <p:nvPicPr>
            <p:cNvPr id="23" name="Graphic 22" descr="Man outline">
              <a:extLst>
                <a:ext uri="{FF2B5EF4-FFF2-40B4-BE49-F238E27FC236}">
                  <a16:creationId xmlns:a16="http://schemas.microsoft.com/office/drawing/2014/main" id="{8893EF5D-4CC6-F166-3A5C-DFA75BAFA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3073" y="2374082"/>
              <a:ext cx="661244" cy="679406"/>
            </a:xfrm>
            <a:prstGeom prst="rect">
              <a:avLst/>
            </a:prstGeom>
          </p:spPr>
        </p:pic>
        <p:pic>
          <p:nvPicPr>
            <p:cNvPr id="26" name="Graphic 25" descr="Woman with solid fill">
              <a:extLst>
                <a:ext uri="{FF2B5EF4-FFF2-40B4-BE49-F238E27FC236}">
                  <a16:creationId xmlns:a16="http://schemas.microsoft.com/office/drawing/2014/main" id="{8E906C5C-0DB9-A41B-67AF-C2E592F32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6922" y="1690651"/>
              <a:ext cx="661244" cy="679406"/>
            </a:xfrm>
            <a:prstGeom prst="rect">
              <a:avLst/>
            </a:prstGeom>
          </p:spPr>
        </p:pic>
        <p:pic>
          <p:nvPicPr>
            <p:cNvPr id="28" name="Graphic 27" descr="Woman outline">
              <a:extLst>
                <a:ext uri="{FF2B5EF4-FFF2-40B4-BE49-F238E27FC236}">
                  <a16:creationId xmlns:a16="http://schemas.microsoft.com/office/drawing/2014/main" id="{C44B180D-D4FD-1998-2736-85AF9CF11C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4177" y="2374082"/>
              <a:ext cx="661244" cy="679406"/>
            </a:xfrm>
            <a:prstGeom prst="rect">
              <a:avLst/>
            </a:prstGeom>
          </p:spPr>
        </p:pic>
        <p:pic>
          <p:nvPicPr>
            <p:cNvPr id="15" name="Graphic 14" descr="Man outline">
              <a:extLst>
                <a:ext uri="{FF2B5EF4-FFF2-40B4-BE49-F238E27FC236}">
                  <a16:creationId xmlns:a16="http://schemas.microsoft.com/office/drawing/2014/main" id="{EB8090E0-07C9-9978-4F3F-8A1654EA1B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768" y="2374082"/>
              <a:ext cx="661244" cy="679406"/>
            </a:xfrm>
            <a:prstGeom prst="rect">
              <a:avLst/>
            </a:prstGeom>
          </p:spPr>
        </p:pic>
      </p:grpSp>
      <p:grpSp>
        <p:nvGrpSpPr>
          <p:cNvPr id="14" name="Group 13">
            <a:extLst>
              <a:ext uri="{FF2B5EF4-FFF2-40B4-BE49-F238E27FC236}">
                <a16:creationId xmlns:a16="http://schemas.microsoft.com/office/drawing/2014/main" id="{AA805FCE-DED8-C3F6-FBAE-0B515B0E44FA}"/>
              </a:ext>
            </a:extLst>
          </p:cNvPr>
          <p:cNvGrpSpPr/>
          <p:nvPr/>
        </p:nvGrpSpPr>
        <p:grpSpPr>
          <a:xfrm>
            <a:off x="703441" y="3046108"/>
            <a:ext cx="5953652" cy="830997"/>
            <a:chOff x="383515" y="2373191"/>
            <a:chExt cx="5953652" cy="830997"/>
          </a:xfrm>
        </p:grpSpPr>
        <p:sp>
          <p:nvSpPr>
            <p:cNvPr id="16" name="TextBox 15">
              <a:extLst>
                <a:ext uri="{FF2B5EF4-FFF2-40B4-BE49-F238E27FC236}">
                  <a16:creationId xmlns:a16="http://schemas.microsoft.com/office/drawing/2014/main" id="{DCE817EA-DB30-77E8-4B3F-C1AD879A3963}"/>
                </a:ext>
              </a:extLst>
            </p:cNvPr>
            <p:cNvSpPr txBox="1"/>
            <p:nvPr/>
          </p:nvSpPr>
          <p:spPr>
            <a:xfrm>
              <a:off x="1166904" y="2373191"/>
              <a:ext cx="5170263" cy="830997"/>
            </a:xfrm>
            <a:prstGeom prst="rect">
              <a:avLst/>
            </a:prstGeom>
            <a:noFill/>
          </p:spPr>
          <p:txBody>
            <a:bodyPr wrap="square" rtlCol="0">
              <a:spAutoFit/>
            </a:bodyPr>
            <a:lstStyle/>
            <a:p>
              <a:r>
                <a:rPr lang="en-US" sz="2400" b="1">
                  <a:solidFill>
                    <a:srgbClr val="102440"/>
                  </a:solidFill>
                  <a:latin typeface="Aptos" panose="020B0004020202020204" pitchFamily="34" charset="0"/>
                </a:rPr>
                <a:t>~13 years </a:t>
              </a:r>
              <a:r>
                <a:rPr lang="en-US" sz="2400">
                  <a:solidFill>
                    <a:srgbClr val="102440"/>
                  </a:solidFill>
                  <a:latin typeface="Aptos" panose="020B0004020202020204" pitchFamily="34" charset="0"/>
                </a:rPr>
                <a:t>waiting for knee replacement surgeries</a:t>
              </a:r>
            </a:p>
          </p:txBody>
        </p:sp>
        <p:pic>
          <p:nvPicPr>
            <p:cNvPr id="10" name="Graphic 9" descr="Coins with solid fill">
              <a:extLst>
                <a:ext uri="{FF2B5EF4-FFF2-40B4-BE49-F238E27FC236}">
                  <a16:creationId xmlns:a16="http://schemas.microsoft.com/office/drawing/2014/main" id="{C2317B7E-F0E9-FC9E-C4ED-44472A59C1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3515" y="2456691"/>
              <a:ext cx="676574" cy="676574"/>
            </a:xfrm>
            <a:prstGeom prst="rect">
              <a:avLst/>
            </a:prstGeom>
          </p:spPr>
        </p:pic>
      </p:grpSp>
      <p:sp>
        <p:nvSpPr>
          <p:cNvPr id="8" name="TextBox 7">
            <a:extLst>
              <a:ext uri="{FF2B5EF4-FFF2-40B4-BE49-F238E27FC236}">
                <a16:creationId xmlns:a16="http://schemas.microsoft.com/office/drawing/2014/main" id="{0D4E6B51-ACDC-EB4A-7671-9420F62BEF8D}"/>
              </a:ext>
            </a:extLst>
          </p:cNvPr>
          <p:cNvSpPr txBox="1"/>
          <p:nvPr/>
        </p:nvSpPr>
        <p:spPr>
          <a:xfrm>
            <a:off x="1487575" y="4536390"/>
            <a:ext cx="5097552" cy="461665"/>
          </a:xfrm>
          <a:prstGeom prst="rect">
            <a:avLst/>
          </a:prstGeom>
          <a:noFill/>
        </p:spPr>
        <p:txBody>
          <a:bodyPr wrap="square" rtlCol="0">
            <a:spAutoFit/>
          </a:bodyPr>
          <a:lstStyle/>
          <a:p>
            <a:r>
              <a:rPr lang="en-US" sz="2400" b="1">
                <a:solidFill>
                  <a:srgbClr val="102440"/>
                </a:solidFill>
                <a:latin typeface="Aptos" panose="020B0004020202020204" pitchFamily="34" charset="0"/>
              </a:rPr>
              <a:t>Incur $12,400</a:t>
            </a:r>
            <a:r>
              <a:rPr lang="zh-CN" altLang="en-US" sz="2400">
                <a:solidFill>
                  <a:srgbClr val="102440"/>
                </a:solidFill>
                <a:latin typeface="Aptos" panose="020B0004020202020204" pitchFamily="34" charset="0"/>
              </a:rPr>
              <a:t> </a:t>
            </a:r>
            <a:r>
              <a:rPr lang="en-US" altLang="zh-CN" sz="2400">
                <a:solidFill>
                  <a:srgbClr val="102440"/>
                </a:solidFill>
                <a:latin typeface="Aptos" panose="020B0004020202020204" pitchFamily="34" charset="0"/>
              </a:rPr>
              <a:t>in medical costs</a:t>
            </a:r>
            <a:r>
              <a:rPr lang="en-US" sz="2400" b="1">
                <a:solidFill>
                  <a:srgbClr val="102440"/>
                </a:solidFill>
                <a:latin typeface="Aptos" panose="020B0004020202020204" pitchFamily="34" charset="0"/>
              </a:rPr>
              <a:t> </a:t>
            </a:r>
            <a:endParaRPr lang="en-US" sz="2400">
              <a:solidFill>
                <a:srgbClr val="102440"/>
              </a:solidFill>
              <a:latin typeface="Aptos" panose="020B0004020202020204" pitchFamily="34" charset="0"/>
            </a:endParaRPr>
          </a:p>
        </p:txBody>
      </p:sp>
      <p:pic>
        <p:nvPicPr>
          <p:cNvPr id="12" name="Graphic 11" descr="Hourglass 60% with solid fill">
            <a:extLst>
              <a:ext uri="{FF2B5EF4-FFF2-40B4-BE49-F238E27FC236}">
                <a16:creationId xmlns:a16="http://schemas.microsoft.com/office/drawing/2014/main" id="{C34D0E10-6EAB-BB36-CA6F-F8007812C2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3441" y="4414143"/>
            <a:ext cx="676574" cy="676574"/>
          </a:xfrm>
          <a:prstGeom prst="rect">
            <a:avLst/>
          </a:prstGeom>
        </p:spPr>
      </p:pic>
      <p:cxnSp>
        <p:nvCxnSpPr>
          <p:cNvPr id="25" name="Straight Connector 24">
            <a:extLst>
              <a:ext uri="{FF2B5EF4-FFF2-40B4-BE49-F238E27FC236}">
                <a16:creationId xmlns:a16="http://schemas.microsoft.com/office/drawing/2014/main" id="{D6B42D20-B09B-D62F-75A2-3E0B2A24FAA2}"/>
              </a:ext>
            </a:extLst>
          </p:cNvPr>
          <p:cNvCxnSpPr/>
          <p:nvPr/>
        </p:nvCxnSpPr>
        <p:spPr>
          <a:xfrm>
            <a:off x="6532049" y="1318169"/>
            <a:ext cx="0" cy="389744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27" name="Triangle 26">
            <a:extLst>
              <a:ext uri="{FF2B5EF4-FFF2-40B4-BE49-F238E27FC236}">
                <a16:creationId xmlns:a16="http://schemas.microsoft.com/office/drawing/2014/main" id="{C10A7423-FE67-AFD1-8E7D-3711FCAD5D0C}"/>
              </a:ext>
            </a:extLst>
          </p:cNvPr>
          <p:cNvSpPr/>
          <p:nvPr/>
        </p:nvSpPr>
        <p:spPr>
          <a:xfrm rot="5400000">
            <a:off x="5667176" y="3210980"/>
            <a:ext cx="2086266" cy="320060"/>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56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09FB4-F7DE-D323-9DB0-1A40158289C7}"/>
            </a:ext>
          </a:extLst>
        </p:cNvPr>
        <p:cNvGrpSpPr/>
        <p:nvPr/>
      </p:nvGrpSpPr>
      <p:grpSpPr>
        <a:xfrm>
          <a:off x="0" y="0"/>
          <a:ext cx="0" cy="0"/>
          <a:chOff x="0" y="0"/>
          <a:chExt cx="0" cy="0"/>
        </a:xfrm>
      </p:grpSpPr>
      <p:pic>
        <p:nvPicPr>
          <p:cNvPr id="1026" name="Picture 2" descr="Aesthetic Industry Leader Bellus Medical Becomes Crown Laboratories -  Addison Guide">
            <a:extLst>
              <a:ext uri="{FF2B5EF4-FFF2-40B4-BE49-F238E27FC236}">
                <a16:creationId xmlns:a16="http://schemas.microsoft.com/office/drawing/2014/main" id="{3F9B5AB9-FA6E-3FF8-1BE2-C83F23495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 y="-1"/>
            <a:ext cx="12190413" cy="685889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41D123E-39A8-1150-0D5F-3D6444E3AAD1}"/>
              </a:ext>
            </a:extLst>
          </p:cNvPr>
          <p:cNvSpPr>
            <a:spLocks/>
          </p:cNvSpPr>
          <p:nvPr/>
        </p:nvSpPr>
        <p:spPr>
          <a:xfrm>
            <a:off x="-429944" y="-148223"/>
            <a:ext cx="13051888" cy="7545065"/>
          </a:xfrm>
          <a:prstGeom prst="rect">
            <a:avLst/>
          </a:prstGeom>
          <a:solidFill>
            <a:srgbClr val="112541">
              <a:alpha val="30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9C01E6-F3C7-E60A-90ED-B1F62CBCFD2B}"/>
              </a:ext>
            </a:extLst>
          </p:cNvPr>
          <p:cNvSpPr/>
          <p:nvPr/>
        </p:nvSpPr>
        <p:spPr>
          <a:xfrm>
            <a:off x="1869990" y="2057400"/>
            <a:ext cx="8452020" cy="2743200"/>
          </a:xfrm>
          <a:prstGeom prst="rect">
            <a:avLst/>
          </a:prstGeom>
          <a:solidFill>
            <a:srgbClr val="112541">
              <a:alpha val="652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F79D70D-90DD-E541-1E32-5FD722C33F01}"/>
              </a:ext>
            </a:extLst>
          </p:cNvPr>
          <p:cNvSpPr txBox="1"/>
          <p:nvPr/>
        </p:nvSpPr>
        <p:spPr>
          <a:xfrm>
            <a:off x="4159986" y="2362426"/>
            <a:ext cx="9596236" cy="1261884"/>
          </a:xfrm>
          <a:prstGeom prst="rect">
            <a:avLst/>
          </a:prstGeom>
          <a:noFill/>
        </p:spPr>
        <p:txBody>
          <a:bodyPr wrap="square" rtlCol="0">
            <a:spAutoFit/>
          </a:bodyPr>
          <a:lstStyle/>
          <a:p>
            <a:r>
              <a:rPr lang="en-US" sz="7600" b="1">
                <a:solidFill>
                  <a:schemeClr val="bg2"/>
                </a:solidFill>
                <a:latin typeface="Aharoni" panose="02010803020104030203" pitchFamily="2" charset="-79"/>
                <a:cs typeface="Aharoni" panose="02010803020104030203" pitchFamily="2" charset="-79"/>
              </a:rPr>
              <a:t>Solution</a:t>
            </a:r>
          </a:p>
        </p:txBody>
      </p:sp>
      <p:cxnSp>
        <p:nvCxnSpPr>
          <p:cNvPr id="9" name="Straight Connector 8">
            <a:extLst>
              <a:ext uri="{FF2B5EF4-FFF2-40B4-BE49-F238E27FC236}">
                <a16:creationId xmlns:a16="http://schemas.microsoft.com/office/drawing/2014/main" id="{FD6F5DD3-A2D3-8D66-F302-BE9E8279F5B3}"/>
              </a:ext>
            </a:extLst>
          </p:cNvPr>
          <p:cNvCxnSpPr>
            <a:cxnSpLocks/>
          </p:cNvCxnSpPr>
          <p:nvPr/>
        </p:nvCxnSpPr>
        <p:spPr>
          <a:xfrm>
            <a:off x="2842054" y="3624310"/>
            <a:ext cx="6734432"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227AC1E-F2BE-47C6-61BC-36E73EECCF41}"/>
              </a:ext>
            </a:extLst>
          </p:cNvPr>
          <p:cNvSpPr txBox="1"/>
          <p:nvPr/>
        </p:nvSpPr>
        <p:spPr>
          <a:xfrm>
            <a:off x="4079366" y="3685536"/>
            <a:ext cx="4033268" cy="415498"/>
          </a:xfrm>
          <a:prstGeom prst="rect">
            <a:avLst/>
          </a:prstGeom>
          <a:noFill/>
        </p:spPr>
        <p:txBody>
          <a:bodyPr wrap="square" rtlCol="0">
            <a:spAutoFit/>
          </a:bodyPr>
          <a:lstStyle/>
          <a:p>
            <a:pPr algn="ctr"/>
            <a:r>
              <a:rPr lang="en-US" sz="2100">
                <a:solidFill>
                  <a:schemeClr val="bg2"/>
                </a:solidFill>
                <a:latin typeface="Aptos" panose="020B0004020202020204" pitchFamily="34" charset="0"/>
                <a:cs typeface="Aharoni" panose="02010803020104030203" pitchFamily="2" charset="-79"/>
              </a:rPr>
              <a:t>Chavonz &amp; Lavantika</a:t>
            </a:r>
          </a:p>
        </p:txBody>
      </p:sp>
    </p:spTree>
    <p:extLst>
      <p:ext uri="{BB962C8B-B14F-4D97-AF65-F5344CB8AC3E}">
        <p14:creationId xmlns:p14="http://schemas.microsoft.com/office/powerpoint/2010/main" val="210592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strVal val="#ppt_w*0.70"/>
                                          </p:val>
                                        </p:tav>
                                        <p:tav tm="100000">
                                          <p:val>
                                            <p:strVal val="#ppt_w"/>
                                          </p:val>
                                        </p:tav>
                                      </p:tavLst>
                                    </p:anim>
                                    <p:anim calcmode="lin" valueType="num">
                                      <p:cBhvr>
                                        <p:cTn id="8" dur="2000" fill="hold"/>
                                        <p:tgtEl>
                                          <p:spTgt spid="9"/>
                                        </p:tgtEl>
                                        <p:attrNameLst>
                                          <p:attrName>ppt_h</p:attrName>
                                        </p:attrNameLst>
                                      </p:cBhvr>
                                      <p:tavLst>
                                        <p:tav tm="0">
                                          <p:val>
                                            <p:strVal val="#ppt_h"/>
                                          </p:val>
                                        </p:tav>
                                        <p:tav tm="100000">
                                          <p:val>
                                            <p:strVal val="#ppt_h"/>
                                          </p:val>
                                        </p:tav>
                                      </p:tavLst>
                                    </p:anim>
                                    <p:animEffect transition="in" filter="fade">
                                      <p:cBhvr>
                                        <p:cTn id="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20</TotalTime>
  <Words>6347</Words>
  <Application>Microsoft Macintosh PowerPoint</Application>
  <PresentationFormat>Widescreen</PresentationFormat>
  <Paragraphs>1031</Paragraphs>
  <Slides>70</Slides>
  <Notes>10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70</vt:i4>
      </vt:variant>
    </vt:vector>
  </HeadingPairs>
  <TitlesOfParts>
    <vt:vector size="82" baseType="lpstr">
      <vt:lpstr>Aharoni</vt:lpstr>
      <vt:lpstr>Aptos</vt:lpstr>
      <vt:lpstr>Arial</vt:lpstr>
      <vt:lpstr>Arial,Sans-Serif</vt:lpstr>
      <vt:lpstr>Calibri</vt:lpstr>
      <vt:lpstr>Courier New</vt:lpstr>
      <vt:lpstr>Courier New,monospace</vt:lpstr>
      <vt:lpstr>Impact</vt:lpstr>
      <vt:lpstr>Open Sans</vt:lpstr>
      <vt:lpstr>Wingdings</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#LAVANTIKA PRAKASH#</dc:creator>
  <cp:lastModifiedBy>#AASISH MAMIDI#</cp:lastModifiedBy>
  <cp:revision>2</cp:revision>
  <cp:lastPrinted>2025-03-26T05:55:30Z</cp:lastPrinted>
  <dcterms:created xsi:type="dcterms:W3CDTF">2025-03-12T13:15:34Z</dcterms:created>
  <dcterms:modified xsi:type="dcterms:W3CDTF">2025-04-06T19:49:21Z</dcterms:modified>
</cp:coreProperties>
</file>